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9"/>
  </p:notesMasterIdLst>
  <p:sldIdLst>
    <p:sldId id="256" r:id="rId2"/>
    <p:sldId id="257" r:id="rId3"/>
    <p:sldId id="277" r:id="rId4"/>
    <p:sldId id="258" r:id="rId5"/>
    <p:sldId id="259" r:id="rId6"/>
    <p:sldId id="278" r:id="rId7"/>
    <p:sldId id="260" r:id="rId8"/>
    <p:sldId id="261" r:id="rId9"/>
    <p:sldId id="262" r:id="rId10"/>
    <p:sldId id="263" r:id="rId11"/>
    <p:sldId id="264" r:id="rId12"/>
    <p:sldId id="265" r:id="rId13"/>
    <p:sldId id="266" r:id="rId14"/>
    <p:sldId id="267" r:id="rId15"/>
    <p:sldId id="268" r:id="rId16"/>
    <p:sldId id="274" r:id="rId17"/>
    <p:sldId id="276" r:id="rId18"/>
  </p:sldIdLst>
  <p:sldSz cx="18288000" cy="10287000"/>
  <p:notesSz cx="6858000" cy="9144000"/>
  <p:embeddedFontLst>
    <p:embeddedFont>
      <p:font typeface="Arimo" panose="020B0604020202020204" charset="0"/>
      <p:regular r:id="rId20"/>
    </p:embeddedFont>
    <p:embeddedFont>
      <p:font typeface="DM Sans" pitchFamily="2" charset="0"/>
      <p:regular r:id="rId21"/>
      <p:bold r:id="rId22"/>
      <p:italic r:id="rId23"/>
      <p:boldItalic r:id="rId24"/>
    </p:embeddedFont>
    <p:embeddedFont>
      <p:font typeface="DM Sans Bold" charset="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5E2E6F-4F8D-4E2A-91F7-C24A5B5C62BD}" v="3" dt="2025-09-26T14:17:12.8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97" autoAdjust="0"/>
    <p:restoredTop sz="94622" autoAdjust="0"/>
  </p:normalViewPr>
  <p:slideViewPr>
    <p:cSldViewPr>
      <p:cViewPr varScale="1">
        <p:scale>
          <a:sx n="44" d="100"/>
          <a:sy n="44" d="100"/>
        </p:scale>
        <p:origin x="114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viewProps" Target="viewProps.xml"/><Relationship Id="rId30"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if-Clack, Ghada" userId="63d2b3b8-5cce-48db-8ded-6f73514cfbd8" providerId="ADAL" clId="{655E2E6F-4F8D-4E2A-91F7-C24A5B5C62BD}"/>
    <pc:docChg chg="custSel addSld delSld modSld">
      <pc:chgData name="Sharif-Clack, Ghada" userId="63d2b3b8-5cce-48db-8ded-6f73514cfbd8" providerId="ADAL" clId="{655E2E6F-4F8D-4E2A-91F7-C24A5B5C62BD}" dt="2025-09-26T14:19:44.317" v="82" actId="1076"/>
      <pc:docMkLst>
        <pc:docMk/>
      </pc:docMkLst>
      <pc:sldChg chg="addSp delSp modSp add mod">
        <pc:chgData name="Sharif-Clack, Ghada" userId="63d2b3b8-5cce-48db-8ded-6f73514cfbd8" providerId="ADAL" clId="{655E2E6F-4F8D-4E2A-91F7-C24A5B5C62BD}" dt="2025-09-26T14:19:44.317" v="82" actId="1076"/>
        <pc:sldMkLst>
          <pc:docMk/>
          <pc:sldMk cId="0" sldId="274"/>
        </pc:sldMkLst>
        <pc:spChg chg="mod">
          <ac:chgData name="Sharif-Clack, Ghada" userId="63d2b3b8-5cce-48db-8ded-6f73514cfbd8" providerId="ADAL" clId="{655E2E6F-4F8D-4E2A-91F7-C24A5B5C62BD}" dt="2025-09-26T14:18:14.120" v="47" actId="1076"/>
          <ac:spMkLst>
            <pc:docMk/>
            <pc:sldMk cId="0" sldId="274"/>
            <ac:spMk id="2" creationId="{00000000-0000-0000-0000-000000000000}"/>
          </ac:spMkLst>
        </pc:spChg>
        <pc:spChg chg="del">
          <ac:chgData name="Sharif-Clack, Ghada" userId="63d2b3b8-5cce-48db-8ded-6f73514cfbd8" providerId="ADAL" clId="{655E2E6F-4F8D-4E2A-91F7-C24A5B5C62BD}" dt="2025-09-26T14:15:05.228" v="5" actId="478"/>
          <ac:spMkLst>
            <pc:docMk/>
            <pc:sldMk cId="0" sldId="274"/>
            <ac:spMk id="3" creationId="{00000000-0000-0000-0000-000000000000}"/>
          </ac:spMkLst>
        </pc:spChg>
        <pc:spChg chg="mod">
          <ac:chgData name="Sharif-Clack, Ghada" userId="63d2b3b8-5cce-48db-8ded-6f73514cfbd8" providerId="ADAL" clId="{655E2E6F-4F8D-4E2A-91F7-C24A5B5C62BD}" dt="2025-09-26T14:15:44.813" v="15" actId="1076"/>
          <ac:spMkLst>
            <pc:docMk/>
            <pc:sldMk cId="0" sldId="274"/>
            <ac:spMk id="4" creationId="{00000000-0000-0000-0000-000000000000}"/>
          </ac:spMkLst>
        </pc:spChg>
        <pc:spChg chg="mod">
          <ac:chgData name="Sharif-Clack, Ghada" userId="63d2b3b8-5cce-48db-8ded-6f73514cfbd8" providerId="ADAL" clId="{655E2E6F-4F8D-4E2A-91F7-C24A5B5C62BD}" dt="2025-09-26T14:15:52.781" v="17" actId="1076"/>
          <ac:spMkLst>
            <pc:docMk/>
            <pc:sldMk cId="0" sldId="274"/>
            <ac:spMk id="5" creationId="{00000000-0000-0000-0000-000000000000}"/>
          </ac:spMkLst>
        </pc:spChg>
        <pc:spChg chg="mod">
          <ac:chgData name="Sharif-Clack, Ghada" userId="63d2b3b8-5cce-48db-8ded-6f73514cfbd8" providerId="ADAL" clId="{655E2E6F-4F8D-4E2A-91F7-C24A5B5C62BD}" dt="2025-09-26T14:18:08.461" v="46" actId="1076"/>
          <ac:spMkLst>
            <pc:docMk/>
            <pc:sldMk cId="0" sldId="274"/>
            <ac:spMk id="6" creationId="{00000000-0000-0000-0000-000000000000}"/>
          </ac:spMkLst>
        </pc:spChg>
        <pc:spChg chg="mod">
          <ac:chgData name="Sharif-Clack, Ghada" userId="63d2b3b8-5cce-48db-8ded-6f73514cfbd8" providerId="ADAL" clId="{655E2E6F-4F8D-4E2A-91F7-C24A5B5C62BD}" dt="2025-09-26T14:17:52.847" v="43" actId="14100"/>
          <ac:spMkLst>
            <pc:docMk/>
            <pc:sldMk cId="0" sldId="274"/>
            <ac:spMk id="7" creationId="{00000000-0000-0000-0000-000000000000}"/>
          </ac:spMkLst>
        </pc:spChg>
        <pc:spChg chg="mod">
          <ac:chgData name="Sharif-Clack, Ghada" userId="63d2b3b8-5cce-48db-8ded-6f73514cfbd8" providerId="ADAL" clId="{655E2E6F-4F8D-4E2A-91F7-C24A5B5C62BD}" dt="2025-09-26T14:19:44.317" v="82" actId="1076"/>
          <ac:spMkLst>
            <pc:docMk/>
            <pc:sldMk cId="0" sldId="274"/>
            <ac:spMk id="8" creationId="{00000000-0000-0000-0000-000000000000}"/>
          </ac:spMkLst>
        </pc:spChg>
        <pc:spChg chg="mod">
          <ac:chgData name="Sharif-Clack, Ghada" userId="63d2b3b8-5cce-48db-8ded-6f73514cfbd8" providerId="ADAL" clId="{655E2E6F-4F8D-4E2A-91F7-C24A5B5C62BD}" dt="2025-09-26T14:19:25.778" v="80" actId="123"/>
          <ac:spMkLst>
            <pc:docMk/>
            <pc:sldMk cId="0" sldId="274"/>
            <ac:spMk id="9" creationId="{00000000-0000-0000-0000-000000000000}"/>
          </ac:spMkLst>
        </pc:spChg>
        <pc:spChg chg="mod">
          <ac:chgData name="Sharif-Clack, Ghada" userId="63d2b3b8-5cce-48db-8ded-6f73514cfbd8" providerId="ADAL" clId="{655E2E6F-4F8D-4E2A-91F7-C24A5B5C62BD}" dt="2025-09-26T14:19:06.937" v="74" actId="20577"/>
          <ac:spMkLst>
            <pc:docMk/>
            <pc:sldMk cId="0" sldId="274"/>
            <ac:spMk id="10" creationId="{00000000-0000-0000-0000-000000000000}"/>
          </ac:spMkLst>
        </pc:spChg>
        <pc:spChg chg="mod">
          <ac:chgData name="Sharif-Clack, Ghada" userId="63d2b3b8-5cce-48db-8ded-6f73514cfbd8" providerId="ADAL" clId="{655E2E6F-4F8D-4E2A-91F7-C24A5B5C62BD}" dt="2025-09-26T14:15:48.913" v="16" actId="1076"/>
          <ac:spMkLst>
            <pc:docMk/>
            <pc:sldMk cId="0" sldId="274"/>
            <ac:spMk id="11" creationId="{00000000-0000-0000-0000-000000000000}"/>
          </ac:spMkLst>
        </pc:spChg>
        <pc:spChg chg="add mod">
          <ac:chgData name="Sharif-Clack, Ghada" userId="63d2b3b8-5cce-48db-8ded-6f73514cfbd8" providerId="ADAL" clId="{655E2E6F-4F8D-4E2A-91F7-C24A5B5C62BD}" dt="2025-09-26T14:15:11.521" v="6"/>
          <ac:spMkLst>
            <pc:docMk/>
            <pc:sldMk cId="0" sldId="274"/>
            <ac:spMk id="12" creationId="{A77F7709-1C44-01DC-16FC-E510430E1C81}"/>
          </ac:spMkLst>
        </pc:spChg>
        <pc:spChg chg="add mod">
          <ac:chgData name="Sharif-Clack, Ghada" userId="63d2b3b8-5cce-48db-8ded-6f73514cfbd8" providerId="ADAL" clId="{655E2E6F-4F8D-4E2A-91F7-C24A5B5C62BD}" dt="2025-09-26T14:19:34.767" v="81" actId="14100"/>
          <ac:spMkLst>
            <pc:docMk/>
            <pc:sldMk cId="0" sldId="274"/>
            <ac:spMk id="13" creationId="{C90A7DAC-BEF2-786F-ADC4-015C523752E9}"/>
          </ac:spMkLst>
        </pc:spChg>
      </pc:sldChg>
      <pc:sldChg chg="del">
        <pc:chgData name="Sharif-Clack, Ghada" userId="63d2b3b8-5cce-48db-8ded-6f73514cfbd8" providerId="ADAL" clId="{655E2E6F-4F8D-4E2A-91F7-C24A5B5C62BD}" dt="2025-09-26T14:14:51.700" v="1" actId="47"/>
        <pc:sldMkLst>
          <pc:docMk/>
          <pc:sldMk cId="0" sldId="27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331CF6-A279-4EA1-8254-DDCA5547E613}" type="doc">
      <dgm:prSet loTypeId="urn:microsoft.com/office/officeart/2005/8/layout/process5" loCatId="process" qsTypeId="urn:microsoft.com/office/officeart/2005/8/quickstyle/simple1" qsCatId="simple" csTypeId="urn:microsoft.com/office/officeart/2005/8/colors/colorful4" csCatId="colorful" phldr="1"/>
      <dgm:spPr/>
      <dgm:t>
        <a:bodyPr/>
        <a:lstStyle/>
        <a:p>
          <a:endParaRPr lang="en-US"/>
        </a:p>
      </dgm:t>
    </dgm:pt>
    <dgm:pt modelId="{5920B5EF-73BE-4346-8426-C411F5A62FEB}">
      <dgm:prSet custT="1"/>
      <dgm:spPr/>
      <dgm:t>
        <a:bodyPr/>
        <a:lstStyle/>
        <a:p>
          <a:r>
            <a:rPr lang="en-US" sz="2800" dirty="0">
              <a:latin typeface="Aptos Display" panose="020B0004020202020204" pitchFamily="34" charset="0"/>
            </a:rPr>
            <a:t>A collective of over 20 professional roles in health and social care applying psychological knowledge, skills and research. </a:t>
          </a:r>
        </a:p>
      </dgm:t>
    </dgm:pt>
    <dgm:pt modelId="{DC470CB3-A483-41A3-9036-0D500730E90A}" type="parTrans" cxnId="{052CC316-F6C6-49F1-A446-029B4C1DDCEA}">
      <dgm:prSet/>
      <dgm:spPr/>
      <dgm:t>
        <a:bodyPr/>
        <a:lstStyle/>
        <a:p>
          <a:endParaRPr lang="en-US"/>
        </a:p>
      </dgm:t>
    </dgm:pt>
    <dgm:pt modelId="{2EBFE637-BDC8-4F64-86B9-52AC83C11943}" type="sibTrans" cxnId="{052CC316-F6C6-49F1-A446-029B4C1DDCEA}">
      <dgm:prSet/>
      <dgm:spPr/>
      <dgm:t>
        <a:bodyPr/>
        <a:lstStyle/>
        <a:p>
          <a:endParaRPr lang="en-US"/>
        </a:p>
      </dgm:t>
    </dgm:pt>
    <dgm:pt modelId="{171E8F1F-9BD8-4F8C-B0D4-662A722BBB8E}">
      <dgm:prSet custT="1"/>
      <dgm:spPr/>
      <dgm:t>
        <a:bodyPr/>
        <a:lstStyle/>
        <a:p>
          <a:r>
            <a:rPr lang="en-US" sz="2800" dirty="0">
              <a:latin typeface="Aptos Display" panose="020B0004020202020204" pitchFamily="34" charset="0"/>
            </a:rPr>
            <a:t>Work spans mental health, physical health, community and prevention services. </a:t>
          </a:r>
        </a:p>
      </dgm:t>
    </dgm:pt>
    <dgm:pt modelId="{1BBF6E7B-1BAF-4F5B-9C9B-39C8480A509A}" type="parTrans" cxnId="{F44F9CAF-B4FB-4CDF-9D0C-1E6149CF17E9}">
      <dgm:prSet/>
      <dgm:spPr/>
      <dgm:t>
        <a:bodyPr/>
        <a:lstStyle/>
        <a:p>
          <a:endParaRPr lang="en-US"/>
        </a:p>
      </dgm:t>
    </dgm:pt>
    <dgm:pt modelId="{A72A6990-AEF6-4D06-A5EA-D1CCCB8614F3}" type="sibTrans" cxnId="{F44F9CAF-B4FB-4CDF-9D0C-1E6149CF17E9}">
      <dgm:prSet/>
      <dgm:spPr/>
      <dgm:t>
        <a:bodyPr/>
        <a:lstStyle/>
        <a:p>
          <a:endParaRPr lang="en-US"/>
        </a:p>
      </dgm:t>
    </dgm:pt>
    <dgm:pt modelId="{52E2FE8A-24B2-4E11-A103-D82F8279941C}">
      <dgm:prSet custT="1"/>
      <dgm:spPr/>
      <dgm:t>
        <a:bodyPr/>
        <a:lstStyle/>
        <a:p>
          <a:r>
            <a:rPr lang="en-US" sz="2800" dirty="0">
              <a:latin typeface="Aptos Display" panose="020B0004020202020204" pitchFamily="34" charset="0"/>
            </a:rPr>
            <a:t>Central to NHS Long Term Plan and three shifts: Hospital to Community – Analogue to Digital – Treatment to prevention. </a:t>
          </a:r>
        </a:p>
      </dgm:t>
    </dgm:pt>
    <dgm:pt modelId="{697AD173-2FF0-49A5-BEED-C06B91DD5D95}" type="parTrans" cxnId="{B7B4349F-F2FC-4ABF-9BC4-38A90754453D}">
      <dgm:prSet/>
      <dgm:spPr/>
      <dgm:t>
        <a:bodyPr/>
        <a:lstStyle/>
        <a:p>
          <a:endParaRPr lang="en-US"/>
        </a:p>
      </dgm:t>
    </dgm:pt>
    <dgm:pt modelId="{09BBD199-0407-4293-9D73-2E671635AAC0}" type="sibTrans" cxnId="{B7B4349F-F2FC-4ABF-9BC4-38A90754453D}">
      <dgm:prSet/>
      <dgm:spPr/>
      <dgm:t>
        <a:bodyPr/>
        <a:lstStyle/>
        <a:p>
          <a:endParaRPr lang="en-US"/>
        </a:p>
      </dgm:t>
    </dgm:pt>
    <dgm:pt modelId="{725F45B6-1480-42B7-B74E-F1C295A62CEF}">
      <dgm:prSet/>
      <dgm:spPr/>
      <dgm:t>
        <a:bodyPr/>
        <a:lstStyle/>
        <a:p>
          <a:r>
            <a:rPr lang="en-US" dirty="0">
              <a:latin typeface="Aptos Display" panose="020B0004020202020204" pitchFamily="34" charset="0"/>
            </a:rPr>
            <a:t>Psychological professions bring together all NHS roles whose core purpose is to apply psychological approaches to improve health, wellbeing and care.</a:t>
          </a:r>
        </a:p>
      </dgm:t>
    </dgm:pt>
    <dgm:pt modelId="{847795D9-DAAB-471C-BEF0-BEED391B9307}" type="parTrans" cxnId="{EA691F41-0766-433C-9E23-6ED4E5C2EAF0}">
      <dgm:prSet/>
      <dgm:spPr/>
      <dgm:t>
        <a:bodyPr/>
        <a:lstStyle/>
        <a:p>
          <a:endParaRPr lang="en-US"/>
        </a:p>
      </dgm:t>
    </dgm:pt>
    <dgm:pt modelId="{5A6C7681-B421-46C2-BEE5-D4B637E18715}" type="sibTrans" cxnId="{EA691F41-0766-433C-9E23-6ED4E5C2EAF0}">
      <dgm:prSet/>
      <dgm:spPr/>
      <dgm:t>
        <a:bodyPr/>
        <a:lstStyle/>
        <a:p>
          <a:endParaRPr lang="en-US"/>
        </a:p>
      </dgm:t>
    </dgm:pt>
    <dgm:pt modelId="{EFAA8F65-866C-4DDA-AC19-9A62B64568E5}" type="pres">
      <dgm:prSet presAssocID="{2A331CF6-A279-4EA1-8254-DDCA5547E613}" presName="diagram" presStyleCnt="0">
        <dgm:presLayoutVars>
          <dgm:dir/>
          <dgm:resizeHandles val="exact"/>
        </dgm:presLayoutVars>
      </dgm:prSet>
      <dgm:spPr/>
    </dgm:pt>
    <dgm:pt modelId="{9D931573-C1AB-493D-A85A-56BA915DCA26}" type="pres">
      <dgm:prSet presAssocID="{5920B5EF-73BE-4346-8426-C411F5A62FEB}" presName="node" presStyleLbl="node1" presStyleIdx="0" presStyleCnt="4" custScaleX="142835" custScaleY="217795">
        <dgm:presLayoutVars>
          <dgm:bulletEnabled val="1"/>
        </dgm:presLayoutVars>
      </dgm:prSet>
      <dgm:spPr/>
    </dgm:pt>
    <dgm:pt modelId="{767A52D5-7D0D-4C64-BB73-486177321C3B}" type="pres">
      <dgm:prSet presAssocID="{2EBFE637-BDC8-4F64-86B9-52AC83C11943}" presName="sibTrans" presStyleLbl="sibTrans2D1" presStyleIdx="0" presStyleCnt="3"/>
      <dgm:spPr/>
    </dgm:pt>
    <dgm:pt modelId="{F77278DF-B218-42B2-AD7B-9D26D74A6366}" type="pres">
      <dgm:prSet presAssocID="{2EBFE637-BDC8-4F64-86B9-52AC83C11943}" presName="connectorText" presStyleLbl="sibTrans2D1" presStyleIdx="0" presStyleCnt="3"/>
      <dgm:spPr/>
    </dgm:pt>
    <dgm:pt modelId="{2AE6C441-2694-4F16-80DF-F30A06AE03FF}" type="pres">
      <dgm:prSet presAssocID="{171E8F1F-9BD8-4F8C-B0D4-662A722BBB8E}" presName="node" presStyleLbl="node1" presStyleIdx="1" presStyleCnt="4" custScaleX="140824" custScaleY="200074">
        <dgm:presLayoutVars>
          <dgm:bulletEnabled val="1"/>
        </dgm:presLayoutVars>
      </dgm:prSet>
      <dgm:spPr/>
    </dgm:pt>
    <dgm:pt modelId="{CA581282-7F8A-4669-9C00-507DF1F386C0}" type="pres">
      <dgm:prSet presAssocID="{A72A6990-AEF6-4D06-A5EA-D1CCCB8614F3}" presName="sibTrans" presStyleLbl="sibTrans2D1" presStyleIdx="1" presStyleCnt="3"/>
      <dgm:spPr/>
    </dgm:pt>
    <dgm:pt modelId="{F78926C9-F3CF-4F6B-86F1-18EF88ED64A0}" type="pres">
      <dgm:prSet presAssocID="{A72A6990-AEF6-4D06-A5EA-D1CCCB8614F3}" presName="connectorText" presStyleLbl="sibTrans2D1" presStyleIdx="1" presStyleCnt="3"/>
      <dgm:spPr/>
    </dgm:pt>
    <dgm:pt modelId="{6EA5FBF0-92FE-402E-B45E-B49D4DFC16B2}" type="pres">
      <dgm:prSet presAssocID="{52E2FE8A-24B2-4E11-A103-D82F8279941C}" presName="node" presStyleLbl="node1" presStyleIdx="2" presStyleCnt="4" custScaleX="129611" custScaleY="195794">
        <dgm:presLayoutVars>
          <dgm:bulletEnabled val="1"/>
        </dgm:presLayoutVars>
      </dgm:prSet>
      <dgm:spPr/>
    </dgm:pt>
    <dgm:pt modelId="{95F332DF-C466-4030-9924-BFE699565CEC}" type="pres">
      <dgm:prSet presAssocID="{09BBD199-0407-4293-9D73-2E671635AAC0}" presName="sibTrans" presStyleLbl="sibTrans2D1" presStyleIdx="2" presStyleCnt="3"/>
      <dgm:spPr/>
    </dgm:pt>
    <dgm:pt modelId="{D14F81E3-AF56-411C-BDBC-F67EDFDBBDC0}" type="pres">
      <dgm:prSet presAssocID="{09BBD199-0407-4293-9D73-2E671635AAC0}" presName="connectorText" presStyleLbl="sibTrans2D1" presStyleIdx="2" presStyleCnt="3"/>
      <dgm:spPr/>
    </dgm:pt>
    <dgm:pt modelId="{EA27FC39-AF6D-4C25-81DC-76892E3E6DCB}" type="pres">
      <dgm:prSet presAssocID="{725F45B6-1480-42B7-B74E-F1C295A62CEF}" presName="node" presStyleLbl="node1" presStyleIdx="3" presStyleCnt="4" custScaleX="144688" custScaleY="216009">
        <dgm:presLayoutVars>
          <dgm:bulletEnabled val="1"/>
        </dgm:presLayoutVars>
      </dgm:prSet>
      <dgm:spPr/>
    </dgm:pt>
  </dgm:ptLst>
  <dgm:cxnLst>
    <dgm:cxn modelId="{1E779814-F097-47BE-96D1-E23DEFB3943D}" type="presOf" srcId="{A72A6990-AEF6-4D06-A5EA-D1CCCB8614F3}" destId="{CA581282-7F8A-4669-9C00-507DF1F386C0}" srcOrd="0" destOrd="0" presId="urn:microsoft.com/office/officeart/2005/8/layout/process5"/>
    <dgm:cxn modelId="{052CC316-F6C6-49F1-A446-029B4C1DDCEA}" srcId="{2A331CF6-A279-4EA1-8254-DDCA5547E613}" destId="{5920B5EF-73BE-4346-8426-C411F5A62FEB}" srcOrd="0" destOrd="0" parTransId="{DC470CB3-A483-41A3-9036-0D500730E90A}" sibTransId="{2EBFE637-BDC8-4F64-86B9-52AC83C11943}"/>
    <dgm:cxn modelId="{9C156E2E-2A7F-4678-924A-3609FEA26CC2}" type="presOf" srcId="{725F45B6-1480-42B7-B74E-F1C295A62CEF}" destId="{EA27FC39-AF6D-4C25-81DC-76892E3E6DCB}" srcOrd="0" destOrd="0" presId="urn:microsoft.com/office/officeart/2005/8/layout/process5"/>
    <dgm:cxn modelId="{C7A67D2E-E9AD-4E4A-83A1-2B125253FF80}" type="presOf" srcId="{2A331CF6-A279-4EA1-8254-DDCA5547E613}" destId="{EFAA8F65-866C-4DDA-AC19-9A62B64568E5}" srcOrd="0" destOrd="0" presId="urn:microsoft.com/office/officeart/2005/8/layout/process5"/>
    <dgm:cxn modelId="{EA691F41-0766-433C-9E23-6ED4E5C2EAF0}" srcId="{2A331CF6-A279-4EA1-8254-DDCA5547E613}" destId="{725F45B6-1480-42B7-B74E-F1C295A62CEF}" srcOrd="3" destOrd="0" parTransId="{847795D9-DAAB-471C-BEF0-BEED391B9307}" sibTransId="{5A6C7681-B421-46C2-BEE5-D4B637E18715}"/>
    <dgm:cxn modelId="{D8A80C67-A38B-4E8E-8C94-086B0C599313}" type="presOf" srcId="{09BBD199-0407-4293-9D73-2E671635AAC0}" destId="{D14F81E3-AF56-411C-BDBC-F67EDFDBBDC0}" srcOrd="1" destOrd="0" presId="urn:microsoft.com/office/officeart/2005/8/layout/process5"/>
    <dgm:cxn modelId="{EADBEE8D-913F-4894-AC6C-BD373028A5F2}" type="presOf" srcId="{171E8F1F-9BD8-4F8C-B0D4-662A722BBB8E}" destId="{2AE6C441-2694-4F16-80DF-F30A06AE03FF}" srcOrd="0" destOrd="0" presId="urn:microsoft.com/office/officeart/2005/8/layout/process5"/>
    <dgm:cxn modelId="{768C1C9E-11F8-42C7-AAB6-B4029F174E0C}" type="presOf" srcId="{2EBFE637-BDC8-4F64-86B9-52AC83C11943}" destId="{767A52D5-7D0D-4C64-BB73-486177321C3B}" srcOrd="0" destOrd="0" presId="urn:microsoft.com/office/officeart/2005/8/layout/process5"/>
    <dgm:cxn modelId="{B7B4349F-F2FC-4ABF-9BC4-38A90754453D}" srcId="{2A331CF6-A279-4EA1-8254-DDCA5547E613}" destId="{52E2FE8A-24B2-4E11-A103-D82F8279941C}" srcOrd="2" destOrd="0" parTransId="{697AD173-2FF0-49A5-BEED-C06B91DD5D95}" sibTransId="{09BBD199-0407-4293-9D73-2E671635AAC0}"/>
    <dgm:cxn modelId="{F44F9CAF-B4FB-4CDF-9D0C-1E6149CF17E9}" srcId="{2A331CF6-A279-4EA1-8254-DDCA5547E613}" destId="{171E8F1F-9BD8-4F8C-B0D4-662A722BBB8E}" srcOrd="1" destOrd="0" parTransId="{1BBF6E7B-1BAF-4F5B-9C9B-39C8480A509A}" sibTransId="{A72A6990-AEF6-4D06-A5EA-D1CCCB8614F3}"/>
    <dgm:cxn modelId="{07509FBA-41C5-4BC2-B5B3-9E8F34DDF30A}" type="presOf" srcId="{A72A6990-AEF6-4D06-A5EA-D1CCCB8614F3}" destId="{F78926C9-F3CF-4F6B-86F1-18EF88ED64A0}" srcOrd="1" destOrd="0" presId="urn:microsoft.com/office/officeart/2005/8/layout/process5"/>
    <dgm:cxn modelId="{116F82CD-670E-43B3-957E-83FF395F13C5}" type="presOf" srcId="{52E2FE8A-24B2-4E11-A103-D82F8279941C}" destId="{6EA5FBF0-92FE-402E-B45E-B49D4DFC16B2}" srcOrd="0" destOrd="0" presId="urn:microsoft.com/office/officeart/2005/8/layout/process5"/>
    <dgm:cxn modelId="{5F9CACD0-376A-4725-BF93-F598A7FEA5C5}" type="presOf" srcId="{09BBD199-0407-4293-9D73-2E671635AAC0}" destId="{95F332DF-C466-4030-9924-BFE699565CEC}" srcOrd="0" destOrd="0" presId="urn:microsoft.com/office/officeart/2005/8/layout/process5"/>
    <dgm:cxn modelId="{98863BE8-61E3-40F5-94C2-3E77C5B2B822}" type="presOf" srcId="{2EBFE637-BDC8-4F64-86B9-52AC83C11943}" destId="{F77278DF-B218-42B2-AD7B-9D26D74A6366}" srcOrd="1" destOrd="0" presId="urn:microsoft.com/office/officeart/2005/8/layout/process5"/>
    <dgm:cxn modelId="{FE28D3F3-82B3-4A2A-9121-73D1C12DF319}" type="presOf" srcId="{5920B5EF-73BE-4346-8426-C411F5A62FEB}" destId="{9D931573-C1AB-493D-A85A-56BA915DCA26}" srcOrd="0" destOrd="0" presId="urn:microsoft.com/office/officeart/2005/8/layout/process5"/>
    <dgm:cxn modelId="{3D59BB20-7EDC-48C1-A9F8-2A6E7E2DC955}" type="presParOf" srcId="{EFAA8F65-866C-4DDA-AC19-9A62B64568E5}" destId="{9D931573-C1AB-493D-A85A-56BA915DCA26}" srcOrd="0" destOrd="0" presId="urn:microsoft.com/office/officeart/2005/8/layout/process5"/>
    <dgm:cxn modelId="{26679804-069B-487E-9D94-5F0676A1D44C}" type="presParOf" srcId="{EFAA8F65-866C-4DDA-AC19-9A62B64568E5}" destId="{767A52D5-7D0D-4C64-BB73-486177321C3B}" srcOrd="1" destOrd="0" presId="urn:microsoft.com/office/officeart/2005/8/layout/process5"/>
    <dgm:cxn modelId="{E404AA4F-F538-430A-B6B8-847D6AAD9B84}" type="presParOf" srcId="{767A52D5-7D0D-4C64-BB73-486177321C3B}" destId="{F77278DF-B218-42B2-AD7B-9D26D74A6366}" srcOrd="0" destOrd="0" presId="urn:microsoft.com/office/officeart/2005/8/layout/process5"/>
    <dgm:cxn modelId="{004B444A-AFED-4F06-8881-E755F6CACB76}" type="presParOf" srcId="{EFAA8F65-866C-4DDA-AC19-9A62B64568E5}" destId="{2AE6C441-2694-4F16-80DF-F30A06AE03FF}" srcOrd="2" destOrd="0" presId="urn:microsoft.com/office/officeart/2005/8/layout/process5"/>
    <dgm:cxn modelId="{18EFF582-7F8A-40CC-A575-0282C1C80189}" type="presParOf" srcId="{EFAA8F65-866C-4DDA-AC19-9A62B64568E5}" destId="{CA581282-7F8A-4669-9C00-507DF1F386C0}" srcOrd="3" destOrd="0" presId="urn:microsoft.com/office/officeart/2005/8/layout/process5"/>
    <dgm:cxn modelId="{CA566726-A216-4E67-A2CC-1F9377E88DFD}" type="presParOf" srcId="{CA581282-7F8A-4669-9C00-507DF1F386C0}" destId="{F78926C9-F3CF-4F6B-86F1-18EF88ED64A0}" srcOrd="0" destOrd="0" presId="urn:microsoft.com/office/officeart/2005/8/layout/process5"/>
    <dgm:cxn modelId="{8ADC14C2-2B25-4296-A9C9-5C073C2366A8}" type="presParOf" srcId="{EFAA8F65-866C-4DDA-AC19-9A62B64568E5}" destId="{6EA5FBF0-92FE-402E-B45E-B49D4DFC16B2}" srcOrd="4" destOrd="0" presId="urn:microsoft.com/office/officeart/2005/8/layout/process5"/>
    <dgm:cxn modelId="{A38FBAAC-D58C-421F-841F-A599FDB25FA5}" type="presParOf" srcId="{EFAA8F65-866C-4DDA-AC19-9A62B64568E5}" destId="{95F332DF-C466-4030-9924-BFE699565CEC}" srcOrd="5" destOrd="0" presId="urn:microsoft.com/office/officeart/2005/8/layout/process5"/>
    <dgm:cxn modelId="{BDB7B375-A79D-409C-8B15-C78D7E883C59}" type="presParOf" srcId="{95F332DF-C466-4030-9924-BFE699565CEC}" destId="{D14F81E3-AF56-411C-BDBC-F67EDFDBBDC0}" srcOrd="0" destOrd="0" presId="urn:microsoft.com/office/officeart/2005/8/layout/process5"/>
    <dgm:cxn modelId="{6C6E3528-AFFF-4D35-B3D9-803CBC497DD8}" type="presParOf" srcId="{EFAA8F65-866C-4DDA-AC19-9A62B64568E5}" destId="{EA27FC39-AF6D-4C25-81DC-76892E3E6DCB}" srcOrd="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931573-C1AB-493D-A85A-56BA915DCA26}">
      <dsp:nvSpPr>
        <dsp:cNvPr id="0" name=""/>
        <dsp:cNvSpPr/>
      </dsp:nvSpPr>
      <dsp:spPr>
        <a:xfrm>
          <a:off x="2413" y="190433"/>
          <a:ext cx="3673974" cy="33612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A collective of over 20 professional roles in health and social care applying psychological knowledge, skills and research. </a:t>
          </a:r>
        </a:p>
      </dsp:txBody>
      <dsp:txXfrm>
        <a:off x="100861" y="288881"/>
        <a:ext cx="3477078" cy="3164352"/>
      </dsp:txXfrm>
    </dsp:sp>
    <dsp:sp modelId="{767A52D5-7D0D-4C64-BB73-486177321C3B}">
      <dsp:nvSpPr>
        <dsp:cNvPr id="0" name=""/>
        <dsp:cNvSpPr/>
      </dsp:nvSpPr>
      <dsp:spPr>
        <a:xfrm>
          <a:off x="3902740" y="1552107"/>
          <a:ext cx="545302" cy="63790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3902740" y="1679687"/>
        <a:ext cx="381711" cy="382740"/>
      </dsp:txXfrm>
    </dsp:sp>
    <dsp:sp modelId="{2AE6C441-2694-4F16-80DF-F30A06AE03FF}">
      <dsp:nvSpPr>
        <dsp:cNvPr id="0" name=""/>
        <dsp:cNvSpPr/>
      </dsp:nvSpPr>
      <dsp:spPr>
        <a:xfrm>
          <a:off x="4705260" y="327178"/>
          <a:ext cx="3622247" cy="3087758"/>
        </a:xfrm>
        <a:prstGeom prst="roundRect">
          <a:avLst>
            <a:gd name="adj" fmla="val 10000"/>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Work spans mental health, physical health, community and prevention services. </a:t>
          </a:r>
        </a:p>
      </dsp:txBody>
      <dsp:txXfrm>
        <a:off x="4795697" y="417615"/>
        <a:ext cx="3441373" cy="2906884"/>
      </dsp:txXfrm>
    </dsp:sp>
    <dsp:sp modelId="{CA581282-7F8A-4669-9C00-507DF1F386C0}">
      <dsp:nvSpPr>
        <dsp:cNvPr id="0" name=""/>
        <dsp:cNvSpPr/>
      </dsp:nvSpPr>
      <dsp:spPr>
        <a:xfrm>
          <a:off x="8553860" y="1552107"/>
          <a:ext cx="545302" cy="637900"/>
        </a:xfrm>
        <a:prstGeom prst="rightArrow">
          <a:avLst>
            <a:gd name="adj1" fmla="val 60000"/>
            <a:gd name="adj2" fmla="val 50000"/>
          </a:avLst>
        </a:prstGeom>
        <a:solidFill>
          <a:schemeClr val="accent4">
            <a:hueOff val="-2232385"/>
            <a:satOff val="13449"/>
            <a:lumOff val="1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8553860" y="1679687"/>
        <a:ext cx="381711" cy="382740"/>
      </dsp:txXfrm>
    </dsp:sp>
    <dsp:sp modelId="{6EA5FBF0-92FE-402E-B45E-B49D4DFC16B2}">
      <dsp:nvSpPr>
        <dsp:cNvPr id="0" name=""/>
        <dsp:cNvSpPr/>
      </dsp:nvSpPr>
      <dsp:spPr>
        <a:xfrm>
          <a:off x="9356380" y="360204"/>
          <a:ext cx="3333829" cy="3021705"/>
        </a:xfrm>
        <a:prstGeom prst="roundRect">
          <a:avLst>
            <a:gd name="adj" fmla="val 10000"/>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Central to NHS Long Term Plan and three shifts: Hospital to Community – Analogue to Digital – Treatment to prevention. </a:t>
          </a:r>
        </a:p>
      </dsp:txBody>
      <dsp:txXfrm>
        <a:off x="9444883" y="448707"/>
        <a:ext cx="3156823" cy="2844699"/>
      </dsp:txXfrm>
    </dsp:sp>
    <dsp:sp modelId="{95F332DF-C466-4030-9924-BFE699565CEC}">
      <dsp:nvSpPr>
        <dsp:cNvPr id="0" name=""/>
        <dsp:cNvSpPr/>
      </dsp:nvSpPr>
      <dsp:spPr>
        <a:xfrm>
          <a:off x="12916561" y="1552107"/>
          <a:ext cx="545302" cy="637900"/>
        </a:xfrm>
        <a:prstGeom prst="righ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12916561" y="1679687"/>
        <a:ext cx="381711" cy="382740"/>
      </dsp:txXfrm>
    </dsp:sp>
    <dsp:sp modelId="{EA27FC39-AF6D-4C25-81DC-76892E3E6DCB}">
      <dsp:nvSpPr>
        <dsp:cNvPr id="0" name=""/>
        <dsp:cNvSpPr/>
      </dsp:nvSpPr>
      <dsp:spPr>
        <a:xfrm>
          <a:off x="13719082" y="204214"/>
          <a:ext cx="3721636" cy="3333685"/>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ptos Display" panose="020B0004020202020204" pitchFamily="34" charset="0"/>
            </a:rPr>
            <a:t>Psychological professions bring together all NHS roles whose core purpose is to apply psychological approaches to improve health, wellbeing and care.</a:t>
          </a:r>
        </a:p>
      </dsp:txBody>
      <dsp:txXfrm>
        <a:off x="13816722" y="301854"/>
        <a:ext cx="3526356" cy="3138405"/>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1F52F5-DA26-4D8F-991F-5F92F9F289CB}" type="datetimeFigureOut">
              <a:rPr lang="en-GB" smtClean="0"/>
              <a:t>26/09/2025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913789-3A1F-443D-A712-80566C60FE29}" type="slidenum">
              <a:rPr lang="en-GB" smtClean="0"/>
              <a:t>‹#›</a:t>
            </a:fld>
            <a:endParaRPr lang="en-GB"/>
          </a:p>
        </p:txBody>
      </p:sp>
    </p:spTree>
    <p:extLst>
      <p:ext uri="{BB962C8B-B14F-4D97-AF65-F5344CB8AC3E}">
        <p14:creationId xmlns:p14="http://schemas.microsoft.com/office/powerpoint/2010/main" val="556465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C913789-3A1F-443D-A712-80566C60FE29}" type="slidenum">
              <a:rPr lang="en-GB" smtClean="0"/>
              <a:t>8</a:t>
            </a:fld>
            <a:endParaRPr lang="en-GB"/>
          </a:p>
        </p:txBody>
      </p:sp>
    </p:spTree>
    <p:extLst>
      <p:ext uri="{BB962C8B-B14F-4D97-AF65-F5344CB8AC3E}">
        <p14:creationId xmlns:p14="http://schemas.microsoft.com/office/powerpoint/2010/main" val="4010088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s://ppn.nhs.uk/south-west"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hyperlink" Target="https://ppn.nhs.uk/south-west" TargetMode="External"/><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3" Type="http://schemas.openxmlformats.org/officeDocument/2006/relationships/hyperlink" Target="https://ppn.nhs.uk/south-west" TargetMode="External"/><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43.svg"/><Relationship Id="rId7" Type="http://schemas.openxmlformats.org/officeDocument/2006/relationships/image" Target="../media/image6.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hyperlink" Target="https://forms.office.com/Pages/ResponsePage.aspx?id=d10qkZj77k6vMhM02PBKU_WYiDYRGDZPh3eLB-Ne6idUN0dFODdCMDhQSVdTTktEQzNUV045MkZENS4u"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6.png"/><Relationship Id="rId5" Type="http://schemas.openxmlformats.org/officeDocument/2006/relationships/image" Target="../media/image47.svg"/><Relationship Id="rId10" Type="http://schemas.openxmlformats.org/officeDocument/2006/relationships/hyperlink" Target="https://ppn.nhs.uk/south-west" TargetMode="External"/><Relationship Id="rId4" Type="http://schemas.openxmlformats.org/officeDocument/2006/relationships/image" Target="../media/image46.png"/><Relationship Id="rId9" Type="http://schemas.openxmlformats.org/officeDocument/2006/relationships/image" Target="../media/image51.svg"/></Relationships>
</file>

<file path=ppt/slides/_rels/slide15.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45.svg"/><Relationship Id="rId7" Type="http://schemas.openxmlformats.org/officeDocument/2006/relationships/image" Target="../media/image55.svg"/><Relationship Id="rId12" Type="http://schemas.openxmlformats.org/officeDocument/2006/relationships/image" Target="../media/image6.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54.png"/><Relationship Id="rId11" Type="http://schemas.openxmlformats.org/officeDocument/2006/relationships/hyperlink" Target="https://ppn.nhs.uk/south-west" TargetMode="External"/><Relationship Id="rId5" Type="http://schemas.openxmlformats.org/officeDocument/2006/relationships/image" Target="../media/image53.svg"/><Relationship Id="rId10" Type="http://schemas.openxmlformats.org/officeDocument/2006/relationships/image" Target="../media/image58.svg"/><Relationship Id="rId4" Type="http://schemas.openxmlformats.org/officeDocument/2006/relationships/image" Target="../media/image52.png"/><Relationship Id="rId9"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62.svg"/><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6.png"/><Relationship Id="rId3" Type="http://schemas.openxmlformats.org/officeDocument/2006/relationships/image" Target="../media/image64.svg"/><Relationship Id="rId7" Type="http://schemas.openxmlformats.org/officeDocument/2006/relationships/image" Target="../media/image68.svg"/><Relationship Id="rId12" Type="http://schemas.openxmlformats.org/officeDocument/2006/relationships/image" Target="../media/image73.png"/><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67.png"/><Relationship Id="rId11" Type="http://schemas.openxmlformats.org/officeDocument/2006/relationships/image" Target="../media/image72.png"/><Relationship Id="rId5" Type="http://schemas.openxmlformats.org/officeDocument/2006/relationships/image" Target="../media/image66.svg"/><Relationship Id="rId10" Type="http://schemas.openxmlformats.org/officeDocument/2006/relationships/image" Target="../media/image71.jpeg"/><Relationship Id="rId4" Type="http://schemas.openxmlformats.org/officeDocument/2006/relationships/image" Target="../media/image65.png"/><Relationship Id="rId9" Type="http://schemas.openxmlformats.org/officeDocument/2006/relationships/image" Target="../media/image70.sv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hyperlink" Target="https://www.ppn.nhs.uk/south-west/ppn-communities/cap-community-of-practice" TargetMode="External"/><Relationship Id="rId5" Type="http://schemas.openxmlformats.org/officeDocument/2006/relationships/hyperlink" Target="https://ppn.nhs.uk/" TargetMode="External"/><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8" Type="http://schemas.openxmlformats.org/officeDocument/2006/relationships/hyperlink" Target="https://www.youtube.com/watch?v=xEOC0Kb7Go0"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hyperlink" Target="https://ppn.nhs.uk/south-west" TargetMode="External"/><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hyperlink" Target="https://ppn.nhs.uk/south-west" TargetMode="External"/><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ppn.nhs.uk/south-west"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hyperlink" Target="https://ppn.nhs.uk/south-west" TargetMode="External"/><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6.svg"/><Relationship Id="rId5" Type="http://schemas.openxmlformats.org/officeDocument/2006/relationships/image" Target="../media/image25.png"/><Relationship Id="rId10" Type="http://schemas.openxmlformats.org/officeDocument/2006/relationships/image" Target="../media/image6.png"/><Relationship Id="rId4" Type="http://schemas.openxmlformats.org/officeDocument/2006/relationships/image" Target="../media/image24.svg"/><Relationship Id="rId9" Type="http://schemas.openxmlformats.org/officeDocument/2006/relationships/hyperlink" Target="https://ppn.nhs.uk/south-west"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svg"/><Relationship Id="rId7" Type="http://schemas.openxmlformats.org/officeDocument/2006/relationships/image" Target="../media/image34.svg"/><Relationship Id="rId12" Type="http://schemas.openxmlformats.org/officeDocument/2006/relationships/image" Target="../media/image6.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hyperlink" Target="https://change.nhs.uk/en-GB/projects/three-shifts" TargetMode="External"/><Relationship Id="rId5" Type="http://schemas.openxmlformats.org/officeDocument/2006/relationships/image" Target="../media/image32.svg"/><Relationship Id="rId10" Type="http://schemas.openxmlformats.org/officeDocument/2006/relationships/hyperlink" Target="https://ppn.nhs.uk/south-west" TargetMode="External"/><Relationship Id="rId4" Type="http://schemas.openxmlformats.org/officeDocument/2006/relationships/image" Target="../media/image31.png"/><Relationship Id="rId9" Type="http://schemas.openxmlformats.org/officeDocument/2006/relationships/image" Target="../media/image3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217" y="4448213"/>
            <a:ext cx="9992672" cy="1390573"/>
          </a:xfrm>
          <a:prstGeom prst="rect">
            <a:avLst/>
          </a:prstGeom>
        </p:spPr>
        <p:txBody>
          <a:bodyPr wrap="square" lIns="0" tIns="0" rIns="0" bIns="0" rtlCol="0" anchor="t">
            <a:spAutoFit/>
          </a:bodyPr>
          <a:lstStyle/>
          <a:p>
            <a:pPr algn="ctr">
              <a:lnSpc>
                <a:spcPts val="5499"/>
              </a:lnSpc>
            </a:pPr>
            <a:r>
              <a:rPr lang="en-US" sz="4400" b="1" dirty="0">
                <a:solidFill>
                  <a:srgbClr val="000000"/>
                </a:solidFill>
                <a:latin typeface="Aptos Display" panose="020B0004020202020204" pitchFamily="34" charset="0"/>
                <a:ea typeface="DM Sans Bold"/>
                <a:cs typeface="DM Sans Bold"/>
                <a:sym typeface="DM Sans Bold"/>
              </a:rPr>
              <a:t>Psychological Professions Network South-West (PPNSW)</a:t>
            </a:r>
          </a:p>
        </p:txBody>
      </p:sp>
      <p:sp>
        <p:nvSpPr>
          <p:cNvPr id="3" name="Freeform 3"/>
          <p:cNvSpPr/>
          <p:nvPr/>
        </p:nvSpPr>
        <p:spPr>
          <a:xfrm>
            <a:off x="3490651" y="6109315"/>
            <a:ext cx="3015044" cy="446225"/>
          </a:xfrm>
          <a:custGeom>
            <a:avLst/>
            <a:gdLst/>
            <a:ahLst/>
            <a:cxnLst/>
            <a:rect l="l" t="t" r="r" b="b"/>
            <a:pathLst>
              <a:path w="3015044" h="446225">
                <a:moveTo>
                  <a:pt x="0" y="0"/>
                </a:moveTo>
                <a:lnTo>
                  <a:pt x="3015044" y="0"/>
                </a:lnTo>
                <a:lnTo>
                  <a:pt x="3015044" y="446224"/>
                </a:lnTo>
                <a:lnTo>
                  <a:pt x="0" y="446224"/>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grpSp>
        <p:nvGrpSpPr>
          <p:cNvPr id="4" name="Group 4"/>
          <p:cNvGrpSpPr/>
          <p:nvPr/>
        </p:nvGrpSpPr>
        <p:grpSpPr>
          <a:xfrm>
            <a:off x="10062546" y="-62032"/>
            <a:ext cx="12114693" cy="10411064"/>
            <a:chOff x="0" y="0"/>
            <a:chExt cx="812800" cy="698500"/>
          </a:xfrm>
        </p:grpSpPr>
        <p:sp>
          <p:nvSpPr>
            <p:cNvPr id="5" name="Freeform 5"/>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4"/>
              <a:stretch>
                <a:fillRect l="-29921" r="-29921"/>
              </a:stretch>
            </a:blipFill>
            <a:ln w="142875" cap="sq">
              <a:solidFill>
                <a:srgbClr val="592D73"/>
              </a:solidFill>
              <a:prstDash val="solid"/>
              <a:miter/>
            </a:ln>
          </p:spPr>
          <p:txBody>
            <a:bodyPr/>
            <a:lstStyle/>
            <a:p>
              <a:endParaRPr lang="en-GB"/>
            </a:p>
          </p:txBody>
        </p:sp>
      </p:grpSp>
      <p:sp>
        <p:nvSpPr>
          <p:cNvPr id="7" name="TextBox 7"/>
          <p:cNvSpPr txBox="1"/>
          <p:nvPr/>
        </p:nvSpPr>
        <p:spPr>
          <a:xfrm>
            <a:off x="3225393" y="9387173"/>
            <a:ext cx="3545560" cy="422275"/>
          </a:xfrm>
          <a:prstGeom prst="rect">
            <a:avLst/>
          </a:prstGeom>
        </p:spPr>
        <p:txBody>
          <a:bodyPr lIns="0" tIns="0" rIns="0" bIns="0" rtlCol="0" anchor="t">
            <a:spAutoFit/>
          </a:bodyPr>
          <a:lstStyle/>
          <a:p>
            <a:pPr algn="ctr">
              <a:lnSpc>
                <a:spcPts val="3499"/>
              </a:lnSpc>
            </a:pPr>
            <a:r>
              <a:rPr lang="en-US" sz="2499" b="1" u="sng" dirty="0">
                <a:solidFill>
                  <a:srgbClr val="094886"/>
                </a:solidFill>
                <a:latin typeface="Aptos Display" panose="020B0004020202020204" pitchFamily="34" charset="0"/>
                <a:ea typeface="DM Sans Bold"/>
                <a:cs typeface="DM Sans Bold"/>
                <a:sym typeface="DM Sans Bold"/>
                <a:hlinkClick r:id="rId5" tooltip="https://ppn.nhs.uk/south-west"/>
              </a:rPr>
              <a:t>www.ppn.nhs.uk</a:t>
            </a:r>
          </a:p>
        </p:txBody>
      </p:sp>
      <p:sp>
        <p:nvSpPr>
          <p:cNvPr id="8" name="TextBox 8"/>
          <p:cNvSpPr txBox="1"/>
          <p:nvPr/>
        </p:nvSpPr>
        <p:spPr>
          <a:xfrm>
            <a:off x="1346365" y="7084342"/>
            <a:ext cx="7303616" cy="1057275"/>
          </a:xfrm>
          <a:prstGeom prst="rect">
            <a:avLst/>
          </a:prstGeom>
        </p:spPr>
        <p:txBody>
          <a:bodyPr lIns="0" tIns="0" rIns="0" bIns="0" rtlCol="0" anchor="t">
            <a:spAutoFit/>
          </a:bodyPr>
          <a:lstStyle/>
          <a:p>
            <a:pPr algn="ctr">
              <a:lnSpc>
                <a:spcPts val="4200"/>
              </a:lnSpc>
            </a:pPr>
            <a:r>
              <a:rPr lang="en-US" sz="3000" b="1" dirty="0">
                <a:solidFill>
                  <a:srgbClr val="0F0D4A"/>
                </a:solidFill>
                <a:latin typeface="Aptos Display" panose="020B0004020202020204" pitchFamily="34" charset="0"/>
                <a:ea typeface="DM Sans Bold"/>
                <a:cs typeface="DM Sans Bold"/>
                <a:sym typeface="DM Sans Bold"/>
              </a:rPr>
              <a:t>Funded by NHSE </a:t>
            </a:r>
          </a:p>
          <a:p>
            <a:pPr algn="ctr">
              <a:lnSpc>
                <a:spcPts val="4200"/>
              </a:lnSpc>
            </a:pPr>
            <a:r>
              <a:rPr lang="en-US" sz="3000" b="1" dirty="0">
                <a:solidFill>
                  <a:srgbClr val="0F0D4A"/>
                </a:solidFill>
                <a:latin typeface="Aptos Display" panose="020B0004020202020204" pitchFamily="34" charset="0"/>
                <a:ea typeface="DM Sans Bold"/>
                <a:cs typeface="DM Sans Bold"/>
                <a:sym typeface="DM Sans Bold"/>
              </a:rPr>
              <a:t>Hosted by the University of Exeter</a:t>
            </a:r>
          </a:p>
        </p:txBody>
      </p:sp>
      <p:pic>
        <p:nvPicPr>
          <p:cNvPr id="12" name="Picture 11">
            <a:extLst>
              <a:ext uri="{FF2B5EF4-FFF2-40B4-BE49-F238E27FC236}">
                <a16:creationId xmlns:a16="http://schemas.microsoft.com/office/drawing/2014/main" id="{780F8C34-F11A-14AE-E1F0-268A3B6269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800" y="437824"/>
            <a:ext cx="3451109" cy="17255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4671" b="-4671"/>
            </a:stretch>
          </a:blipFill>
        </p:spPr>
        <p:txBody>
          <a:bodyPr/>
          <a:lstStyle/>
          <a:p>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96021" y="9063091"/>
            <a:ext cx="2623423" cy="388265"/>
          </a:xfrm>
          <a:custGeom>
            <a:avLst/>
            <a:gdLst/>
            <a:ahLst/>
            <a:cxnLst/>
            <a:rect l="l" t="t" r="r" b="b"/>
            <a:pathLst>
              <a:path w="2623423" h="388265">
                <a:moveTo>
                  <a:pt x="0" y="0"/>
                </a:moveTo>
                <a:lnTo>
                  <a:pt x="2623423" y="0"/>
                </a:lnTo>
                <a:lnTo>
                  <a:pt x="2623423" y="388265"/>
                </a:lnTo>
                <a:lnTo>
                  <a:pt x="0" y="38826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sp>
        <p:nvSpPr>
          <p:cNvPr id="4" name="Freeform 4"/>
          <p:cNvSpPr/>
          <p:nvPr/>
        </p:nvSpPr>
        <p:spPr>
          <a:xfrm>
            <a:off x="7373471" y="1753802"/>
            <a:ext cx="10914529" cy="8346329"/>
          </a:xfrm>
          <a:custGeom>
            <a:avLst/>
            <a:gdLst/>
            <a:ahLst/>
            <a:cxnLst/>
            <a:rect l="l" t="t" r="r" b="b"/>
            <a:pathLst>
              <a:path w="10914529" h="8346329">
                <a:moveTo>
                  <a:pt x="0" y="0"/>
                </a:moveTo>
                <a:lnTo>
                  <a:pt x="10914529" y="0"/>
                </a:lnTo>
                <a:lnTo>
                  <a:pt x="10914529" y="8346329"/>
                </a:lnTo>
                <a:lnTo>
                  <a:pt x="0" y="8346329"/>
                </a:lnTo>
                <a:lnTo>
                  <a:pt x="0" y="0"/>
                </a:lnTo>
                <a:close/>
              </a:path>
            </a:pathLst>
          </a:custGeom>
          <a:blipFill>
            <a:blip r:embed="rId4"/>
            <a:stretch>
              <a:fillRect l="-1619" t="-1045" r="-2272"/>
            </a:stretch>
          </a:blipFill>
        </p:spPr>
        <p:txBody>
          <a:bodyPr/>
          <a:lstStyle/>
          <a:p>
            <a:endParaRPr lang="en-GB"/>
          </a:p>
        </p:txBody>
      </p:sp>
      <p:sp>
        <p:nvSpPr>
          <p:cNvPr id="5" name="TextBox 5"/>
          <p:cNvSpPr txBox="1"/>
          <p:nvPr/>
        </p:nvSpPr>
        <p:spPr>
          <a:xfrm>
            <a:off x="4950053" y="305854"/>
            <a:ext cx="7880682" cy="987450"/>
          </a:xfrm>
          <a:prstGeom prst="rect">
            <a:avLst/>
          </a:prstGeom>
        </p:spPr>
        <p:txBody>
          <a:bodyPr lIns="0" tIns="0" rIns="0" bIns="0" rtlCol="0" anchor="t">
            <a:spAutoFit/>
          </a:bodyPr>
          <a:lstStyle/>
          <a:p>
            <a:pPr algn="ctr">
              <a:lnSpc>
                <a:spcPts val="7699"/>
              </a:lnSpc>
            </a:pPr>
            <a:r>
              <a:rPr lang="en-US" sz="6600" b="1" dirty="0">
                <a:solidFill>
                  <a:srgbClr val="7030A0"/>
                </a:solidFill>
                <a:latin typeface="Aptos Display" panose="020B0004020202020204" pitchFamily="34" charset="0"/>
                <a:ea typeface="DM Sans Bold"/>
                <a:cs typeface="DM Sans Bold"/>
                <a:sym typeface="DM Sans Bold"/>
              </a:rPr>
              <a:t>Membership</a:t>
            </a:r>
          </a:p>
        </p:txBody>
      </p:sp>
      <p:sp>
        <p:nvSpPr>
          <p:cNvPr id="6" name="TextBox 6"/>
          <p:cNvSpPr txBox="1"/>
          <p:nvPr/>
        </p:nvSpPr>
        <p:spPr>
          <a:xfrm>
            <a:off x="191835" y="1830149"/>
            <a:ext cx="7031797" cy="6966715"/>
          </a:xfrm>
          <a:prstGeom prst="rect">
            <a:avLst/>
          </a:prstGeom>
        </p:spPr>
        <p:txBody>
          <a:bodyPr lIns="0" tIns="0" rIns="0" bIns="0" rtlCol="0" anchor="t">
            <a:spAutoFit/>
          </a:bodyPr>
          <a:lstStyle/>
          <a:p>
            <a:pPr algn="just">
              <a:lnSpc>
                <a:spcPts val="4242"/>
              </a:lnSpc>
            </a:pPr>
            <a:r>
              <a:rPr lang="en-US" sz="2800" dirty="0">
                <a:solidFill>
                  <a:srgbClr val="000000"/>
                </a:solidFill>
                <a:latin typeface="Aptos Display" panose="020B0004020202020204" pitchFamily="34" charset="0"/>
                <a:ea typeface="DM Sans"/>
                <a:cs typeface="DM Sans"/>
                <a:sym typeface="DM Sans"/>
              </a:rPr>
              <a:t>Membership is free and open to all qualified and trainee psychological professionals, as well as, service managers, commissioners, other clinicians, experts by experience, and anyone else with an interest in the psychological professions and the services they provide and support. </a:t>
            </a:r>
          </a:p>
          <a:p>
            <a:pPr algn="just">
              <a:lnSpc>
                <a:spcPts val="4242"/>
              </a:lnSpc>
            </a:pPr>
            <a:endParaRPr lang="en-US" sz="2800" dirty="0">
              <a:solidFill>
                <a:srgbClr val="000000"/>
              </a:solidFill>
              <a:latin typeface="Aptos Display" panose="020B0004020202020204" pitchFamily="34" charset="0"/>
              <a:ea typeface="DM Sans"/>
              <a:cs typeface="DM Sans"/>
              <a:sym typeface="DM Sans"/>
            </a:endParaRPr>
          </a:p>
          <a:p>
            <a:pPr algn="just">
              <a:lnSpc>
                <a:spcPts val="4242"/>
              </a:lnSpc>
            </a:pPr>
            <a:r>
              <a:rPr lang="en-US" sz="2800" dirty="0">
                <a:solidFill>
                  <a:srgbClr val="000000"/>
                </a:solidFill>
                <a:latin typeface="Aptos Display" panose="020B0004020202020204" pitchFamily="34" charset="0"/>
                <a:ea typeface="DM Sans"/>
                <a:cs typeface="DM Sans"/>
                <a:sym typeface="DM Sans"/>
              </a:rPr>
              <a:t>We represent over 20 psychological professions accounting for approximately 70% of the psychological workforce in the South-West; including psychologists, psychological therapists, and psychological practitioners.</a:t>
            </a:r>
          </a:p>
        </p:txBody>
      </p:sp>
      <p:sp>
        <p:nvSpPr>
          <p:cNvPr id="7" name="TextBox 7"/>
          <p:cNvSpPr txBox="1"/>
          <p:nvPr/>
        </p:nvSpPr>
        <p:spPr>
          <a:xfrm>
            <a:off x="15764955" y="9144456"/>
            <a:ext cx="2512588" cy="621030"/>
          </a:xfrm>
          <a:prstGeom prst="rect">
            <a:avLst/>
          </a:prstGeom>
        </p:spPr>
        <p:txBody>
          <a:bodyPr lIns="0" tIns="0" rIns="0" bIns="0" rtlCol="0" anchor="t">
            <a:spAutoFit/>
          </a:bodyPr>
          <a:lstStyle/>
          <a:p>
            <a:pPr algn="ctr">
              <a:lnSpc>
                <a:spcPts val="2520"/>
              </a:lnSpc>
              <a:spcBef>
                <a:spcPct val="0"/>
              </a:spcBef>
            </a:pPr>
            <a:r>
              <a:rPr lang="en-US" sz="1800" b="1">
                <a:solidFill>
                  <a:srgbClr val="000000"/>
                </a:solidFill>
                <a:latin typeface="DM Sans Bold"/>
                <a:ea typeface="DM Sans Bold"/>
                <a:cs typeface="DM Sans Bold"/>
                <a:sym typeface="DM Sans Bold"/>
              </a:rPr>
              <a:t>4020 PPN SW members in July 2025</a:t>
            </a:r>
          </a:p>
        </p:txBody>
      </p:sp>
      <p:sp>
        <p:nvSpPr>
          <p:cNvPr id="8" name="TextBox 8"/>
          <p:cNvSpPr txBox="1"/>
          <p:nvPr/>
        </p:nvSpPr>
        <p:spPr>
          <a:xfrm>
            <a:off x="1148744" y="9717861"/>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DM Sans Bold"/>
                <a:ea typeface="DM Sans Bold"/>
                <a:cs typeface="DM Sans Bold"/>
                <a:sym typeface="DM Sans Bold"/>
                <a:hlinkClick r:id="rId5" tooltip="https://ppn.nhs.uk/south-west"/>
              </a:rPr>
              <a:t>https://ppn.nhs.uk/south-west</a:t>
            </a:r>
          </a:p>
        </p:txBody>
      </p:sp>
      <p:sp>
        <p:nvSpPr>
          <p:cNvPr id="9" name="TextBox 9"/>
          <p:cNvSpPr txBox="1"/>
          <p:nvPr/>
        </p:nvSpPr>
        <p:spPr>
          <a:xfrm>
            <a:off x="12049331" y="10062031"/>
            <a:ext cx="6228212" cy="217170"/>
          </a:xfrm>
          <a:prstGeom prst="rect">
            <a:avLst/>
          </a:prstGeom>
        </p:spPr>
        <p:txBody>
          <a:bodyPr lIns="0" tIns="0" rIns="0" bIns="0" rtlCol="0" anchor="t">
            <a:spAutoFit/>
          </a:bodyPr>
          <a:lstStyle/>
          <a:p>
            <a:pPr algn="r">
              <a:lnSpc>
                <a:spcPts val="1679"/>
              </a:lnSpc>
            </a:pPr>
            <a:r>
              <a:rPr lang="en-US" sz="1200">
                <a:solidFill>
                  <a:srgbClr val="000000"/>
                </a:solidFill>
                <a:latin typeface="Arimo"/>
                <a:ea typeface="Arimo"/>
                <a:cs typeface="Arimo"/>
                <a:sym typeface="Arimo"/>
              </a:rPr>
              <a:t>Image Copyrights: Free World Maps</a:t>
            </a:r>
          </a:p>
        </p:txBody>
      </p:sp>
      <p:sp>
        <p:nvSpPr>
          <p:cNvPr id="10" name="Freeform 33">
            <a:extLst>
              <a:ext uri="{FF2B5EF4-FFF2-40B4-BE49-F238E27FC236}">
                <a16:creationId xmlns:a16="http://schemas.microsoft.com/office/drawing/2014/main" id="{ADCF3680-7823-6E5E-2BBE-4337B6AFB924}"/>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6"/>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806803" y="7728245"/>
            <a:ext cx="4481197" cy="2558755"/>
          </a:xfrm>
          <a:custGeom>
            <a:avLst/>
            <a:gdLst/>
            <a:ahLst/>
            <a:cxnLst/>
            <a:rect l="l" t="t" r="r" b="b"/>
            <a:pathLst>
              <a:path w="4481197" h="2558755">
                <a:moveTo>
                  <a:pt x="0" y="0"/>
                </a:moveTo>
                <a:lnTo>
                  <a:pt x="4481197" y="0"/>
                </a:lnTo>
                <a:lnTo>
                  <a:pt x="4481197" y="2558755"/>
                </a:lnTo>
                <a:lnTo>
                  <a:pt x="0" y="2558755"/>
                </a:lnTo>
                <a:lnTo>
                  <a:pt x="0" y="0"/>
                </a:lnTo>
                <a:close/>
              </a:path>
            </a:pathLst>
          </a:custGeom>
          <a:blipFill>
            <a:blip r:embed="rId2"/>
            <a:stretch>
              <a:fillRect l="-30582" t="-62230"/>
            </a:stretch>
          </a:blipFill>
        </p:spPr>
        <p:txBody>
          <a:bodyPr/>
          <a:lstStyle/>
          <a:p>
            <a:endParaRPr lang="en-GB" sz="3200">
              <a:latin typeface="Aptos Display" panose="020B0004020202020204" pitchFamily="34" charset="0"/>
            </a:endParaRPr>
          </a:p>
        </p:txBody>
      </p:sp>
      <p:grpSp>
        <p:nvGrpSpPr>
          <p:cNvPr id="3" name="Group 3"/>
          <p:cNvGrpSpPr/>
          <p:nvPr/>
        </p:nvGrpSpPr>
        <p:grpSpPr>
          <a:xfrm>
            <a:off x="6816610" y="2583800"/>
            <a:ext cx="5671969" cy="681212"/>
            <a:chOff x="-67243" y="0"/>
            <a:chExt cx="7358228" cy="1082206"/>
          </a:xfrm>
        </p:grpSpPr>
        <p:grpSp>
          <p:nvGrpSpPr>
            <p:cNvPr id="4" name="Group 4"/>
            <p:cNvGrpSpPr/>
            <p:nvPr/>
          </p:nvGrpSpPr>
          <p:grpSpPr>
            <a:xfrm>
              <a:off x="0" y="0"/>
              <a:ext cx="7290985" cy="1082206"/>
              <a:chOff x="0" y="0"/>
              <a:chExt cx="1775109" cy="263481"/>
            </a:xfrm>
          </p:grpSpPr>
          <p:sp>
            <p:nvSpPr>
              <p:cNvPr id="5" name="Freeform 5"/>
              <p:cNvSpPr/>
              <p:nvPr/>
            </p:nvSpPr>
            <p:spPr>
              <a:xfrm>
                <a:off x="0" y="0"/>
                <a:ext cx="1775109" cy="263481"/>
              </a:xfrm>
              <a:custGeom>
                <a:avLst/>
                <a:gdLst/>
                <a:ahLst/>
                <a:cxnLst/>
                <a:rect l="l" t="t" r="r" b="b"/>
                <a:pathLst>
                  <a:path w="1775109" h="263481">
                    <a:moveTo>
                      <a:pt x="0" y="0"/>
                    </a:moveTo>
                    <a:lnTo>
                      <a:pt x="1775109" y="0"/>
                    </a:lnTo>
                    <a:lnTo>
                      <a:pt x="1775109" y="263481"/>
                    </a:lnTo>
                    <a:lnTo>
                      <a:pt x="0" y="263481"/>
                    </a:lnTo>
                    <a:close/>
                  </a:path>
                </a:pathLst>
              </a:custGeom>
              <a:solidFill>
                <a:srgbClr val="D9D9F4"/>
              </a:solidFill>
              <a:ln w="9525" cap="sq">
                <a:solidFill>
                  <a:srgbClr val="7329C9"/>
                </a:solidFill>
                <a:prstDash val="solid"/>
                <a:miter/>
              </a:ln>
            </p:spPr>
            <p:txBody>
              <a:bodyPr/>
              <a:lstStyle/>
              <a:p>
                <a:endParaRPr lang="en-GB" sz="3200">
                  <a:latin typeface="Aptos Display" panose="020B0004020202020204" pitchFamily="34" charset="0"/>
                </a:endParaRPr>
              </a:p>
            </p:txBody>
          </p:sp>
          <p:sp>
            <p:nvSpPr>
              <p:cNvPr id="6" name="TextBox 6"/>
              <p:cNvSpPr txBox="1"/>
              <p:nvPr/>
            </p:nvSpPr>
            <p:spPr>
              <a:xfrm>
                <a:off x="0" y="-47625"/>
                <a:ext cx="1775109" cy="311106"/>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sp>
          <p:nvSpPr>
            <p:cNvPr id="7" name="TextBox 7"/>
            <p:cNvSpPr txBox="1"/>
            <p:nvPr/>
          </p:nvSpPr>
          <p:spPr>
            <a:xfrm>
              <a:off x="-67243" y="261109"/>
              <a:ext cx="7290985" cy="715394"/>
            </a:xfrm>
            <a:prstGeom prst="rect">
              <a:avLst/>
            </a:prstGeom>
          </p:spPr>
          <p:txBody>
            <a:bodyPr lIns="0" tIns="0" rIns="0" bIns="0" rtlCol="0" anchor="t">
              <a:spAutoFit/>
            </a:bodyPr>
            <a:lstStyle/>
            <a:p>
              <a:pPr algn="ctr">
                <a:lnSpc>
                  <a:spcPts val="3521"/>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Psychological Therapists</a:t>
              </a:r>
            </a:p>
          </p:txBody>
        </p:sp>
      </p:grpSp>
      <p:grpSp>
        <p:nvGrpSpPr>
          <p:cNvPr id="8" name="Group 8"/>
          <p:cNvGrpSpPr/>
          <p:nvPr/>
        </p:nvGrpSpPr>
        <p:grpSpPr>
          <a:xfrm>
            <a:off x="13963292" y="2330762"/>
            <a:ext cx="3392106" cy="952813"/>
            <a:chOff x="-24420" y="-47625"/>
            <a:chExt cx="737264" cy="167075"/>
          </a:xfrm>
        </p:grpSpPr>
        <p:sp>
          <p:nvSpPr>
            <p:cNvPr id="9" name="Freeform 9"/>
            <p:cNvSpPr/>
            <p:nvPr/>
          </p:nvSpPr>
          <p:spPr>
            <a:xfrm>
              <a:off x="-24420" y="-6561"/>
              <a:ext cx="712844" cy="119450"/>
            </a:xfrm>
            <a:custGeom>
              <a:avLst/>
              <a:gdLst/>
              <a:ahLst/>
              <a:cxnLst/>
              <a:rect l="l" t="t" r="r" b="b"/>
              <a:pathLst>
                <a:path w="712844" h="119450">
                  <a:moveTo>
                    <a:pt x="0" y="0"/>
                  </a:moveTo>
                  <a:lnTo>
                    <a:pt x="712844" y="0"/>
                  </a:lnTo>
                  <a:lnTo>
                    <a:pt x="712844" y="119450"/>
                  </a:lnTo>
                  <a:lnTo>
                    <a:pt x="0" y="119450"/>
                  </a:lnTo>
                  <a:close/>
                </a:path>
              </a:pathLst>
            </a:custGeom>
            <a:solidFill>
              <a:srgbClr val="D9D9F4"/>
            </a:solidFill>
            <a:ln w="9525" cap="sq">
              <a:solidFill>
                <a:srgbClr val="7329C9"/>
              </a:solidFill>
              <a:prstDash val="solid"/>
              <a:miter/>
            </a:ln>
          </p:spPr>
          <p:txBody>
            <a:bodyPr/>
            <a:lstStyle/>
            <a:p>
              <a:endParaRPr lang="en-GB" sz="3200" dirty="0">
                <a:latin typeface="Aptos Display" panose="020B0004020202020204" pitchFamily="34" charset="0"/>
              </a:endParaRPr>
            </a:p>
          </p:txBody>
        </p:sp>
        <p:sp>
          <p:nvSpPr>
            <p:cNvPr id="10" name="TextBox 10"/>
            <p:cNvSpPr txBox="1"/>
            <p:nvPr/>
          </p:nvSpPr>
          <p:spPr>
            <a:xfrm>
              <a:off x="0" y="-47625"/>
              <a:ext cx="712844" cy="167075"/>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grpSp>
        <p:nvGrpSpPr>
          <p:cNvPr id="17" name="Group 17"/>
          <p:cNvGrpSpPr/>
          <p:nvPr/>
        </p:nvGrpSpPr>
        <p:grpSpPr>
          <a:xfrm>
            <a:off x="250740" y="2583800"/>
            <a:ext cx="5381945" cy="708331"/>
            <a:chOff x="0" y="0"/>
            <a:chExt cx="1417467" cy="186556"/>
          </a:xfrm>
        </p:grpSpPr>
        <p:sp>
          <p:nvSpPr>
            <p:cNvPr id="18" name="Freeform 18"/>
            <p:cNvSpPr/>
            <p:nvPr/>
          </p:nvSpPr>
          <p:spPr>
            <a:xfrm>
              <a:off x="0" y="0"/>
              <a:ext cx="1417467" cy="186556"/>
            </a:xfrm>
            <a:custGeom>
              <a:avLst/>
              <a:gdLst/>
              <a:ahLst/>
              <a:cxnLst/>
              <a:rect l="l" t="t" r="r" b="b"/>
              <a:pathLst>
                <a:path w="1417467" h="186556">
                  <a:moveTo>
                    <a:pt x="0" y="0"/>
                  </a:moveTo>
                  <a:lnTo>
                    <a:pt x="1417467" y="0"/>
                  </a:lnTo>
                  <a:lnTo>
                    <a:pt x="1417467" y="186556"/>
                  </a:lnTo>
                  <a:lnTo>
                    <a:pt x="0" y="186556"/>
                  </a:lnTo>
                  <a:close/>
                </a:path>
              </a:pathLst>
            </a:custGeom>
            <a:solidFill>
              <a:srgbClr val="D9D9F4"/>
            </a:solidFill>
            <a:ln w="9525" cap="sq">
              <a:solidFill>
                <a:srgbClr val="7329C9"/>
              </a:solidFill>
              <a:prstDash val="solid"/>
              <a:miter/>
            </a:ln>
          </p:spPr>
          <p:txBody>
            <a:bodyPr/>
            <a:lstStyle/>
            <a:p>
              <a:endParaRPr lang="en-GB" sz="3200">
                <a:latin typeface="Aptos Display" panose="020B0004020202020204" pitchFamily="34" charset="0"/>
              </a:endParaRPr>
            </a:p>
          </p:txBody>
        </p:sp>
        <p:sp>
          <p:nvSpPr>
            <p:cNvPr id="19" name="TextBox 19"/>
            <p:cNvSpPr txBox="1"/>
            <p:nvPr/>
          </p:nvSpPr>
          <p:spPr>
            <a:xfrm>
              <a:off x="0" y="-47625"/>
              <a:ext cx="1417467" cy="234181"/>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sp>
        <p:nvSpPr>
          <p:cNvPr id="20" name="TextBox 20"/>
          <p:cNvSpPr txBox="1"/>
          <p:nvPr/>
        </p:nvSpPr>
        <p:spPr>
          <a:xfrm>
            <a:off x="4856719" y="173648"/>
            <a:ext cx="9982472" cy="987450"/>
          </a:xfrm>
          <a:prstGeom prst="rect">
            <a:avLst/>
          </a:prstGeom>
        </p:spPr>
        <p:txBody>
          <a:bodyPr lIns="0" tIns="0" rIns="0" bIns="0" rtlCol="0" anchor="t">
            <a:spAutoFit/>
          </a:bodyPr>
          <a:lstStyle/>
          <a:p>
            <a:pPr algn="ctr">
              <a:lnSpc>
                <a:spcPts val="7699"/>
              </a:lnSpc>
            </a:pPr>
            <a:r>
              <a:rPr lang="en-US" sz="6600" b="1" dirty="0">
                <a:solidFill>
                  <a:srgbClr val="7030A0"/>
                </a:solidFill>
                <a:latin typeface="Aptos Display" panose="020B0004020202020204" pitchFamily="34" charset="0"/>
                <a:ea typeface="DM Sans Bold"/>
                <a:cs typeface="DM Sans Bold"/>
                <a:sym typeface="DM Sans Bold"/>
              </a:rPr>
              <a:t>Our Members</a:t>
            </a:r>
          </a:p>
        </p:txBody>
      </p:sp>
      <p:sp>
        <p:nvSpPr>
          <p:cNvPr id="21" name="TextBox 21"/>
          <p:cNvSpPr txBox="1"/>
          <p:nvPr/>
        </p:nvSpPr>
        <p:spPr>
          <a:xfrm>
            <a:off x="148181" y="3715209"/>
            <a:ext cx="6220464" cy="4041043"/>
          </a:xfrm>
          <a:prstGeom prst="rect">
            <a:avLst/>
          </a:prstGeom>
        </p:spPr>
        <p:txBody>
          <a:bodyPr lIns="0" tIns="0" rIns="0" bIns="0" rtlCol="0" anchor="t">
            <a:spAutoFit/>
          </a:bodyPr>
          <a:lstStyle/>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Psychological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Education Mental Health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Children’s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Mental Health &amp;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Youth Intensive Psychological Practitioner</a:t>
            </a:r>
          </a:p>
        </p:txBody>
      </p:sp>
      <p:sp>
        <p:nvSpPr>
          <p:cNvPr id="22" name="TextBox 22"/>
          <p:cNvSpPr txBox="1"/>
          <p:nvPr/>
        </p:nvSpPr>
        <p:spPr>
          <a:xfrm>
            <a:off x="6978123" y="3539692"/>
            <a:ext cx="5717892" cy="4525150"/>
          </a:xfrm>
          <a:prstGeom prst="rect">
            <a:avLst/>
          </a:prstGeom>
        </p:spPr>
        <p:txBody>
          <a:bodyPr lIns="0" tIns="0" rIns="0" bIns="0" rtlCol="0" anchor="t">
            <a:spAutoFit/>
          </a:bodyPr>
          <a:lstStyle/>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Counsellor</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Cognitive Behavioural 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Adult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Family &amp; Systemic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Child &amp; Adolescent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Medical Psychotherapists*</a:t>
            </a:r>
          </a:p>
          <a:p>
            <a:pPr marL="496571" lvl="1" indent="-248285">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Art, Drama, &amp; Music 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Psychological Therapists (Other)</a:t>
            </a:r>
          </a:p>
        </p:txBody>
      </p:sp>
      <p:sp>
        <p:nvSpPr>
          <p:cNvPr id="23" name="TextBox 23"/>
          <p:cNvSpPr txBox="1"/>
          <p:nvPr/>
        </p:nvSpPr>
        <p:spPr>
          <a:xfrm>
            <a:off x="13305493" y="3617727"/>
            <a:ext cx="4846809" cy="2883675"/>
          </a:xfrm>
          <a:prstGeom prst="rect">
            <a:avLst/>
          </a:prstGeom>
        </p:spPr>
        <p:txBody>
          <a:bodyPr wrap="square" lIns="0" tIns="0" rIns="0" bIns="0" rtlCol="0" anchor="t">
            <a:spAutoFit/>
          </a:bodyPr>
          <a:lstStyle/>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Clinical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Counselling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Health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Forensic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Clinical Associate in Psychology</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Assistant Psychologist</a:t>
            </a:r>
          </a:p>
        </p:txBody>
      </p:sp>
      <p:sp>
        <p:nvSpPr>
          <p:cNvPr id="24" name="TextBox 24"/>
          <p:cNvSpPr txBox="1"/>
          <p:nvPr/>
        </p:nvSpPr>
        <p:spPr>
          <a:xfrm>
            <a:off x="14249877" y="2699248"/>
            <a:ext cx="2706579" cy="450316"/>
          </a:xfrm>
          <a:prstGeom prst="rect">
            <a:avLst/>
          </a:prstGeom>
        </p:spPr>
        <p:txBody>
          <a:bodyPr lIns="0" tIns="0" rIns="0" bIns="0" rtlCol="0" anchor="t">
            <a:spAutoFit/>
          </a:bodyPr>
          <a:lstStyle/>
          <a:p>
            <a:pPr algn="ctr">
              <a:lnSpc>
                <a:spcPts val="3499"/>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Psychologists</a:t>
            </a:r>
          </a:p>
        </p:txBody>
      </p:sp>
      <p:sp>
        <p:nvSpPr>
          <p:cNvPr id="25" name="TextBox 25"/>
          <p:cNvSpPr txBox="1"/>
          <p:nvPr/>
        </p:nvSpPr>
        <p:spPr>
          <a:xfrm>
            <a:off x="6238097" y="8619013"/>
            <a:ext cx="6457918" cy="411844"/>
          </a:xfrm>
          <a:prstGeom prst="rect">
            <a:avLst/>
          </a:prstGeom>
          <a:solidFill>
            <a:schemeClr val="accent4">
              <a:lumMod val="20000"/>
              <a:lumOff val="80000"/>
            </a:schemeClr>
          </a:solidFill>
        </p:spPr>
        <p:txBody>
          <a:bodyPr wrap="square" lIns="0" tIns="0" rIns="0" bIns="0" rtlCol="0" anchor="t">
            <a:spAutoFit/>
          </a:bodyPr>
          <a:lstStyle/>
          <a:p>
            <a:pPr algn="ctr">
              <a:lnSpc>
                <a:spcPts val="3079"/>
              </a:lnSpc>
            </a:pPr>
            <a:r>
              <a:rPr lang="en-US" sz="3200" b="1" u="sng" dirty="0">
                <a:solidFill>
                  <a:srgbClr val="094886"/>
                </a:solidFill>
                <a:latin typeface="Aptos Display" panose="020B0004020202020204" pitchFamily="34" charset="0"/>
                <a:ea typeface="DM Sans Bold"/>
                <a:cs typeface="DM Sans Bold"/>
                <a:sym typeface="DM Sans Bold"/>
                <a:hlinkClick r:id="rId3" tooltip="https://ppn.nhs.uk/south-west"/>
              </a:rPr>
              <a:t>https://ppn.nhs.uk/south-west</a:t>
            </a:r>
          </a:p>
        </p:txBody>
      </p:sp>
      <p:sp>
        <p:nvSpPr>
          <p:cNvPr id="26" name="TextBox 26"/>
          <p:cNvSpPr txBox="1"/>
          <p:nvPr/>
        </p:nvSpPr>
        <p:spPr>
          <a:xfrm>
            <a:off x="250739" y="2750225"/>
            <a:ext cx="5381945" cy="450316"/>
          </a:xfrm>
          <a:prstGeom prst="rect">
            <a:avLst/>
          </a:prstGeom>
        </p:spPr>
        <p:txBody>
          <a:bodyPr lIns="0" tIns="0" rIns="0" bIns="0" rtlCol="0" anchor="t">
            <a:spAutoFit/>
          </a:bodyPr>
          <a:lstStyle/>
          <a:p>
            <a:pPr algn="ctr">
              <a:lnSpc>
                <a:spcPts val="3499"/>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Psychological Practitioners</a:t>
            </a:r>
          </a:p>
        </p:txBody>
      </p:sp>
      <p:sp>
        <p:nvSpPr>
          <p:cNvPr id="28" name="TextBox 28"/>
          <p:cNvSpPr txBox="1"/>
          <p:nvPr/>
        </p:nvSpPr>
        <p:spPr>
          <a:xfrm>
            <a:off x="4845833" y="1321234"/>
            <a:ext cx="9982472" cy="523873"/>
          </a:xfrm>
          <a:prstGeom prst="rect">
            <a:avLst/>
          </a:prstGeom>
        </p:spPr>
        <p:txBody>
          <a:bodyPr lIns="0" tIns="0" rIns="0" bIns="0" rtlCol="0" anchor="t">
            <a:spAutoFit/>
          </a:bodyPr>
          <a:lstStyle/>
          <a:p>
            <a:pPr algn="ctr">
              <a:lnSpc>
                <a:spcPts val="4200"/>
              </a:lnSpc>
            </a:pPr>
            <a:r>
              <a:rPr lang="en-US" sz="3200" b="1" dirty="0">
                <a:solidFill>
                  <a:srgbClr val="592D73"/>
                </a:solidFill>
                <a:latin typeface="Aptos Display" panose="020B0004020202020204" pitchFamily="34" charset="0"/>
                <a:ea typeface="DM Sans Bold"/>
                <a:cs typeface="DM Sans Bold"/>
                <a:sym typeface="DM Sans Bold"/>
              </a:rPr>
              <a:t>Taxonomy of Psychological Professions</a:t>
            </a:r>
          </a:p>
        </p:txBody>
      </p:sp>
      <p:sp>
        <p:nvSpPr>
          <p:cNvPr id="29" name="TextBox 25">
            <a:extLst>
              <a:ext uri="{FF2B5EF4-FFF2-40B4-BE49-F238E27FC236}">
                <a16:creationId xmlns:a16="http://schemas.microsoft.com/office/drawing/2014/main" id="{1C1B4D74-8A95-693F-95D4-7511E00B38E2}"/>
              </a:ext>
            </a:extLst>
          </p:cNvPr>
          <p:cNvSpPr txBox="1"/>
          <p:nvPr/>
        </p:nvSpPr>
        <p:spPr>
          <a:xfrm>
            <a:off x="0" y="9779927"/>
            <a:ext cx="7924800" cy="362087"/>
          </a:xfrm>
          <a:prstGeom prst="rect">
            <a:avLst/>
          </a:prstGeom>
        </p:spPr>
        <p:txBody>
          <a:bodyPr wrap="square" lIns="0" tIns="0" rIns="0" bIns="0" rtlCol="0" anchor="t">
            <a:spAutoFit/>
          </a:bodyPr>
          <a:lstStyle/>
          <a:p>
            <a:pPr algn="ctr">
              <a:lnSpc>
                <a:spcPts val="3079"/>
              </a:lnSpc>
            </a:pPr>
            <a:r>
              <a:rPr lang="en-US" b="1" u="sng" dirty="0">
                <a:latin typeface="Aptos Display" panose="020B0004020202020204" pitchFamily="34" charset="0"/>
                <a:ea typeface="DM Sans Bold"/>
                <a:cs typeface="DM Sans Bold"/>
                <a:sym typeface="DM Sans Bold"/>
                <a:hlinkClick r:id="rId3" tooltip="https://ppn.nhs.uk/south-west">
                  <a:extLst>
                    <a:ext uri="{A12FA001-AC4F-418D-AE19-62706E023703}">
                      <ahyp:hlinkClr xmlns:ahyp="http://schemas.microsoft.com/office/drawing/2018/hyperlinkcolor" val="tx"/>
                    </a:ext>
                  </a:extLst>
                </a:hlinkClick>
              </a:rPr>
              <a:t>*Formally represented in other professional structures (AHPs / Medical)</a:t>
            </a:r>
          </a:p>
        </p:txBody>
      </p:sp>
      <p:sp>
        <p:nvSpPr>
          <p:cNvPr id="12" name="Freeform 33">
            <a:extLst>
              <a:ext uri="{FF2B5EF4-FFF2-40B4-BE49-F238E27FC236}">
                <a16:creationId xmlns:a16="http://schemas.microsoft.com/office/drawing/2014/main" id="{29723D49-F7E7-0D0E-8F3F-DB26A1ACB70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EC8915F7-C75C-9E78-A93A-BAF6E93FF6A9}"/>
              </a:ext>
            </a:extLst>
          </p:cNvPr>
          <p:cNvGrpSpPr/>
          <p:nvPr/>
        </p:nvGrpSpPr>
        <p:grpSpPr>
          <a:xfrm>
            <a:off x="2427757" y="3899713"/>
            <a:ext cx="696547" cy="3991660"/>
            <a:chOff x="2421189" y="3756389"/>
            <a:chExt cx="696547" cy="3991660"/>
          </a:xfrm>
        </p:grpSpPr>
        <p:sp>
          <p:nvSpPr>
            <p:cNvPr id="2" name="Freeform 2"/>
            <p:cNvSpPr/>
            <p:nvPr/>
          </p:nvSpPr>
          <p:spPr>
            <a:xfrm>
              <a:off x="2436592" y="3756389"/>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nvGrpSpPr>
            <p:cNvPr id="26" name="Group 25">
              <a:extLst>
                <a:ext uri="{FF2B5EF4-FFF2-40B4-BE49-F238E27FC236}">
                  <a16:creationId xmlns:a16="http://schemas.microsoft.com/office/drawing/2014/main" id="{0C0F8743-7164-07A3-99D6-A92C3F2BE464}"/>
                </a:ext>
              </a:extLst>
            </p:cNvPr>
            <p:cNvGrpSpPr/>
            <p:nvPr/>
          </p:nvGrpSpPr>
          <p:grpSpPr>
            <a:xfrm>
              <a:off x="2421189" y="4889204"/>
              <a:ext cx="696547" cy="2858845"/>
              <a:chOff x="2421189" y="4889204"/>
              <a:chExt cx="696547" cy="2858845"/>
            </a:xfrm>
          </p:grpSpPr>
          <p:sp>
            <p:nvSpPr>
              <p:cNvPr id="3" name="Freeform 3"/>
              <p:cNvSpPr/>
              <p:nvPr/>
            </p:nvSpPr>
            <p:spPr>
              <a:xfrm>
                <a:off x="2436592" y="488920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4" name="Freeform 4"/>
              <p:cNvSpPr/>
              <p:nvPr/>
            </p:nvSpPr>
            <p:spPr>
              <a:xfrm>
                <a:off x="2421189" y="6001005"/>
                <a:ext cx="652021" cy="678305"/>
              </a:xfrm>
              <a:custGeom>
                <a:avLst/>
                <a:gdLst/>
                <a:ahLst/>
                <a:cxnLst/>
                <a:rect l="l" t="t" r="r" b="b"/>
                <a:pathLst>
                  <a:path w="652021" h="678305">
                    <a:moveTo>
                      <a:pt x="0" y="0"/>
                    </a:moveTo>
                    <a:lnTo>
                      <a:pt x="652021" y="0"/>
                    </a:lnTo>
                    <a:lnTo>
                      <a:pt x="652021" y="678306"/>
                    </a:lnTo>
                    <a:lnTo>
                      <a:pt x="0" y="6783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2465715" y="706974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grpSp>
      <p:grpSp>
        <p:nvGrpSpPr>
          <p:cNvPr id="30" name="Group 29">
            <a:extLst>
              <a:ext uri="{FF2B5EF4-FFF2-40B4-BE49-F238E27FC236}">
                <a16:creationId xmlns:a16="http://schemas.microsoft.com/office/drawing/2014/main" id="{17AD4A70-487E-6E8F-DB83-AC1E1340F76F}"/>
              </a:ext>
            </a:extLst>
          </p:cNvPr>
          <p:cNvGrpSpPr/>
          <p:nvPr/>
        </p:nvGrpSpPr>
        <p:grpSpPr>
          <a:xfrm>
            <a:off x="10111017" y="3778507"/>
            <a:ext cx="652022" cy="3965196"/>
            <a:chOff x="10289218" y="3757393"/>
            <a:chExt cx="652022" cy="3965196"/>
          </a:xfrm>
        </p:grpSpPr>
        <p:sp>
          <p:nvSpPr>
            <p:cNvPr id="7" name="Freeform 7"/>
            <p:cNvSpPr/>
            <p:nvPr/>
          </p:nvSpPr>
          <p:spPr>
            <a:xfrm>
              <a:off x="10289219" y="3757393"/>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nvGrpSpPr>
            <p:cNvPr id="29" name="Group 28">
              <a:extLst>
                <a:ext uri="{FF2B5EF4-FFF2-40B4-BE49-F238E27FC236}">
                  <a16:creationId xmlns:a16="http://schemas.microsoft.com/office/drawing/2014/main" id="{96AB5270-B25E-3CF8-EE86-E3C67B524D8A}"/>
                </a:ext>
              </a:extLst>
            </p:cNvPr>
            <p:cNvGrpSpPr/>
            <p:nvPr/>
          </p:nvGrpSpPr>
          <p:grpSpPr>
            <a:xfrm>
              <a:off x="10289218" y="4804347"/>
              <a:ext cx="652022" cy="2918242"/>
              <a:chOff x="10289218" y="4804347"/>
              <a:chExt cx="652022" cy="2918242"/>
            </a:xfrm>
          </p:grpSpPr>
          <p:sp>
            <p:nvSpPr>
              <p:cNvPr id="8" name="Freeform 8"/>
              <p:cNvSpPr/>
              <p:nvPr/>
            </p:nvSpPr>
            <p:spPr>
              <a:xfrm>
                <a:off x="10289219" y="4804347"/>
                <a:ext cx="652021" cy="678305"/>
              </a:xfrm>
              <a:custGeom>
                <a:avLst/>
                <a:gdLst/>
                <a:ahLst/>
                <a:cxnLst/>
                <a:rect l="l" t="t" r="r" b="b"/>
                <a:pathLst>
                  <a:path w="652021" h="678305">
                    <a:moveTo>
                      <a:pt x="0" y="0"/>
                    </a:moveTo>
                    <a:lnTo>
                      <a:pt x="652021" y="0"/>
                    </a:lnTo>
                    <a:lnTo>
                      <a:pt x="652021" y="678306"/>
                    </a:lnTo>
                    <a:lnTo>
                      <a:pt x="0" y="6783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9" name="Freeform 9"/>
              <p:cNvSpPr/>
              <p:nvPr/>
            </p:nvSpPr>
            <p:spPr>
              <a:xfrm>
                <a:off x="10289219" y="6082481"/>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10" name="Freeform 10"/>
              <p:cNvSpPr/>
              <p:nvPr/>
            </p:nvSpPr>
            <p:spPr>
              <a:xfrm>
                <a:off x="10289218" y="704428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grpSp>
      <p:grpSp>
        <p:nvGrpSpPr>
          <p:cNvPr id="24" name="Group 23">
            <a:extLst>
              <a:ext uri="{FF2B5EF4-FFF2-40B4-BE49-F238E27FC236}">
                <a16:creationId xmlns:a16="http://schemas.microsoft.com/office/drawing/2014/main" id="{2E36305E-037B-65BE-741A-5C8AD2A710F9}"/>
              </a:ext>
            </a:extLst>
          </p:cNvPr>
          <p:cNvGrpSpPr/>
          <p:nvPr/>
        </p:nvGrpSpPr>
        <p:grpSpPr>
          <a:xfrm>
            <a:off x="5132853" y="7743703"/>
            <a:ext cx="8022294" cy="2747832"/>
            <a:chOff x="6123243" y="7701772"/>
            <a:chExt cx="8022294" cy="2747832"/>
          </a:xfrm>
        </p:grpSpPr>
        <p:sp>
          <p:nvSpPr>
            <p:cNvPr id="12" name="Freeform 12"/>
            <p:cNvSpPr/>
            <p:nvPr/>
          </p:nvSpPr>
          <p:spPr>
            <a:xfrm>
              <a:off x="6123243" y="7701772"/>
              <a:ext cx="3695914" cy="2747832"/>
            </a:xfrm>
            <a:custGeom>
              <a:avLst/>
              <a:gdLst/>
              <a:ahLst/>
              <a:cxnLst/>
              <a:rect l="l" t="t" r="r" b="b"/>
              <a:pathLst>
                <a:path w="3695914" h="2747832">
                  <a:moveTo>
                    <a:pt x="0" y="0"/>
                  </a:moveTo>
                  <a:lnTo>
                    <a:pt x="3695914" y="0"/>
                  </a:lnTo>
                  <a:lnTo>
                    <a:pt x="3695914" y="2747832"/>
                  </a:lnTo>
                  <a:lnTo>
                    <a:pt x="0" y="2747832"/>
                  </a:lnTo>
                  <a:lnTo>
                    <a:pt x="0" y="0"/>
                  </a:lnTo>
                  <a:close/>
                </a:path>
              </a:pathLst>
            </a:custGeom>
            <a:blipFill>
              <a:blip r:embed="rId4"/>
              <a:stretch>
                <a:fillRect t="-45313"/>
              </a:stretch>
            </a:blipFill>
          </p:spPr>
          <p:txBody>
            <a:bodyPr/>
            <a:lstStyle/>
            <a:p>
              <a:endParaRPr lang="en-GB">
                <a:latin typeface="Aptos Display" panose="020B0004020202020204" pitchFamily="34" charset="0"/>
              </a:endParaRPr>
            </a:p>
          </p:txBody>
        </p:sp>
        <p:sp>
          <p:nvSpPr>
            <p:cNvPr id="13" name="Freeform 13"/>
            <p:cNvSpPr/>
            <p:nvPr/>
          </p:nvSpPr>
          <p:spPr>
            <a:xfrm>
              <a:off x="9461223" y="7852164"/>
              <a:ext cx="4684314" cy="2371721"/>
            </a:xfrm>
            <a:custGeom>
              <a:avLst/>
              <a:gdLst/>
              <a:ahLst/>
              <a:cxnLst/>
              <a:rect l="l" t="t" r="r" b="b"/>
              <a:pathLst>
                <a:path w="4684314" h="2371721">
                  <a:moveTo>
                    <a:pt x="0" y="0"/>
                  </a:moveTo>
                  <a:lnTo>
                    <a:pt x="4684314" y="0"/>
                  </a:lnTo>
                  <a:lnTo>
                    <a:pt x="4684314" y="2371722"/>
                  </a:lnTo>
                  <a:lnTo>
                    <a:pt x="0" y="2371722"/>
                  </a:lnTo>
                  <a:lnTo>
                    <a:pt x="0" y="0"/>
                  </a:lnTo>
                  <a:close/>
                </a:path>
              </a:pathLst>
            </a:custGeom>
            <a:blipFill>
              <a:blip r:embed="rId5"/>
              <a:stretch>
                <a:fillRect/>
              </a:stretch>
            </a:blipFill>
          </p:spPr>
          <p:txBody>
            <a:bodyPr/>
            <a:lstStyle/>
            <a:p>
              <a:endParaRPr lang="en-GB">
                <a:latin typeface="Aptos Display" panose="020B0004020202020204" pitchFamily="34" charset="0"/>
              </a:endParaRPr>
            </a:p>
          </p:txBody>
        </p:sp>
      </p:grpSp>
      <p:grpSp>
        <p:nvGrpSpPr>
          <p:cNvPr id="28" name="Group 27">
            <a:extLst>
              <a:ext uri="{FF2B5EF4-FFF2-40B4-BE49-F238E27FC236}">
                <a16:creationId xmlns:a16="http://schemas.microsoft.com/office/drawing/2014/main" id="{8F129444-A223-AC29-386F-87188A853A29}"/>
              </a:ext>
            </a:extLst>
          </p:cNvPr>
          <p:cNvGrpSpPr/>
          <p:nvPr/>
        </p:nvGrpSpPr>
        <p:grpSpPr>
          <a:xfrm>
            <a:off x="3250956" y="3755770"/>
            <a:ext cx="6491557" cy="4135603"/>
            <a:chOff x="3490643" y="3695505"/>
            <a:chExt cx="6491557" cy="4135603"/>
          </a:xfrm>
        </p:grpSpPr>
        <p:sp>
          <p:nvSpPr>
            <p:cNvPr id="6" name="TextBox 6"/>
            <p:cNvSpPr txBox="1"/>
            <p:nvPr/>
          </p:nvSpPr>
          <p:spPr>
            <a:xfrm>
              <a:off x="3558815" y="7055255"/>
              <a:ext cx="5585185"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Art, Drama, Music Therapy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a:t>
              </a:r>
            </a:p>
          </p:txBody>
        </p:sp>
        <p:sp>
          <p:nvSpPr>
            <p:cNvPr id="14" name="TextBox 14"/>
            <p:cNvSpPr txBox="1"/>
            <p:nvPr/>
          </p:nvSpPr>
          <p:spPr>
            <a:xfrm>
              <a:off x="3558815" y="3695505"/>
              <a:ext cx="6282253" cy="786947"/>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Clinical Associates in Psychology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(CAP COP)</a:t>
              </a:r>
            </a:p>
          </p:txBody>
        </p:sp>
        <p:sp>
          <p:nvSpPr>
            <p:cNvPr id="15" name="TextBox 15"/>
            <p:cNvSpPr txBox="1"/>
            <p:nvPr/>
          </p:nvSpPr>
          <p:spPr>
            <a:xfrm>
              <a:off x="3536904" y="4872392"/>
              <a:ext cx="6445296"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Education Mental Health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(EMHP COP)</a:t>
              </a:r>
            </a:p>
          </p:txBody>
        </p:sp>
        <p:sp>
          <p:nvSpPr>
            <p:cNvPr id="16" name="TextBox 16"/>
            <p:cNvSpPr txBox="1"/>
            <p:nvPr/>
          </p:nvSpPr>
          <p:spPr>
            <a:xfrm>
              <a:off x="3490643" y="6005207"/>
              <a:ext cx="6282253"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Children ‘s Wellbeing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(CWP COP)</a:t>
              </a:r>
            </a:p>
          </p:txBody>
        </p:sp>
      </p:grpSp>
      <p:sp>
        <p:nvSpPr>
          <p:cNvPr id="17" name="TextBox 17"/>
          <p:cNvSpPr txBox="1"/>
          <p:nvPr/>
        </p:nvSpPr>
        <p:spPr>
          <a:xfrm>
            <a:off x="2031850" y="447466"/>
            <a:ext cx="14980108" cy="768095"/>
          </a:xfrm>
          <a:prstGeom prst="rect">
            <a:avLst/>
          </a:prstGeom>
        </p:spPr>
        <p:txBody>
          <a:bodyPr lIns="0" tIns="0" rIns="0" bIns="0" rtlCol="0" anchor="t">
            <a:spAutoFit/>
          </a:bodyPr>
          <a:lstStyle/>
          <a:p>
            <a:pPr algn="ctr">
              <a:lnSpc>
                <a:spcPts val="5681"/>
              </a:lnSpc>
            </a:pPr>
            <a:r>
              <a:rPr lang="en-US" sz="6000" b="1" dirty="0">
                <a:solidFill>
                  <a:srgbClr val="7030A0"/>
                </a:solidFill>
                <a:latin typeface="Aptos Display" panose="020B0004020202020204" pitchFamily="34" charset="0"/>
                <a:ea typeface="DM Sans Bold"/>
                <a:cs typeface="DM Sans Bold"/>
                <a:sym typeface="DM Sans Bold"/>
              </a:rPr>
              <a:t>PPNSW Communities of Practice (COPs)</a:t>
            </a:r>
          </a:p>
        </p:txBody>
      </p:sp>
      <p:grpSp>
        <p:nvGrpSpPr>
          <p:cNvPr id="31" name="Group 30">
            <a:extLst>
              <a:ext uri="{FF2B5EF4-FFF2-40B4-BE49-F238E27FC236}">
                <a16:creationId xmlns:a16="http://schemas.microsoft.com/office/drawing/2014/main" id="{3BF9AAA9-C4A8-F99B-21C8-048908A02130}"/>
              </a:ext>
            </a:extLst>
          </p:cNvPr>
          <p:cNvGrpSpPr/>
          <p:nvPr/>
        </p:nvGrpSpPr>
        <p:grpSpPr>
          <a:xfrm>
            <a:off x="11046534" y="3826437"/>
            <a:ext cx="6876698" cy="3951650"/>
            <a:chOff x="11411302" y="3792053"/>
            <a:chExt cx="6876698" cy="3951650"/>
          </a:xfrm>
        </p:grpSpPr>
        <p:sp>
          <p:nvSpPr>
            <p:cNvPr id="18" name="TextBox 18"/>
            <p:cNvSpPr txBox="1"/>
            <p:nvPr/>
          </p:nvSpPr>
          <p:spPr>
            <a:xfrm>
              <a:off x="11411302" y="3792053"/>
              <a:ext cx="6282253"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Aspiring Psychologists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(AP COP)</a:t>
              </a:r>
            </a:p>
          </p:txBody>
        </p:sp>
        <p:sp>
          <p:nvSpPr>
            <p:cNvPr id="19" name="TextBox 19"/>
            <p:cNvSpPr txBox="1"/>
            <p:nvPr/>
          </p:nvSpPr>
          <p:spPr>
            <a:xfrm>
              <a:off x="11411302" y="4748417"/>
              <a:ext cx="6876698"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Mental Health and Wellbeing Practitioner Community of Practice (MHWP COP)</a:t>
              </a:r>
            </a:p>
          </p:txBody>
        </p:sp>
        <p:sp>
          <p:nvSpPr>
            <p:cNvPr id="20" name="TextBox 20"/>
            <p:cNvSpPr txBox="1"/>
            <p:nvPr/>
          </p:nvSpPr>
          <p:spPr>
            <a:xfrm>
              <a:off x="11457563" y="5882247"/>
              <a:ext cx="6497062"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Psychological Wellbeing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(PWP COP)</a:t>
              </a:r>
            </a:p>
          </p:txBody>
        </p:sp>
        <p:sp>
          <p:nvSpPr>
            <p:cNvPr id="21" name="TextBox 21"/>
            <p:cNvSpPr txBox="1"/>
            <p:nvPr/>
          </p:nvSpPr>
          <p:spPr>
            <a:xfrm>
              <a:off x="11457562" y="6970991"/>
              <a:ext cx="6497061"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Chief Psychological Professions Officer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(CPPO COP)</a:t>
              </a:r>
            </a:p>
          </p:txBody>
        </p:sp>
      </p:grpSp>
      <p:sp>
        <p:nvSpPr>
          <p:cNvPr id="22" name="TextBox 22"/>
          <p:cNvSpPr txBox="1"/>
          <p:nvPr/>
        </p:nvSpPr>
        <p:spPr>
          <a:xfrm>
            <a:off x="1848858" y="1467219"/>
            <a:ext cx="15787309" cy="1933927"/>
          </a:xfrm>
          <a:prstGeom prst="rect">
            <a:avLst/>
          </a:prstGeom>
        </p:spPr>
        <p:txBody>
          <a:bodyPr wrap="square" lIns="0" tIns="0" rIns="0" bIns="0" rtlCol="0" anchor="t">
            <a:spAutoFit/>
          </a:bodyPr>
          <a:lstStyle/>
          <a:p>
            <a:pPr algn="just">
              <a:lnSpc>
                <a:spcPts val="3014"/>
              </a:lnSpc>
            </a:pPr>
            <a:r>
              <a:rPr lang="en-US" sz="3000" dirty="0">
                <a:solidFill>
                  <a:srgbClr val="000000"/>
                </a:solidFill>
                <a:latin typeface="Aptos Display" panose="020B0004020202020204" pitchFamily="34" charset="0"/>
                <a:ea typeface="DM Sans"/>
                <a:cs typeface="DM Sans"/>
                <a:sym typeface="DM Sans"/>
              </a:rPr>
              <a:t>Communities of Practice (COPs) offer a valuable space for practitioners, trainees, and partners to connect around shared clinical themes and areas of interest. These groups are member-led and supported by the PPN, enabling collaborative learning, peer support and innovation. When you join the network, you are invited to participate in the Communities of Practice that align with your interests or expertise. Members gain access to topic-specific events, discussion boards and exclusive resources. </a:t>
            </a:r>
          </a:p>
        </p:txBody>
      </p:sp>
      <p:sp>
        <p:nvSpPr>
          <p:cNvPr id="23" name="TextBox 23"/>
          <p:cNvSpPr txBox="1"/>
          <p:nvPr/>
        </p:nvSpPr>
        <p:spPr>
          <a:xfrm>
            <a:off x="572268" y="9636269"/>
            <a:ext cx="5090936" cy="370598"/>
          </a:xfrm>
          <a:prstGeom prst="rect">
            <a:avLst/>
          </a:prstGeom>
        </p:spPr>
        <p:txBody>
          <a:bodyPr lIns="0" tIns="0" rIns="0" bIns="0" rtlCol="0" anchor="t">
            <a:spAutoFit/>
          </a:bodyPr>
          <a:lstStyle/>
          <a:p>
            <a:pPr algn="l">
              <a:lnSpc>
                <a:spcPts val="3014"/>
              </a:lnSpc>
            </a:pPr>
            <a:r>
              <a:rPr lang="en-US" sz="2319" b="1" dirty="0">
                <a:solidFill>
                  <a:srgbClr val="094886"/>
                </a:solidFill>
                <a:latin typeface="Aptos Display" panose="020B0004020202020204" pitchFamily="34" charset="0"/>
                <a:ea typeface="DM Sans Bold"/>
                <a:cs typeface="DM Sans Bold"/>
                <a:sym typeface="DM Sans Bold"/>
              </a:rPr>
              <a:t>Join a Community of Practice </a:t>
            </a:r>
            <a:r>
              <a:rPr lang="en-US" sz="2319" b="1" u="sng" dirty="0">
                <a:solidFill>
                  <a:srgbClr val="094886"/>
                </a:solidFill>
                <a:latin typeface="Aptos Display" panose="020B0004020202020204" pitchFamily="34" charset="0"/>
                <a:ea typeface="DM Sans Bold"/>
                <a:cs typeface="DM Sans Bold"/>
                <a:sym typeface="DM Sans Bold"/>
                <a:hlinkClick r:id="rId6" tooltip="https://forms.office.com/Pages/ResponsePage.aspx?id=d10qkZj77k6vMhM02PBKU_WYiDYRGDZPh3eLB-Ne6idUN0dFODdCMDhQSVdTTktEQzNUV045MkZENS4u"/>
              </a:rPr>
              <a:t>here</a:t>
            </a:r>
          </a:p>
        </p:txBody>
      </p:sp>
      <p:sp>
        <p:nvSpPr>
          <p:cNvPr id="25" name="Freeform 33">
            <a:extLst>
              <a:ext uri="{FF2B5EF4-FFF2-40B4-BE49-F238E27FC236}">
                <a16:creationId xmlns:a16="http://schemas.microsoft.com/office/drawing/2014/main" id="{AEF5A2C7-7291-63FE-1E36-6D05E7A16C41}"/>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594360" y="1462755"/>
            <a:ext cx="5327539" cy="871504"/>
            <a:chOff x="0" y="0"/>
            <a:chExt cx="7103386" cy="1162005"/>
          </a:xfrm>
        </p:grpSpPr>
        <p:grpSp>
          <p:nvGrpSpPr>
            <p:cNvPr id="3" name="Group 3"/>
            <p:cNvGrpSpPr/>
            <p:nvPr/>
          </p:nvGrpSpPr>
          <p:grpSpPr>
            <a:xfrm>
              <a:off x="0" y="0"/>
              <a:ext cx="7103386" cy="1162005"/>
              <a:chOff x="0" y="0"/>
              <a:chExt cx="4968681" cy="812800"/>
            </a:xfrm>
          </p:grpSpPr>
          <p:sp>
            <p:nvSpPr>
              <p:cNvPr id="4" name="Freeform 4"/>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7329C9"/>
              </a:solidFill>
            </p:spPr>
            <p:txBody>
              <a:bodyPr/>
              <a:lstStyle/>
              <a:p>
                <a:endParaRPr lang="en-GB"/>
              </a:p>
            </p:txBody>
          </p:sp>
          <p:sp>
            <p:nvSpPr>
              <p:cNvPr id="5" name="TextBox 5"/>
              <p:cNvSpPr txBox="1"/>
              <p:nvPr/>
            </p:nvSpPr>
            <p:spPr>
              <a:xfrm>
                <a:off x="0" y="-76200"/>
                <a:ext cx="4968681" cy="889000"/>
              </a:xfrm>
              <a:prstGeom prst="rect">
                <a:avLst/>
              </a:prstGeom>
            </p:spPr>
            <p:txBody>
              <a:bodyPr lIns="50800" tIns="50800" rIns="50800" bIns="50800" rtlCol="0" anchor="ctr"/>
              <a:lstStyle/>
              <a:p>
                <a:pPr algn="ctr">
                  <a:lnSpc>
                    <a:spcPts val="3500"/>
                  </a:lnSpc>
                </a:pPr>
                <a:endParaRPr/>
              </a:p>
            </p:txBody>
          </p:sp>
        </p:grpSp>
        <p:sp>
          <p:nvSpPr>
            <p:cNvPr id="6" name="TextBox 6"/>
            <p:cNvSpPr txBox="1"/>
            <p:nvPr/>
          </p:nvSpPr>
          <p:spPr>
            <a:xfrm>
              <a:off x="679983" y="225403"/>
              <a:ext cx="5743421" cy="680614"/>
            </a:xfrm>
            <a:prstGeom prst="rect">
              <a:avLst/>
            </a:prstGeom>
          </p:spPr>
          <p:txBody>
            <a:bodyPr lIns="0" tIns="0" rIns="0" bIns="0" rtlCol="0" anchor="t">
              <a:spAutoFit/>
            </a:bodyPr>
            <a:lstStyle/>
            <a:p>
              <a:pPr algn="ctr">
                <a:lnSpc>
                  <a:spcPts val="4199"/>
                </a:lnSpc>
                <a:spcBef>
                  <a:spcPct val="0"/>
                </a:spcBef>
              </a:pPr>
              <a:r>
                <a:rPr lang="en-US" sz="2999" b="1" dirty="0">
                  <a:solidFill>
                    <a:srgbClr val="FFFFFF"/>
                  </a:solidFill>
                  <a:latin typeface="Aptos Display" panose="020B0004020202020204" pitchFamily="34" charset="0"/>
                  <a:ea typeface="League Spartan"/>
                  <a:cs typeface="League Spartan"/>
                  <a:sym typeface="League Spartan"/>
                </a:rPr>
                <a:t>Membership Benefits</a:t>
              </a:r>
            </a:p>
          </p:txBody>
        </p:sp>
      </p:grpSp>
      <p:sp>
        <p:nvSpPr>
          <p:cNvPr id="8" name="Freeform 8"/>
          <p:cNvSpPr/>
          <p:nvPr/>
        </p:nvSpPr>
        <p:spPr>
          <a:xfrm>
            <a:off x="14671882" y="464747"/>
            <a:ext cx="3015044" cy="446225"/>
          </a:xfrm>
          <a:custGeom>
            <a:avLst/>
            <a:gdLst/>
            <a:ahLst/>
            <a:cxnLst/>
            <a:rect l="l" t="t" r="r" b="b"/>
            <a:pathLst>
              <a:path w="3015044" h="446225">
                <a:moveTo>
                  <a:pt x="0" y="0"/>
                </a:moveTo>
                <a:lnTo>
                  <a:pt x="3015044" y="0"/>
                </a:lnTo>
                <a:lnTo>
                  <a:pt x="3015044" y="446225"/>
                </a:lnTo>
                <a:lnTo>
                  <a:pt x="0" y="44622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grpSp>
        <p:nvGrpSpPr>
          <p:cNvPr id="10" name="Group 10"/>
          <p:cNvGrpSpPr/>
          <p:nvPr/>
        </p:nvGrpSpPr>
        <p:grpSpPr>
          <a:xfrm>
            <a:off x="486908" y="3003730"/>
            <a:ext cx="5638799" cy="788821"/>
            <a:chOff x="0" y="0"/>
            <a:chExt cx="5572672" cy="1455824"/>
          </a:xfrm>
        </p:grpSpPr>
        <p:grpSp>
          <p:nvGrpSpPr>
            <p:cNvPr id="11" name="Group 11"/>
            <p:cNvGrpSpPr/>
            <p:nvPr/>
          </p:nvGrpSpPr>
          <p:grpSpPr>
            <a:xfrm>
              <a:off x="0" y="0"/>
              <a:ext cx="5572672" cy="1455824"/>
              <a:chOff x="0" y="0"/>
              <a:chExt cx="4968681" cy="1298035"/>
            </a:xfrm>
          </p:grpSpPr>
          <p:sp>
            <p:nvSpPr>
              <p:cNvPr id="12" name="Freeform 12"/>
              <p:cNvSpPr/>
              <p:nvPr/>
            </p:nvSpPr>
            <p:spPr>
              <a:xfrm>
                <a:off x="0" y="0"/>
                <a:ext cx="4968681" cy="1298035"/>
              </a:xfrm>
              <a:custGeom>
                <a:avLst/>
                <a:gdLst/>
                <a:ahLst/>
                <a:cxnLst/>
                <a:rect l="l" t="t" r="r" b="b"/>
                <a:pathLst>
                  <a:path w="4968681" h="1298035">
                    <a:moveTo>
                      <a:pt x="72659" y="0"/>
                    </a:moveTo>
                    <a:lnTo>
                      <a:pt x="4896022" y="0"/>
                    </a:lnTo>
                    <a:cubicBezTo>
                      <a:pt x="4936151" y="0"/>
                      <a:pt x="4968681" y="32531"/>
                      <a:pt x="4968681" y="72659"/>
                    </a:cubicBezTo>
                    <a:lnTo>
                      <a:pt x="4968681" y="1225376"/>
                    </a:lnTo>
                    <a:cubicBezTo>
                      <a:pt x="4968681" y="1265505"/>
                      <a:pt x="4936151" y="1298035"/>
                      <a:pt x="4896022" y="1298035"/>
                    </a:cubicBezTo>
                    <a:lnTo>
                      <a:pt x="72659" y="1298035"/>
                    </a:lnTo>
                    <a:cubicBezTo>
                      <a:pt x="53389" y="1298035"/>
                      <a:pt x="34908" y="1290380"/>
                      <a:pt x="21281" y="1276754"/>
                    </a:cubicBezTo>
                    <a:cubicBezTo>
                      <a:pt x="7655" y="1263128"/>
                      <a:pt x="0" y="1244646"/>
                      <a:pt x="0" y="1225376"/>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13" name="TextBox 13"/>
              <p:cNvSpPr txBox="1"/>
              <p:nvPr/>
            </p:nvSpPr>
            <p:spPr>
              <a:xfrm>
                <a:off x="0" y="-76200"/>
                <a:ext cx="4968681" cy="1374235"/>
              </a:xfrm>
              <a:prstGeom prst="rect">
                <a:avLst/>
              </a:prstGeom>
            </p:spPr>
            <p:txBody>
              <a:bodyPr lIns="50800" tIns="50800" rIns="50800" bIns="50800" rtlCol="0" anchor="ctr"/>
              <a:lstStyle/>
              <a:p>
                <a:pPr algn="ctr">
                  <a:lnSpc>
                    <a:spcPts val="3500"/>
                  </a:lnSpc>
                </a:pPr>
                <a:endParaRPr/>
              </a:p>
            </p:txBody>
          </p:sp>
        </p:grpSp>
        <p:sp>
          <p:nvSpPr>
            <p:cNvPr id="14" name="TextBox 14"/>
            <p:cNvSpPr txBox="1"/>
            <p:nvPr/>
          </p:nvSpPr>
          <p:spPr>
            <a:xfrm>
              <a:off x="533453" y="183565"/>
              <a:ext cx="4505767" cy="1128515"/>
            </a:xfrm>
            <a:prstGeom prst="rect">
              <a:avLst/>
            </a:prstGeom>
          </p:spPr>
          <p:txBody>
            <a:bodyPr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A Collaborative Community</a:t>
              </a:r>
            </a:p>
          </p:txBody>
        </p:sp>
      </p:grpSp>
      <p:grpSp>
        <p:nvGrpSpPr>
          <p:cNvPr id="15" name="Group 15"/>
          <p:cNvGrpSpPr/>
          <p:nvPr/>
        </p:nvGrpSpPr>
        <p:grpSpPr>
          <a:xfrm>
            <a:off x="7193208" y="2958589"/>
            <a:ext cx="4689491" cy="788821"/>
            <a:chOff x="0" y="0"/>
            <a:chExt cx="5572672" cy="1455824"/>
          </a:xfrm>
        </p:grpSpPr>
        <p:grpSp>
          <p:nvGrpSpPr>
            <p:cNvPr id="16" name="Group 16"/>
            <p:cNvGrpSpPr/>
            <p:nvPr/>
          </p:nvGrpSpPr>
          <p:grpSpPr>
            <a:xfrm>
              <a:off x="0" y="0"/>
              <a:ext cx="5572672" cy="1455824"/>
              <a:chOff x="0" y="0"/>
              <a:chExt cx="4968681" cy="1298035"/>
            </a:xfrm>
          </p:grpSpPr>
          <p:sp>
            <p:nvSpPr>
              <p:cNvPr id="17" name="Freeform 17"/>
              <p:cNvSpPr/>
              <p:nvPr/>
            </p:nvSpPr>
            <p:spPr>
              <a:xfrm>
                <a:off x="0" y="0"/>
                <a:ext cx="4968681" cy="1298035"/>
              </a:xfrm>
              <a:custGeom>
                <a:avLst/>
                <a:gdLst/>
                <a:ahLst/>
                <a:cxnLst/>
                <a:rect l="l" t="t" r="r" b="b"/>
                <a:pathLst>
                  <a:path w="4968681" h="1298035">
                    <a:moveTo>
                      <a:pt x="72659" y="0"/>
                    </a:moveTo>
                    <a:lnTo>
                      <a:pt x="4896022" y="0"/>
                    </a:lnTo>
                    <a:cubicBezTo>
                      <a:pt x="4936151" y="0"/>
                      <a:pt x="4968681" y="32531"/>
                      <a:pt x="4968681" y="72659"/>
                    </a:cubicBezTo>
                    <a:lnTo>
                      <a:pt x="4968681" y="1225376"/>
                    </a:lnTo>
                    <a:cubicBezTo>
                      <a:pt x="4968681" y="1265505"/>
                      <a:pt x="4936151" y="1298035"/>
                      <a:pt x="4896022" y="1298035"/>
                    </a:cubicBezTo>
                    <a:lnTo>
                      <a:pt x="72659" y="1298035"/>
                    </a:lnTo>
                    <a:cubicBezTo>
                      <a:pt x="53389" y="1298035"/>
                      <a:pt x="34908" y="1290380"/>
                      <a:pt x="21281" y="1276754"/>
                    </a:cubicBezTo>
                    <a:cubicBezTo>
                      <a:pt x="7655" y="1263128"/>
                      <a:pt x="0" y="1244646"/>
                      <a:pt x="0" y="1225376"/>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18" name="TextBox 18"/>
              <p:cNvSpPr txBox="1"/>
              <p:nvPr/>
            </p:nvSpPr>
            <p:spPr>
              <a:xfrm>
                <a:off x="0" y="-76200"/>
                <a:ext cx="4968681" cy="1374235"/>
              </a:xfrm>
              <a:prstGeom prst="rect">
                <a:avLst/>
              </a:prstGeom>
            </p:spPr>
            <p:txBody>
              <a:bodyPr lIns="50800" tIns="50800" rIns="50800" bIns="50800" rtlCol="0" anchor="ctr"/>
              <a:lstStyle/>
              <a:p>
                <a:pPr algn="ctr">
                  <a:lnSpc>
                    <a:spcPts val="3500"/>
                  </a:lnSpc>
                </a:pPr>
                <a:endParaRPr/>
              </a:p>
            </p:txBody>
          </p:sp>
        </p:grpSp>
        <p:sp>
          <p:nvSpPr>
            <p:cNvPr id="19" name="TextBox 19"/>
            <p:cNvSpPr txBox="1"/>
            <p:nvPr/>
          </p:nvSpPr>
          <p:spPr>
            <a:xfrm>
              <a:off x="266725" y="325603"/>
              <a:ext cx="5039220" cy="564257"/>
            </a:xfrm>
            <a:prstGeom prst="rect">
              <a:avLst/>
            </a:prstGeom>
          </p:spPr>
          <p:txBody>
            <a:bodyPr wrap="square"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Communities of Practice</a:t>
              </a:r>
            </a:p>
          </p:txBody>
        </p:sp>
      </p:grpSp>
      <p:grpSp>
        <p:nvGrpSpPr>
          <p:cNvPr id="20" name="Group 20"/>
          <p:cNvGrpSpPr/>
          <p:nvPr/>
        </p:nvGrpSpPr>
        <p:grpSpPr>
          <a:xfrm>
            <a:off x="13204730" y="2687365"/>
            <a:ext cx="4212161" cy="1015338"/>
            <a:chOff x="0" y="-85463"/>
            <a:chExt cx="5616214" cy="1011810"/>
          </a:xfrm>
        </p:grpSpPr>
        <p:grpSp>
          <p:nvGrpSpPr>
            <p:cNvPr id="21" name="Group 21"/>
            <p:cNvGrpSpPr/>
            <p:nvPr/>
          </p:nvGrpSpPr>
          <p:grpSpPr>
            <a:xfrm>
              <a:off x="0" y="-85463"/>
              <a:ext cx="5616214" cy="1011810"/>
              <a:chOff x="0" y="-76200"/>
              <a:chExt cx="5007504" cy="902146"/>
            </a:xfrm>
          </p:grpSpPr>
          <p:sp>
            <p:nvSpPr>
              <p:cNvPr id="22" name="Freeform 22"/>
              <p:cNvSpPr/>
              <p:nvPr/>
            </p:nvSpPr>
            <p:spPr>
              <a:xfrm>
                <a:off x="38823" y="163365"/>
                <a:ext cx="4968681" cy="662581"/>
              </a:xfrm>
              <a:custGeom>
                <a:avLst/>
                <a:gdLst/>
                <a:ahLst/>
                <a:cxnLst/>
                <a:rect l="l" t="t" r="r" b="b"/>
                <a:pathLst>
                  <a:path w="4968681" h="811124">
                    <a:moveTo>
                      <a:pt x="72659" y="0"/>
                    </a:moveTo>
                    <a:lnTo>
                      <a:pt x="4896022" y="0"/>
                    </a:lnTo>
                    <a:cubicBezTo>
                      <a:pt x="4936151" y="0"/>
                      <a:pt x="4968681" y="32531"/>
                      <a:pt x="4968681" y="72659"/>
                    </a:cubicBezTo>
                    <a:lnTo>
                      <a:pt x="4968681" y="738465"/>
                    </a:lnTo>
                    <a:cubicBezTo>
                      <a:pt x="4968681" y="757735"/>
                      <a:pt x="4961026" y="776216"/>
                      <a:pt x="4947400" y="789843"/>
                    </a:cubicBezTo>
                    <a:cubicBezTo>
                      <a:pt x="4933774" y="803469"/>
                      <a:pt x="4915292" y="811124"/>
                      <a:pt x="4896022" y="811124"/>
                    </a:cubicBezTo>
                    <a:lnTo>
                      <a:pt x="72659" y="811124"/>
                    </a:lnTo>
                    <a:cubicBezTo>
                      <a:pt x="32531" y="811124"/>
                      <a:pt x="0" y="778593"/>
                      <a:pt x="0" y="738465"/>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23" name="TextBox 23"/>
              <p:cNvSpPr txBox="1"/>
              <p:nvPr/>
            </p:nvSpPr>
            <p:spPr>
              <a:xfrm>
                <a:off x="0" y="-76200"/>
                <a:ext cx="4968681" cy="887324"/>
              </a:xfrm>
              <a:prstGeom prst="rect">
                <a:avLst/>
              </a:prstGeom>
            </p:spPr>
            <p:txBody>
              <a:bodyPr lIns="50800" tIns="50800" rIns="50800" bIns="50800" rtlCol="0" anchor="ctr"/>
              <a:lstStyle/>
              <a:p>
                <a:pPr algn="ctr">
                  <a:lnSpc>
                    <a:spcPts val="3500"/>
                  </a:lnSpc>
                </a:pPr>
                <a:endParaRPr/>
              </a:p>
            </p:txBody>
          </p:sp>
        </p:grpSp>
        <p:sp>
          <p:nvSpPr>
            <p:cNvPr id="24" name="TextBox 24"/>
            <p:cNvSpPr txBox="1"/>
            <p:nvPr/>
          </p:nvSpPr>
          <p:spPr>
            <a:xfrm>
              <a:off x="533452" y="331479"/>
              <a:ext cx="4505767" cy="564257"/>
            </a:xfrm>
            <a:prstGeom prst="rect">
              <a:avLst/>
            </a:prstGeom>
          </p:spPr>
          <p:txBody>
            <a:bodyPr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Joined-Up Voices</a:t>
              </a:r>
            </a:p>
          </p:txBody>
        </p:sp>
      </p:grpSp>
      <p:sp>
        <p:nvSpPr>
          <p:cNvPr id="25" name="Freeform 25"/>
          <p:cNvSpPr/>
          <p:nvPr/>
        </p:nvSpPr>
        <p:spPr>
          <a:xfrm>
            <a:off x="2080766" y="4703522"/>
            <a:ext cx="2181891" cy="2083706"/>
          </a:xfrm>
          <a:custGeom>
            <a:avLst/>
            <a:gdLst/>
            <a:ahLst/>
            <a:cxnLst/>
            <a:rect l="l" t="t" r="r" b="b"/>
            <a:pathLst>
              <a:path w="2181891" h="2083706">
                <a:moveTo>
                  <a:pt x="0" y="0"/>
                </a:moveTo>
                <a:lnTo>
                  <a:pt x="2181891" y="0"/>
                </a:lnTo>
                <a:lnTo>
                  <a:pt x="2181891" y="2083705"/>
                </a:lnTo>
                <a:lnTo>
                  <a:pt x="0" y="208370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26" name="Freeform 26"/>
          <p:cNvSpPr/>
          <p:nvPr/>
        </p:nvSpPr>
        <p:spPr>
          <a:xfrm>
            <a:off x="8055372" y="4402705"/>
            <a:ext cx="2685339" cy="2685339"/>
          </a:xfrm>
          <a:custGeom>
            <a:avLst/>
            <a:gdLst/>
            <a:ahLst/>
            <a:cxnLst/>
            <a:rect l="l" t="t" r="r" b="b"/>
            <a:pathLst>
              <a:path w="2685339" h="2685339">
                <a:moveTo>
                  <a:pt x="0" y="0"/>
                </a:moveTo>
                <a:lnTo>
                  <a:pt x="2685339" y="0"/>
                </a:lnTo>
                <a:lnTo>
                  <a:pt x="2685339" y="2685339"/>
                </a:lnTo>
                <a:lnTo>
                  <a:pt x="0" y="268533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27" name="Freeform 27"/>
          <p:cNvSpPr/>
          <p:nvPr/>
        </p:nvSpPr>
        <p:spPr>
          <a:xfrm>
            <a:off x="14037679" y="4334719"/>
            <a:ext cx="2513607" cy="2477046"/>
          </a:xfrm>
          <a:custGeom>
            <a:avLst/>
            <a:gdLst/>
            <a:ahLst/>
            <a:cxnLst/>
            <a:rect l="l" t="t" r="r" b="b"/>
            <a:pathLst>
              <a:path w="2513607" h="2477046">
                <a:moveTo>
                  <a:pt x="0" y="0"/>
                </a:moveTo>
                <a:lnTo>
                  <a:pt x="2513607" y="0"/>
                </a:lnTo>
                <a:lnTo>
                  <a:pt x="2513607" y="2477045"/>
                </a:lnTo>
                <a:lnTo>
                  <a:pt x="0" y="247704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sp>
        <p:nvSpPr>
          <p:cNvPr id="28" name="TextBox 28"/>
          <p:cNvSpPr txBox="1"/>
          <p:nvPr/>
        </p:nvSpPr>
        <p:spPr>
          <a:xfrm>
            <a:off x="4010275" y="230530"/>
            <a:ext cx="10495707" cy="1237455"/>
          </a:xfrm>
          <a:prstGeom prst="rect">
            <a:avLst/>
          </a:prstGeom>
        </p:spPr>
        <p:txBody>
          <a:bodyPr lIns="0" tIns="0" rIns="0" bIns="0" rtlCol="0" anchor="t">
            <a:spAutoFit/>
          </a:bodyPr>
          <a:lstStyle/>
          <a:p>
            <a:pPr algn="ctr">
              <a:lnSpc>
                <a:spcPts val="10030"/>
              </a:lnSpc>
            </a:pPr>
            <a:r>
              <a:rPr lang="en-US" sz="6600" b="1" dirty="0">
                <a:solidFill>
                  <a:srgbClr val="7030A0"/>
                </a:solidFill>
                <a:latin typeface="Aptos Display" panose="020B0004020202020204" pitchFamily="34" charset="0"/>
                <a:ea typeface="League Spartan"/>
                <a:cs typeface="League Spartan"/>
                <a:sym typeface="League Spartan"/>
              </a:rPr>
              <a:t>Why Join Us?</a:t>
            </a:r>
          </a:p>
        </p:txBody>
      </p:sp>
      <p:sp>
        <p:nvSpPr>
          <p:cNvPr id="29" name="TextBox 29"/>
          <p:cNvSpPr txBox="1"/>
          <p:nvPr/>
        </p:nvSpPr>
        <p:spPr>
          <a:xfrm>
            <a:off x="352312" y="7513874"/>
            <a:ext cx="5638800" cy="2696316"/>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 network of psychological professionals in the South-West, working together with stakeholders and experts by experience to maximise the impact of psychological professions for the communities they serve.</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0" name="TextBox 30"/>
          <p:cNvSpPr txBox="1"/>
          <p:nvPr/>
        </p:nvSpPr>
        <p:spPr>
          <a:xfrm>
            <a:off x="6874186" y="9689173"/>
            <a:ext cx="5047713" cy="382270"/>
          </a:xfrm>
          <a:prstGeom prst="rect">
            <a:avLst/>
          </a:prstGeom>
        </p:spPr>
        <p:txBody>
          <a:bodyPr lIns="0" tIns="0" rIns="0" bIns="0" rtlCol="0" anchor="t">
            <a:spAutoFit/>
          </a:bodyPr>
          <a:lstStyle/>
          <a:p>
            <a:pPr algn="ctr">
              <a:lnSpc>
                <a:spcPts val="3079"/>
              </a:lnSpc>
            </a:pPr>
            <a:r>
              <a:rPr lang="en-US" sz="2199" u="sng">
                <a:solidFill>
                  <a:srgbClr val="094886"/>
                </a:solidFill>
                <a:latin typeface="DM Sans"/>
                <a:ea typeface="DM Sans"/>
                <a:cs typeface="DM Sans"/>
                <a:sym typeface="DM Sans"/>
                <a:hlinkClick r:id="rId10" tooltip="https://ppn.nhs.uk/south-west"/>
              </a:rPr>
              <a:t>https://ppn.nhs.uk/south-west</a:t>
            </a:r>
          </a:p>
        </p:txBody>
      </p:sp>
      <p:sp>
        <p:nvSpPr>
          <p:cNvPr id="31" name="TextBox 31"/>
          <p:cNvSpPr txBox="1"/>
          <p:nvPr/>
        </p:nvSpPr>
        <p:spPr>
          <a:xfrm>
            <a:off x="7040808" y="7507355"/>
            <a:ext cx="4994292" cy="1545295"/>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Join or launch special interest groups across the region with our support.</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2" name="TextBox 32"/>
          <p:cNvSpPr txBox="1"/>
          <p:nvPr/>
        </p:nvSpPr>
        <p:spPr>
          <a:xfrm>
            <a:off x="12573000" y="7513874"/>
            <a:ext cx="5442966" cy="1926874"/>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Celebrating excellence by sharing good practice, fostering a culture of clinical and professional competency, and raising the profile of our profession. </a:t>
            </a:r>
          </a:p>
        </p:txBody>
      </p:sp>
      <p:sp>
        <p:nvSpPr>
          <p:cNvPr id="7" name="Freeform 33">
            <a:extLst>
              <a:ext uri="{FF2B5EF4-FFF2-40B4-BE49-F238E27FC236}">
                <a16:creationId xmlns:a16="http://schemas.microsoft.com/office/drawing/2014/main" id="{75412D71-F342-3EAA-FA32-888A1F51109A}"/>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1"/>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608497" y="1348622"/>
            <a:ext cx="5327539" cy="871504"/>
            <a:chOff x="0" y="0"/>
            <a:chExt cx="7103386" cy="1162005"/>
          </a:xfrm>
        </p:grpSpPr>
        <p:grpSp>
          <p:nvGrpSpPr>
            <p:cNvPr id="3" name="Group 3"/>
            <p:cNvGrpSpPr/>
            <p:nvPr/>
          </p:nvGrpSpPr>
          <p:grpSpPr>
            <a:xfrm>
              <a:off x="0" y="0"/>
              <a:ext cx="7103386" cy="1162005"/>
              <a:chOff x="0" y="0"/>
              <a:chExt cx="4968681" cy="812800"/>
            </a:xfrm>
          </p:grpSpPr>
          <p:sp>
            <p:nvSpPr>
              <p:cNvPr id="4" name="Freeform 4"/>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7329C9"/>
              </a:solidFill>
            </p:spPr>
            <p:txBody>
              <a:bodyPr/>
              <a:lstStyle/>
              <a:p>
                <a:endParaRPr lang="en-GB">
                  <a:latin typeface="Aptos Display" panose="020B0004020202020204" pitchFamily="34" charset="0"/>
                </a:endParaRPr>
              </a:p>
            </p:txBody>
          </p:sp>
          <p:sp>
            <p:nvSpPr>
              <p:cNvPr id="5" name="TextBox 5"/>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6" name="TextBox 6"/>
            <p:cNvSpPr txBox="1"/>
            <p:nvPr/>
          </p:nvSpPr>
          <p:spPr>
            <a:xfrm>
              <a:off x="594609" y="183116"/>
              <a:ext cx="5743421" cy="680614"/>
            </a:xfrm>
            <a:prstGeom prst="rect">
              <a:avLst/>
            </a:prstGeom>
          </p:spPr>
          <p:txBody>
            <a:bodyPr lIns="0" tIns="0" rIns="0" bIns="0" rtlCol="0" anchor="t">
              <a:spAutoFit/>
            </a:bodyPr>
            <a:lstStyle/>
            <a:p>
              <a:pPr algn="ctr">
                <a:lnSpc>
                  <a:spcPts val="4199"/>
                </a:lnSpc>
                <a:spcBef>
                  <a:spcPct val="0"/>
                </a:spcBef>
              </a:pPr>
              <a:r>
                <a:rPr lang="en-US" sz="2999" b="1" dirty="0">
                  <a:solidFill>
                    <a:srgbClr val="FFFFFF"/>
                  </a:solidFill>
                  <a:latin typeface="Aptos Display" panose="020B0004020202020204" pitchFamily="34" charset="0"/>
                  <a:ea typeface="League Spartan"/>
                  <a:cs typeface="League Spartan"/>
                  <a:sym typeface="League Spartan"/>
                </a:rPr>
                <a:t>Membership Benefits</a:t>
              </a:r>
            </a:p>
          </p:txBody>
        </p:sp>
      </p:grpSp>
      <p:sp>
        <p:nvSpPr>
          <p:cNvPr id="8" name="Freeform 8"/>
          <p:cNvSpPr/>
          <p:nvPr/>
        </p:nvSpPr>
        <p:spPr>
          <a:xfrm>
            <a:off x="14671882" y="464747"/>
            <a:ext cx="3015044" cy="446225"/>
          </a:xfrm>
          <a:custGeom>
            <a:avLst/>
            <a:gdLst/>
            <a:ahLst/>
            <a:cxnLst/>
            <a:rect l="l" t="t" r="r" b="b"/>
            <a:pathLst>
              <a:path w="3015044" h="446225">
                <a:moveTo>
                  <a:pt x="0" y="0"/>
                </a:moveTo>
                <a:lnTo>
                  <a:pt x="3015044" y="0"/>
                </a:lnTo>
                <a:lnTo>
                  <a:pt x="3015044" y="446225"/>
                </a:lnTo>
                <a:lnTo>
                  <a:pt x="0" y="44622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latin typeface="Aptos Display" panose="020B0004020202020204" pitchFamily="34" charset="0"/>
            </a:endParaRPr>
          </a:p>
        </p:txBody>
      </p:sp>
      <p:grpSp>
        <p:nvGrpSpPr>
          <p:cNvPr id="10" name="Group 10"/>
          <p:cNvGrpSpPr/>
          <p:nvPr/>
        </p:nvGrpSpPr>
        <p:grpSpPr>
          <a:xfrm>
            <a:off x="4774125" y="2849705"/>
            <a:ext cx="4179504" cy="747800"/>
            <a:chOff x="0" y="0"/>
            <a:chExt cx="5572672" cy="1459583"/>
          </a:xfrm>
        </p:grpSpPr>
        <p:grpSp>
          <p:nvGrpSpPr>
            <p:cNvPr id="11" name="Group 11"/>
            <p:cNvGrpSpPr/>
            <p:nvPr/>
          </p:nvGrpSpPr>
          <p:grpSpPr>
            <a:xfrm>
              <a:off x="0" y="0"/>
              <a:ext cx="5572672" cy="1459583"/>
              <a:chOff x="0" y="0"/>
              <a:chExt cx="4968681" cy="1301387"/>
            </a:xfrm>
          </p:grpSpPr>
          <p:sp>
            <p:nvSpPr>
              <p:cNvPr id="12" name="Freeform 12"/>
              <p:cNvSpPr/>
              <p:nvPr/>
            </p:nvSpPr>
            <p:spPr>
              <a:xfrm>
                <a:off x="0" y="0"/>
                <a:ext cx="4968681" cy="1301387"/>
              </a:xfrm>
              <a:custGeom>
                <a:avLst/>
                <a:gdLst/>
                <a:ahLst/>
                <a:cxnLst/>
                <a:rect l="l" t="t" r="r" b="b"/>
                <a:pathLst>
                  <a:path w="4968681" h="1301387">
                    <a:moveTo>
                      <a:pt x="72659" y="0"/>
                    </a:moveTo>
                    <a:lnTo>
                      <a:pt x="4896022" y="0"/>
                    </a:lnTo>
                    <a:cubicBezTo>
                      <a:pt x="4936151" y="0"/>
                      <a:pt x="4968681" y="32531"/>
                      <a:pt x="4968681" y="72659"/>
                    </a:cubicBezTo>
                    <a:lnTo>
                      <a:pt x="4968681" y="1228728"/>
                    </a:lnTo>
                    <a:cubicBezTo>
                      <a:pt x="4968681" y="1247998"/>
                      <a:pt x="4961026" y="1266479"/>
                      <a:pt x="4947400" y="1280106"/>
                    </a:cubicBezTo>
                    <a:cubicBezTo>
                      <a:pt x="4933774" y="1293732"/>
                      <a:pt x="4915292" y="1301387"/>
                      <a:pt x="4896022" y="1301387"/>
                    </a:cubicBezTo>
                    <a:lnTo>
                      <a:pt x="72659" y="1301387"/>
                    </a:lnTo>
                    <a:cubicBezTo>
                      <a:pt x="32531" y="1301387"/>
                      <a:pt x="0" y="1268856"/>
                      <a:pt x="0" y="1228728"/>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13" name="TextBox 13"/>
              <p:cNvSpPr txBox="1"/>
              <p:nvPr/>
            </p:nvSpPr>
            <p:spPr>
              <a:xfrm>
                <a:off x="0" y="-76200"/>
                <a:ext cx="4968681" cy="1377587"/>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14" name="TextBox 14"/>
            <p:cNvSpPr txBox="1"/>
            <p:nvPr/>
          </p:nvSpPr>
          <p:spPr>
            <a:xfrm>
              <a:off x="252908" y="382357"/>
              <a:ext cx="4996549" cy="826003"/>
            </a:xfrm>
            <a:prstGeom prst="rect">
              <a:avLst/>
            </a:prstGeom>
          </p:spPr>
          <p:txBody>
            <a:bodyPr wrap="square"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Celebrate Our Profession</a:t>
              </a:r>
            </a:p>
          </p:txBody>
        </p:sp>
      </p:grpSp>
      <p:grpSp>
        <p:nvGrpSpPr>
          <p:cNvPr id="15" name="Group 15"/>
          <p:cNvGrpSpPr/>
          <p:nvPr/>
        </p:nvGrpSpPr>
        <p:grpSpPr>
          <a:xfrm>
            <a:off x="275983" y="2869290"/>
            <a:ext cx="4179504" cy="683703"/>
            <a:chOff x="0" y="0"/>
            <a:chExt cx="5572672" cy="911604"/>
          </a:xfrm>
        </p:grpSpPr>
        <p:grpSp>
          <p:nvGrpSpPr>
            <p:cNvPr id="16" name="Group 16"/>
            <p:cNvGrpSpPr/>
            <p:nvPr/>
          </p:nvGrpSpPr>
          <p:grpSpPr>
            <a:xfrm>
              <a:off x="0" y="0"/>
              <a:ext cx="5572672" cy="911604"/>
              <a:chOff x="0" y="0"/>
              <a:chExt cx="4968681" cy="812800"/>
            </a:xfrm>
          </p:grpSpPr>
          <p:sp>
            <p:nvSpPr>
              <p:cNvPr id="17" name="Freeform 17"/>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18" name="TextBox 18"/>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19" name="TextBox 19"/>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Shape the Future</a:t>
              </a:r>
            </a:p>
          </p:txBody>
        </p:sp>
      </p:grpSp>
      <p:grpSp>
        <p:nvGrpSpPr>
          <p:cNvPr id="20" name="Group 20"/>
          <p:cNvGrpSpPr/>
          <p:nvPr/>
        </p:nvGrpSpPr>
        <p:grpSpPr>
          <a:xfrm>
            <a:off x="9272267" y="2869290"/>
            <a:ext cx="4179504" cy="683703"/>
            <a:chOff x="0" y="0"/>
            <a:chExt cx="5572672" cy="911604"/>
          </a:xfrm>
        </p:grpSpPr>
        <p:grpSp>
          <p:nvGrpSpPr>
            <p:cNvPr id="21" name="Group 21"/>
            <p:cNvGrpSpPr/>
            <p:nvPr/>
          </p:nvGrpSpPr>
          <p:grpSpPr>
            <a:xfrm>
              <a:off x="0" y="0"/>
              <a:ext cx="5572672" cy="911604"/>
              <a:chOff x="0" y="0"/>
              <a:chExt cx="4968681" cy="812800"/>
            </a:xfrm>
          </p:grpSpPr>
          <p:sp>
            <p:nvSpPr>
              <p:cNvPr id="22" name="Freeform 22"/>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23" name="TextBox 23"/>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24" name="TextBox 24"/>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Innovate and Learn</a:t>
              </a:r>
            </a:p>
          </p:txBody>
        </p:sp>
      </p:grpSp>
      <p:sp>
        <p:nvSpPr>
          <p:cNvPr id="25" name="Freeform 25"/>
          <p:cNvSpPr/>
          <p:nvPr/>
        </p:nvSpPr>
        <p:spPr>
          <a:xfrm>
            <a:off x="1122102" y="4159178"/>
            <a:ext cx="2487267" cy="2487267"/>
          </a:xfrm>
          <a:custGeom>
            <a:avLst/>
            <a:gdLst/>
            <a:ahLst/>
            <a:cxnLst/>
            <a:rect l="l" t="t" r="r" b="b"/>
            <a:pathLst>
              <a:path w="2487267" h="2487267">
                <a:moveTo>
                  <a:pt x="0" y="0"/>
                </a:moveTo>
                <a:lnTo>
                  <a:pt x="2487267" y="0"/>
                </a:lnTo>
                <a:lnTo>
                  <a:pt x="2487267" y="2487267"/>
                </a:lnTo>
                <a:lnTo>
                  <a:pt x="0" y="248726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latin typeface="Aptos Display" panose="020B0004020202020204" pitchFamily="34" charset="0"/>
            </a:endParaRPr>
          </a:p>
        </p:txBody>
      </p:sp>
      <p:sp>
        <p:nvSpPr>
          <p:cNvPr id="26" name="Freeform 26"/>
          <p:cNvSpPr/>
          <p:nvPr/>
        </p:nvSpPr>
        <p:spPr>
          <a:xfrm>
            <a:off x="5155423" y="4074765"/>
            <a:ext cx="3088480" cy="2656093"/>
          </a:xfrm>
          <a:custGeom>
            <a:avLst/>
            <a:gdLst/>
            <a:ahLst/>
            <a:cxnLst/>
            <a:rect l="l" t="t" r="r" b="b"/>
            <a:pathLst>
              <a:path w="3088480" h="2656093">
                <a:moveTo>
                  <a:pt x="0" y="0"/>
                </a:moveTo>
                <a:lnTo>
                  <a:pt x="3088480" y="0"/>
                </a:lnTo>
                <a:lnTo>
                  <a:pt x="3088480" y="2656093"/>
                </a:lnTo>
                <a:lnTo>
                  <a:pt x="0" y="265609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latin typeface="Aptos Display" panose="020B0004020202020204" pitchFamily="34" charset="0"/>
            </a:endParaRPr>
          </a:p>
        </p:txBody>
      </p:sp>
      <p:sp>
        <p:nvSpPr>
          <p:cNvPr id="27" name="Freeform 27"/>
          <p:cNvSpPr/>
          <p:nvPr/>
        </p:nvSpPr>
        <p:spPr>
          <a:xfrm>
            <a:off x="10020636" y="3823655"/>
            <a:ext cx="2682767" cy="2677682"/>
          </a:xfrm>
          <a:custGeom>
            <a:avLst/>
            <a:gdLst/>
            <a:ahLst/>
            <a:cxnLst/>
            <a:rect l="l" t="t" r="r" b="b"/>
            <a:pathLst>
              <a:path w="2682767" h="2677682">
                <a:moveTo>
                  <a:pt x="0" y="0"/>
                </a:moveTo>
                <a:lnTo>
                  <a:pt x="2682767" y="0"/>
                </a:lnTo>
                <a:lnTo>
                  <a:pt x="2682767" y="2677683"/>
                </a:lnTo>
                <a:lnTo>
                  <a:pt x="0" y="2677683"/>
                </a:lnTo>
                <a:lnTo>
                  <a:pt x="0" y="0"/>
                </a:lnTo>
                <a:close/>
              </a:path>
            </a:pathLst>
          </a:custGeom>
          <a:blipFill>
            <a:blip r:embed="rId8"/>
            <a:stretch>
              <a:fillRect t="-3865" b="-3865"/>
            </a:stretch>
          </a:blipFill>
        </p:spPr>
        <p:txBody>
          <a:bodyPr/>
          <a:lstStyle/>
          <a:p>
            <a:endParaRPr lang="en-GB">
              <a:latin typeface="Aptos Display" panose="020B0004020202020204" pitchFamily="34" charset="0"/>
            </a:endParaRPr>
          </a:p>
        </p:txBody>
      </p:sp>
      <p:grpSp>
        <p:nvGrpSpPr>
          <p:cNvPr id="28" name="Group 28"/>
          <p:cNvGrpSpPr/>
          <p:nvPr/>
        </p:nvGrpSpPr>
        <p:grpSpPr>
          <a:xfrm>
            <a:off x="13934623" y="2873347"/>
            <a:ext cx="4179504" cy="683703"/>
            <a:chOff x="0" y="0"/>
            <a:chExt cx="5572672" cy="911604"/>
          </a:xfrm>
        </p:grpSpPr>
        <p:grpSp>
          <p:nvGrpSpPr>
            <p:cNvPr id="29" name="Group 29"/>
            <p:cNvGrpSpPr/>
            <p:nvPr/>
          </p:nvGrpSpPr>
          <p:grpSpPr>
            <a:xfrm>
              <a:off x="0" y="0"/>
              <a:ext cx="5572672" cy="911604"/>
              <a:chOff x="0" y="0"/>
              <a:chExt cx="4968681" cy="812800"/>
            </a:xfrm>
          </p:grpSpPr>
          <p:sp>
            <p:nvSpPr>
              <p:cNvPr id="30" name="Freeform 30"/>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31" name="TextBox 31"/>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32" name="TextBox 32"/>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Stay Informed</a:t>
              </a:r>
            </a:p>
          </p:txBody>
        </p:sp>
      </p:grpSp>
      <p:sp>
        <p:nvSpPr>
          <p:cNvPr id="33" name="Freeform 33"/>
          <p:cNvSpPr/>
          <p:nvPr/>
        </p:nvSpPr>
        <p:spPr>
          <a:xfrm>
            <a:off x="14808258" y="3823655"/>
            <a:ext cx="2432235" cy="2426154"/>
          </a:xfrm>
          <a:custGeom>
            <a:avLst/>
            <a:gdLst/>
            <a:ahLst/>
            <a:cxnLst/>
            <a:rect l="l" t="t" r="r" b="b"/>
            <a:pathLst>
              <a:path w="2432235" h="2426154">
                <a:moveTo>
                  <a:pt x="0" y="0"/>
                </a:moveTo>
                <a:lnTo>
                  <a:pt x="2432234" y="0"/>
                </a:lnTo>
                <a:lnTo>
                  <a:pt x="2432234" y="2426154"/>
                </a:lnTo>
                <a:lnTo>
                  <a:pt x="0" y="242615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latin typeface="Aptos Display" panose="020B0004020202020204" pitchFamily="34" charset="0"/>
            </a:endParaRPr>
          </a:p>
        </p:txBody>
      </p:sp>
      <p:sp>
        <p:nvSpPr>
          <p:cNvPr id="34" name="TextBox 34"/>
          <p:cNvSpPr txBox="1"/>
          <p:nvPr/>
        </p:nvSpPr>
        <p:spPr>
          <a:xfrm>
            <a:off x="3896146" y="127937"/>
            <a:ext cx="10495707" cy="1196225"/>
          </a:xfrm>
          <a:prstGeom prst="rect">
            <a:avLst/>
          </a:prstGeom>
        </p:spPr>
        <p:txBody>
          <a:bodyPr lIns="0" tIns="0" rIns="0" bIns="0" rtlCol="0" anchor="t">
            <a:spAutoFit/>
          </a:bodyPr>
          <a:lstStyle/>
          <a:p>
            <a:pPr algn="ctr">
              <a:lnSpc>
                <a:spcPts val="10030"/>
              </a:lnSpc>
            </a:pPr>
            <a:r>
              <a:rPr lang="en-US" sz="6600" b="1" dirty="0">
                <a:solidFill>
                  <a:srgbClr val="7030A0"/>
                </a:solidFill>
                <a:latin typeface="Aptos Display" panose="020B0004020202020204" pitchFamily="34" charset="0"/>
                <a:ea typeface="League Spartan"/>
                <a:cs typeface="League Spartan"/>
                <a:sym typeface="League Spartan"/>
              </a:rPr>
              <a:t>Why Join Us?</a:t>
            </a:r>
          </a:p>
        </p:txBody>
      </p:sp>
      <p:sp>
        <p:nvSpPr>
          <p:cNvPr id="35" name="TextBox 35"/>
          <p:cNvSpPr txBox="1"/>
          <p:nvPr/>
        </p:nvSpPr>
        <p:spPr>
          <a:xfrm>
            <a:off x="6265559" y="9601110"/>
            <a:ext cx="5047713" cy="382270"/>
          </a:xfrm>
          <a:prstGeom prst="rect">
            <a:avLst/>
          </a:prstGeom>
        </p:spPr>
        <p:txBody>
          <a:bodyPr lIns="0" tIns="0" rIns="0" bIns="0" rtlCol="0" anchor="t">
            <a:spAutoFit/>
          </a:bodyPr>
          <a:lstStyle/>
          <a:p>
            <a:pPr algn="ctr">
              <a:lnSpc>
                <a:spcPts val="3079"/>
              </a:lnSpc>
            </a:pPr>
            <a:r>
              <a:rPr lang="en-US" sz="2400" b="1" u="sng" dirty="0">
                <a:solidFill>
                  <a:srgbClr val="094886"/>
                </a:solidFill>
                <a:latin typeface="Aptos Display" panose="020B0004020202020204" pitchFamily="34" charset="0"/>
                <a:ea typeface="DM Sans"/>
                <a:cs typeface="DM Sans"/>
                <a:sym typeface="DM Sans"/>
                <a:hlinkClick r:id="rId11" tooltip="https://ppn.nhs.uk/south-west"/>
              </a:rPr>
              <a:t>https://ppn.nhs.uk/south-west</a:t>
            </a:r>
          </a:p>
        </p:txBody>
      </p:sp>
      <p:sp>
        <p:nvSpPr>
          <p:cNvPr id="36" name="TextBox 36"/>
          <p:cNvSpPr txBox="1"/>
          <p:nvPr/>
        </p:nvSpPr>
        <p:spPr>
          <a:xfrm>
            <a:off x="275983" y="6873733"/>
            <a:ext cx="4179504" cy="1926874"/>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Participate in consultations and debates to influence policy and practice alongside peers and commissioners.</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7" name="TextBox 37"/>
          <p:cNvSpPr txBox="1"/>
          <p:nvPr/>
        </p:nvSpPr>
        <p:spPr>
          <a:xfrm>
            <a:off x="4885610" y="6873733"/>
            <a:ext cx="3903805"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Take part in PPN regional events and our annual Psychological Professions Week celebrations.</a:t>
            </a:r>
          </a:p>
        </p:txBody>
      </p:sp>
      <p:sp>
        <p:nvSpPr>
          <p:cNvPr id="38" name="TextBox 38"/>
          <p:cNvSpPr txBox="1"/>
          <p:nvPr/>
        </p:nvSpPr>
        <p:spPr>
          <a:xfrm>
            <a:off x="9473705" y="6873733"/>
            <a:ext cx="3776629"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Access resources and insights into the latest research and innovations in psychological practice.</a:t>
            </a:r>
          </a:p>
        </p:txBody>
      </p:sp>
      <p:sp>
        <p:nvSpPr>
          <p:cNvPr id="39" name="TextBox 39"/>
          <p:cNvSpPr txBox="1"/>
          <p:nvPr/>
        </p:nvSpPr>
        <p:spPr>
          <a:xfrm>
            <a:off x="13910297" y="6683233"/>
            <a:ext cx="3776629"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Access resources and insights into the latest research and innovations in psychological practice.</a:t>
            </a:r>
          </a:p>
        </p:txBody>
      </p:sp>
      <p:sp>
        <p:nvSpPr>
          <p:cNvPr id="40" name="Freeform 33">
            <a:extLst>
              <a:ext uri="{FF2B5EF4-FFF2-40B4-BE49-F238E27FC236}">
                <a16:creationId xmlns:a16="http://schemas.microsoft.com/office/drawing/2014/main" id="{8ECA97D6-561E-3804-5A92-065F50765EA7}"/>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2"/>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106503" y="1224935"/>
            <a:ext cx="16442226" cy="483722"/>
          </a:xfrm>
          <a:prstGeom prst="rect">
            <a:avLst/>
          </a:prstGeom>
        </p:spPr>
        <p:txBody>
          <a:bodyPr lIns="0" tIns="0" rIns="0" bIns="0" rtlCol="0" anchor="t">
            <a:spAutoFit/>
          </a:bodyPr>
          <a:lstStyle/>
          <a:p>
            <a:pPr algn="ctr">
              <a:lnSpc>
                <a:spcPts val="3694"/>
              </a:lnSpc>
            </a:pPr>
            <a:r>
              <a:rPr lang="en-US" sz="3200" dirty="0">
                <a:solidFill>
                  <a:srgbClr val="000000"/>
                </a:solidFill>
                <a:latin typeface="Aptos Display" panose="020B0004020202020204" pitchFamily="34" charset="0"/>
                <a:ea typeface="DM Sans"/>
                <a:cs typeface="DM Sans"/>
                <a:sym typeface="DM Sans"/>
              </a:rPr>
              <a:t>Shaping the future of psychological healthcare through collaboration.</a:t>
            </a:r>
          </a:p>
        </p:txBody>
      </p:sp>
      <p:sp>
        <p:nvSpPr>
          <p:cNvPr id="4" name="Freeform 4"/>
          <p:cNvSpPr/>
          <p:nvPr/>
        </p:nvSpPr>
        <p:spPr>
          <a:xfrm>
            <a:off x="3810000" y="8438375"/>
            <a:ext cx="1740245" cy="1709790"/>
          </a:xfrm>
          <a:custGeom>
            <a:avLst/>
            <a:gdLst/>
            <a:ahLst/>
            <a:cxnLst/>
            <a:rect l="l" t="t" r="r" b="b"/>
            <a:pathLst>
              <a:path w="1740245" h="1709790">
                <a:moveTo>
                  <a:pt x="0" y="0"/>
                </a:moveTo>
                <a:lnTo>
                  <a:pt x="1740245" y="0"/>
                </a:lnTo>
                <a:lnTo>
                  <a:pt x="1740245" y="1709790"/>
                </a:lnTo>
                <a:lnTo>
                  <a:pt x="0" y="170979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12213148" y="8395911"/>
            <a:ext cx="1751186" cy="1652483"/>
          </a:xfrm>
          <a:custGeom>
            <a:avLst/>
            <a:gdLst/>
            <a:ahLst/>
            <a:cxnLst/>
            <a:rect l="l" t="t" r="r" b="b"/>
            <a:pathLst>
              <a:path w="1751186" h="1652483">
                <a:moveTo>
                  <a:pt x="0" y="0"/>
                </a:moveTo>
                <a:lnTo>
                  <a:pt x="1751187" y="0"/>
                </a:lnTo>
                <a:lnTo>
                  <a:pt x="1751187" y="1652483"/>
                </a:lnTo>
                <a:lnTo>
                  <a:pt x="0" y="16524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latin typeface="Aptos Display" panose="020B0004020202020204" pitchFamily="34" charset="0"/>
            </a:endParaRPr>
          </a:p>
        </p:txBody>
      </p:sp>
      <p:sp>
        <p:nvSpPr>
          <p:cNvPr id="6" name="TextBox 6"/>
          <p:cNvSpPr txBox="1"/>
          <p:nvPr/>
        </p:nvSpPr>
        <p:spPr>
          <a:xfrm>
            <a:off x="1775503" y="350141"/>
            <a:ext cx="14736994" cy="747577"/>
          </a:xfrm>
          <a:prstGeom prst="rect">
            <a:avLst/>
          </a:prstGeom>
        </p:spPr>
        <p:txBody>
          <a:bodyPr lIns="0" tIns="0" rIns="0" bIns="0" rtlCol="0" anchor="t">
            <a:spAutoFit/>
          </a:bodyPr>
          <a:lstStyle/>
          <a:p>
            <a:pPr algn="ctr">
              <a:lnSpc>
                <a:spcPts val="5971"/>
              </a:lnSpc>
            </a:pPr>
            <a:r>
              <a:rPr lang="en-US" sz="4800" b="1" dirty="0">
                <a:solidFill>
                  <a:srgbClr val="7030A0"/>
                </a:solidFill>
                <a:latin typeface="Aptos Display" panose="020B0004020202020204" pitchFamily="34" charset="0"/>
                <a:sym typeface="DM Sans Bold"/>
              </a:rPr>
              <a:t>How does PPNSW Support Policy Makers?</a:t>
            </a:r>
          </a:p>
        </p:txBody>
      </p:sp>
      <p:sp>
        <p:nvSpPr>
          <p:cNvPr id="7" name="TextBox 7"/>
          <p:cNvSpPr txBox="1"/>
          <p:nvPr/>
        </p:nvSpPr>
        <p:spPr>
          <a:xfrm>
            <a:off x="715567" y="6262009"/>
            <a:ext cx="7590233" cy="1949252"/>
          </a:xfrm>
          <a:prstGeom prst="rect">
            <a:avLst/>
          </a:prstGeom>
        </p:spPr>
        <p:txBody>
          <a:bodyPr wrap="square" lIns="0" tIns="0" rIns="0" bIns="0" rtlCol="0" anchor="t">
            <a:spAutoFit/>
          </a:bodyPr>
          <a:lstStyle/>
          <a:p>
            <a:pPr marL="591321" lvl="1" indent="-295660" algn="just">
              <a:lnSpc>
                <a:spcPts val="3834"/>
              </a:lnSpc>
              <a:buFont typeface="Arial"/>
              <a:buChar char="•"/>
            </a:pPr>
            <a:r>
              <a:rPr lang="en-US" sz="3200" dirty="0">
                <a:solidFill>
                  <a:srgbClr val="000000"/>
                </a:solidFill>
                <a:latin typeface="Aptos Display" panose="020B0004020202020204" pitchFamily="34" charset="0"/>
                <a:ea typeface="DM Sans"/>
                <a:cs typeface="DM Sans"/>
                <a:sym typeface="DM Sans"/>
              </a:rPr>
              <a:t>Use grassroots expertise to co-design, inform and enable commissioning strategies, policies and system level planning</a:t>
            </a:r>
          </a:p>
        </p:txBody>
      </p:sp>
      <p:sp>
        <p:nvSpPr>
          <p:cNvPr id="8" name="TextBox 8"/>
          <p:cNvSpPr txBox="1"/>
          <p:nvPr/>
        </p:nvSpPr>
        <p:spPr>
          <a:xfrm>
            <a:off x="824424" y="5588233"/>
            <a:ext cx="16061616" cy="579902"/>
          </a:xfrm>
          <a:prstGeom prst="rect">
            <a:avLst/>
          </a:prstGeom>
        </p:spPr>
        <p:txBody>
          <a:bodyPr lIns="0" tIns="0" rIns="0" bIns="0" rtlCol="0" anchor="t">
            <a:spAutoFit/>
          </a:bodyPr>
          <a:lstStyle/>
          <a:p>
            <a:pPr algn="ctr">
              <a:lnSpc>
                <a:spcPts val="4651"/>
              </a:lnSpc>
            </a:pPr>
            <a:r>
              <a:rPr lang="en-US" sz="3600" b="1" dirty="0">
                <a:solidFill>
                  <a:srgbClr val="7030A0"/>
                </a:solidFill>
                <a:latin typeface="Aptos Display" panose="020B0004020202020204" pitchFamily="34" charset="0"/>
                <a:sym typeface="DM Sans Bold"/>
              </a:rPr>
              <a:t>Influence</a:t>
            </a:r>
            <a:r>
              <a:rPr lang="en-US" sz="3600" b="1" dirty="0">
                <a:solidFill>
                  <a:srgbClr val="990099"/>
                </a:solidFill>
                <a:latin typeface="Aptos Display" panose="020B0004020202020204" pitchFamily="34" charset="0"/>
                <a:ea typeface="DM Sans Bold"/>
                <a:cs typeface="DM Sans Bold"/>
                <a:sym typeface="DM Sans Bold"/>
              </a:rPr>
              <a:t> </a:t>
            </a:r>
            <a:r>
              <a:rPr lang="en-US" sz="3600" b="1" dirty="0">
                <a:solidFill>
                  <a:srgbClr val="7030A0"/>
                </a:solidFill>
                <a:latin typeface="Aptos Display" panose="020B0004020202020204" pitchFamily="34" charset="0"/>
                <a:sym typeface="DM Sans Bold"/>
              </a:rPr>
              <a:t>with Intelligence</a:t>
            </a:r>
          </a:p>
        </p:txBody>
      </p:sp>
      <p:sp>
        <p:nvSpPr>
          <p:cNvPr id="9" name="TextBox 9"/>
          <p:cNvSpPr txBox="1"/>
          <p:nvPr/>
        </p:nvSpPr>
        <p:spPr>
          <a:xfrm>
            <a:off x="726453" y="2696415"/>
            <a:ext cx="17180547" cy="2954655"/>
          </a:xfrm>
          <a:prstGeom prst="rect">
            <a:avLst/>
          </a:prstGeom>
        </p:spPr>
        <p:txBody>
          <a:bodyPr wrap="square" lIns="0" tIns="0" rIns="0" bIns="0" rtlCol="0" anchor="t">
            <a:spAutoFit/>
          </a:bodyPr>
          <a:lstStyle/>
          <a:p>
            <a:pPr marL="807870" lvl="1" indent="-514350" algn="just">
              <a:buFont typeface="Arial" panose="020B0604020202020204" pitchFamily="34" charset="0"/>
              <a:buChar char="•"/>
            </a:pPr>
            <a:r>
              <a:rPr lang="en-US" sz="3200" dirty="0">
                <a:solidFill>
                  <a:srgbClr val="000000"/>
                </a:solidFill>
                <a:latin typeface="Aptos Display" panose="020B0004020202020204" pitchFamily="34" charset="0"/>
                <a:ea typeface="DM Sans"/>
                <a:cs typeface="DM Sans"/>
                <a:sym typeface="DM Sans"/>
              </a:rPr>
              <a:t>A unified regional and clinical voice representing over 20 NHS psychological professions. </a:t>
            </a:r>
          </a:p>
          <a:p>
            <a:pPr marL="807870" lvl="1" indent="-514350" algn="just">
              <a:buFont typeface="Arial" panose="020B0604020202020204" pitchFamily="34" charset="0"/>
              <a:buChar char="•"/>
            </a:pPr>
            <a:r>
              <a:rPr lang="en-US" sz="3200" dirty="0">
                <a:solidFill>
                  <a:srgbClr val="000000"/>
                </a:solidFill>
                <a:latin typeface="Aptos Display" panose="020B0004020202020204" pitchFamily="34" charset="0"/>
                <a:ea typeface="DM Sans"/>
                <a:cs typeface="DM Sans"/>
                <a:sym typeface="DM Sans"/>
              </a:rPr>
              <a:t>Insights from frontline professionals and psychological communities across the South-West.</a:t>
            </a:r>
          </a:p>
          <a:p>
            <a:pPr marL="807870" lvl="1" indent="-514350" algn="just">
              <a:buFont typeface="Arial" panose="020B0604020202020204" pitchFamily="34" charset="0"/>
              <a:buChar char="•"/>
            </a:pPr>
            <a:r>
              <a:rPr lang="en-US" sz="3200" dirty="0">
                <a:solidFill>
                  <a:srgbClr val="000000"/>
                </a:solidFill>
                <a:latin typeface="Aptos Display" panose="020B0004020202020204" pitchFamily="34" charset="0"/>
                <a:ea typeface="DM Sans"/>
                <a:cs typeface="DM Sans"/>
                <a:sym typeface="DM Sans"/>
              </a:rPr>
              <a:t>Opportunities to collaborate on innovation, workforce planning, and equity-focused strategies.</a:t>
            </a:r>
          </a:p>
          <a:p>
            <a:pPr marL="807870" lvl="1" indent="-514350" algn="just">
              <a:buFont typeface="Arial" panose="020B0604020202020204" pitchFamily="34" charset="0"/>
              <a:buChar char="•"/>
            </a:pPr>
            <a:r>
              <a:rPr lang="en-US" sz="3200" dirty="0">
                <a:solidFill>
                  <a:srgbClr val="000000"/>
                </a:solidFill>
                <a:latin typeface="Aptos Display" panose="020B0004020202020204" pitchFamily="34" charset="0"/>
                <a:ea typeface="DM Sans"/>
                <a:cs typeface="DM Sans"/>
                <a:sym typeface="DM Sans"/>
              </a:rPr>
              <a:t>A platform to raise concerns, share good practice, and report workforce challenges.</a:t>
            </a:r>
          </a:p>
          <a:p>
            <a:pPr marL="807870" lvl="1" indent="-514350" algn="just">
              <a:buFont typeface="Arial" panose="020B0604020202020204" pitchFamily="34" charset="0"/>
              <a:buChar char="•"/>
            </a:pPr>
            <a:r>
              <a:rPr lang="en-US" sz="3200" dirty="0">
                <a:solidFill>
                  <a:srgbClr val="000000"/>
                </a:solidFill>
                <a:latin typeface="Aptos Display" panose="020B0004020202020204" pitchFamily="34" charset="0"/>
                <a:ea typeface="DM Sans"/>
                <a:cs typeface="DM Sans"/>
                <a:sym typeface="DM Sans"/>
              </a:rPr>
              <a:t>Support with policy alignment, strategic priorities and implementation, including workforce development and evaluation. </a:t>
            </a:r>
          </a:p>
        </p:txBody>
      </p:sp>
      <p:sp>
        <p:nvSpPr>
          <p:cNvPr id="10" name="TextBox 10"/>
          <p:cNvSpPr txBox="1"/>
          <p:nvPr/>
        </p:nvSpPr>
        <p:spPr>
          <a:xfrm>
            <a:off x="780881" y="1974837"/>
            <a:ext cx="16061616" cy="579902"/>
          </a:xfrm>
          <a:prstGeom prst="rect">
            <a:avLst/>
          </a:prstGeom>
        </p:spPr>
        <p:txBody>
          <a:bodyPr lIns="0" tIns="0" rIns="0" bIns="0" rtlCol="0" anchor="t">
            <a:spAutoFit/>
          </a:bodyPr>
          <a:lstStyle/>
          <a:p>
            <a:pPr algn="ctr">
              <a:lnSpc>
                <a:spcPts val="4651"/>
              </a:lnSpc>
            </a:pPr>
            <a:r>
              <a:rPr lang="en-US" sz="3600" b="1" dirty="0">
                <a:solidFill>
                  <a:srgbClr val="7030A0"/>
                </a:solidFill>
                <a:latin typeface="Aptos Display" panose="020B0004020202020204" pitchFamily="34" charset="0"/>
                <a:sym typeface="DM Sans Bold"/>
              </a:rPr>
              <a:t>What</a:t>
            </a:r>
            <a:r>
              <a:rPr lang="en-US" sz="3600" b="1" dirty="0">
                <a:solidFill>
                  <a:srgbClr val="990099"/>
                </a:solidFill>
                <a:latin typeface="Aptos Display" panose="020B0004020202020204" pitchFamily="34" charset="0"/>
                <a:ea typeface="DM Sans Bold"/>
                <a:cs typeface="DM Sans Bold"/>
                <a:sym typeface="DM Sans Bold"/>
              </a:rPr>
              <a:t> </a:t>
            </a:r>
            <a:r>
              <a:rPr lang="en-US" sz="3600" b="1" dirty="0">
                <a:solidFill>
                  <a:srgbClr val="7030A0"/>
                </a:solidFill>
                <a:latin typeface="Aptos Display" panose="020B0004020202020204" pitchFamily="34" charset="0"/>
                <a:sym typeface="DM Sans Bold"/>
              </a:rPr>
              <a:t>is in it for Policy Makers?</a:t>
            </a:r>
          </a:p>
        </p:txBody>
      </p:sp>
      <p:sp>
        <p:nvSpPr>
          <p:cNvPr id="11" name="TextBox 11"/>
          <p:cNvSpPr txBox="1"/>
          <p:nvPr/>
        </p:nvSpPr>
        <p:spPr>
          <a:xfrm>
            <a:off x="5880503" y="8906872"/>
            <a:ext cx="6002387" cy="772795"/>
          </a:xfrm>
          <a:prstGeom prst="rect">
            <a:avLst/>
          </a:prstGeom>
        </p:spPr>
        <p:txBody>
          <a:bodyPr lIns="0" tIns="0" rIns="0" bIns="0" rtlCol="0" anchor="t">
            <a:spAutoFit/>
          </a:bodyPr>
          <a:lstStyle/>
          <a:p>
            <a:pPr algn="ctr">
              <a:lnSpc>
                <a:spcPts val="3079"/>
              </a:lnSpc>
              <a:spcBef>
                <a:spcPct val="0"/>
              </a:spcBef>
            </a:pPr>
            <a:r>
              <a:rPr lang="en-US" sz="2199" b="1" dirty="0">
                <a:solidFill>
                  <a:srgbClr val="002060"/>
                </a:solidFill>
                <a:latin typeface="Aptos Display" panose="020B0004020202020204" pitchFamily="34" charset="0"/>
                <a:ea typeface="DM Sans Bold"/>
                <a:cs typeface="DM Sans Bold"/>
                <a:sym typeface="DM Sans Bold"/>
              </a:rPr>
              <a:t>Join Our Inclusive Network:</a:t>
            </a:r>
          </a:p>
          <a:p>
            <a:pPr algn="ctr">
              <a:lnSpc>
                <a:spcPts val="3079"/>
              </a:lnSpc>
              <a:spcBef>
                <a:spcPct val="0"/>
              </a:spcBef>
            </a:pPr>
            <a:r>
              <a:rPr lang="en-US" sz="2199" b="1" dirty="0">
                <a:solidFill>
                  <a:srgbClr val="002060"/>
                </a:solidFill>
                <a:latin typeface="Aptos Display" panose="020B0004020202020204" pitchFamily="34" charset="0"/>
                <a:ea typeface="DM Sans Bold"/>
                <a:cs typeface="DM Sans Bold"/>
                <a:sym typeface="DM Sans Bold"/>
              </a:rPr>
              <a:t>Free registration: https://ppn.nhs.uk/register</a:t>
            </a:r>
          </a:p>
        </p:txBody>
      </p:sp>
      <p:sp>
        <p:nvSpPr>
          <p:cNvPr id="12" name="Freeform 33">
            <a:extLst>
              <a:ext uri="{FF2B5EF4-FFF2-40B4-BE49-F238E27FC236}">
                <a16:creationId xmlns:a16="http://schemas.microsoft.com/office/drawing/2014/main" id="{A77F7709-1C44-01DC-16FC-E510430E1C81}"/>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6"/>
            <a:stretch>
              <a:fillRect/>
            </a:stretch>
          </a:blipFill>
        </p:spPr>
        <p:txBody>
          <a:bodyPr/>
          <a:lstStyle/>
          <a:p>
            <a:endParaRPr lang="en-GB">
              <a:latin typeface="Aptos Display" panose="020B0004020202020204" pitchFamily="34" charset="0"/>
            </a:endParaRPr>
          </a:p>
        </p:txBody>
      </p:sp>
      <p:sp>
        <p:nvSpPr>
          <p:cNvPr id="13" name="TextBox 7">
            <a:extLst>
              <a:ext uri="{FF2B5EF4-FFF2-40B4-BE49-F238E27FC236}">
                <a16:creationId xmlns:a16="http://schemas.microsoft.com/office/drawing/2014/main" id="{C90A7DAC-BEF2-786F-ADC4-015C523752E9}"/>
              </a:ext>
            </a:extLst>
          </p:cNvPr>
          <p:cNvSpPr txBox="1"/>
          <p:nvPr/>
        </p:nvSpPr>
        <p:spPr>
          <a:xfrm>
            <a:off x="9144000" y="6262009"/>
            <a:ext cx="8506236" cy="1461939"/>
          </a:xfrm>
          <a:prstGeom prst="rect">
            <a:avLst/>
          </a:prstGeom>
        </p:spPr>
        <p:txBody>
          <a:bodyPr wrap="square" lIns="0" tIns="0" rIns="0" bIns="0" rtlCol="0" anchor="t">
            <a:spAutoFit/>
          </a:bodyPr>
          <a:lstStyle/>
          <a:p>
            <a:pPr marL="591321" lvl="1" indent="-295660" algn="just">
              <a:lnSpc>
                <a:spcPts val="3834"/>
              </a:lnSpc>
              <a:buFont typeface="Arial"/>
              <a:buChar char="•"/>
            </a:pPr>
            <a:r>
              <a:rPr lang="en-US" sz="3200" dirty="0">
                <a:solidFill>
                  <a:srgbClr val="000000"/>
                </a:solidFill>
                <a:latin typeface="Aptos Display" panose="020B0004020202020204" pitchFamily="34" charset="0"/>
                <a:ea typeface="DM Sans"/>
                <a:cs typeface="DM Sans"/>
                <a:sym typeface="DM Sans"/>
              </a:rPr>
              <a:t>Amplify Experts by Experience and underrepresented voices in shaping inclusive and responsive policy.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96648" y="3612150"/>
            <a:ext cx="8554403" cy="2852450"/>
            <a:chOff x="0" y="0"/>
            <a:chExt cx="11405871" cy="3803267"/>
          </a:xfrm>
        </p:grpSpPr>
        <p:grpSp>
          <p:nvGrpSpPr>
            <p:cNvPr id="3" name="Group 3"/>
            <p:cNvGrpSpPr/>
            <p:nvPr/>
          </p:nvGrpSpPr>
          <p:grpSpPr>
            <a:xfrm>
              <a:off x="0" y="1481770"/>
              <a:ext cx="1020548" cy="1020548"/>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5" name="TextBox 5"/>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grpSp>
          <p:nvGrpSpPr>
            <p:cNvPr id="6" name="Group 6"/>
            <p:cNvGrpSpPr/>
            <p:nvPr/>
          </p:nvGrpSpPr>
          <p:grpSpPr>
            <a:xfrm>
              <a:off x="0" y="0"/>
              <a:ext cx="1020548" cy="1020548"/>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8" name="TextBox 8"/>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grpSp>
          <p:nvGrpSpPr>
            <p:cNvPr id="9" name="Group 9"/>
            <p:cNvGrpSpPr/>
            <p:nvPr/>
          </p:nvGrpSpPr>
          <p:grpSpPr>
            <a:xfrm>
              <a:off x="0" y="2782719"/>
              <a:ext cx="1020548" cy="1020548"/>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11" name="TextBox 11"/>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sp>
          <p:nvSpPr>
            <p:cNvPr id="12" name="Freeform 12"/>
            <p:cNvSpPr/>
            <p:nvPr/>
          </p:nvSpPr>
          <p:spPr>
            <a:xfrm>
              <a:off x="258987" y="298198"/>
              <a:ext cx="512755" cy="371048"/>
            </a:xfrm>
            <a:custGeom>
              <a:avLst/>
              <a:gdLst/>
              <a:ahLst/>
              <a:cxnLst/>
              <a:rect l="l" t="t" r="r" b="b"/>
              <a:pathLst>
                <a:path w="512755" h="371048">
                  <a:moveTo>
                    <a:pt x="0" y="0"/>
                  </a:moveTo>
                  <a:lnTo>
                    <a:pt x="512754" y="0"/>
                  </a:lnTo>
                  <a:lnTo>
                    <a:pt x="512754" y="371048"/>
                  </a:lnTo>
                  <a:lnTo>
                    <a:pt x="0" y="37104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13" name="Freeform 13"/>
            <p:cNvSpPr/>
            <p:nvPr/>
          </p:nvSpPr>
          <p:spPr>
            <a:xfrm>
              <a:off x="236466" y="1739698"/>
              <a:ext cx="557796" cy="557796"/>
            </a:xfrm>
            <a:custGeom>
              <a:avLst/>
              <a:gdLst/>
              <a:ahLst/>
              <a:cxnLst/>
              <a:rect l="l" t="t" r="r" b="b"/>
              <a:pathLst>
                <a:path w="557796" h="557796">
                  <a:moveTo>
                    <a:pt x="0" y="0"/>
                  </a:moveTo>
                  <a:lnTo>
                    <a:pt x="557796" y="0"/>
                  </a:lnTo>
                  <a:lnTo>
                    <a:pt x="557796" y="557795"/>
                  </a:lnTo>
                  <a:lnTo>
                    <a:pt x="0" y="55779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14" name="Freeform 14"/>
            <p:cNvSpPr/>
            <p:nvPr/>
          </p:nvSpPr>
          <p:spPr>
            <a:xfrm>
              <a:off x="270146" y="2984911"/>
              <a:ext cx="490437" cy="608894"/>
            </a:xfrm>
            <a:custGeom>
              <a:avLst/>
              <a:gdLst/>
              <a:ahLst/>
              <a:cxnLst/>
              <a:rect l="l" t="t" r="r" b="b"/>
              <a:pathLst>
                <a:path w="490437" h="608894">
                  <a:moveTo>
                    <a:pt x="0" y="0"/>
                  </a:moveTo>
                  <a:lnTo>
                    <a:pt x="490436" y="0"/>
                  </a:lnTo>
                  <a:lnTo>
                    <a:pt x="490436" y="608894"/>
                  </a:lnTo>
                  <a:lnTo>
                    <a:pt x="0" y="60889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15" name="TextBox 15"/>
            <p:cNvSpPr txBox="1"/>
            <p:nvPr/>
          </p:nvSpPr>
          <p:spPr>
            <a:xfrm>
              <a:off x="1153097" y="1693429"/>
              <a:ext cx="8371472" cy="649751"/>
            </a:xfrm>
            <a:prstGeom prst="rect">
              <a:avLst/>
            </a:prstGeom>
          </p:spPr>
          <p:txBody>
            <a:bodyPr wrap="square" lIns="0" tIns="0" rIns="0" bIns="0" rtlCol="0" anchor="t">
              <a:spAutoFit/>
            </a:bodyPr>
            <a:lstStyle/>
            <a:p>
              <a:pPr algn="l">
                <a:lnSpc>
                  <a:spcPts val="3833"/>
                </a:lnSpc>
                <a:spcBef>
                  <a:spcPct val="0"/>
                </a:spcBef>
              </a:pPr>
              <a:r>
                <a:rPr lang="en-US" sz="3200" b="1" dirty="0">
                  <a:solidFill>
                    <a:srgbClr val="990099"/>
                  </a:solidFill>
                  <a:latin typeface="Aptos Display" panose="020B0004020202020204" pitchFamily="34" charset="0"/>
                  <a:ea typeface="DM Sans"/>
                  <a:cs typeface="DM Sans"/>
                  <a:sym typeface="DM Sans"/>
                </a:rPr>
                <a:t>https://ppn.nhs.uk/south-west </a:t>
              </a:r>
            </a:p>
          </p:txBody>
        </p:sp>
        <p:sp>
          <p:nvSpPr>
            <p:cNvPr id="16" name="TextBox 16"/>
            <p:cNvSpPr txBox="1"/>
            <p:nvPr/>
          </p:nvSpPr>
          <p:spPr>
            <a:xfrm>
              <a:off x="1153097" y="183585"/>
              <a:ext cx="6207662" cy="649751"/>
            </a:xfrm>
            <a:prstGeom prst="rect">
              <a:avLst/>
            </a:prstGeom>
          </p:spPr>
          <p:txBody>
            <a:bodyPr lIns="0" tIns="0" rIns="0" bIns="0" rtlCol="0" anchor="t">
              <a:spAutoFit/>
            </a:bodyPr>
            <a:lstStyle/>
            <a:p>
              <a:pPr algn="l">
                <a:lnSpc>
                  <a:spcPts val="3833"/>
                </a:lnSpc>
                <a:spcBef>
                  <a:spcPct val="0"/>
                </a:spcBef>
              </a:pPr>
              <a:r>
                <a:rPr lang="en-US" sz="3200" b="1" dirty="0">
                  <a:solidFill>
                    <a:srgbClr val="990099"/>
                  </a:solidFill>
                  <a:latin typeface="Aptos Display" panose="020B0004020202020204" pitchFamily="34" charset="0"/>
                  <a:ea typeface="DM Sans"/>
                  <a:cs typeface="DM Sans"/>
                  <a:sym typeface="DM Sans"/>
                </a:rPr>
                <a:t>ppn-sw@exeter.ac.uk</a:t>
              </a:r>
            </a:p>
          </p:txBody>
        </p:sp>
        <p:sp>
          <p:nvSpPr>
            <p:cNvPr id="17" name="TextBox 17"/>
            <p:cNvSpPr txBox="1"/>
            <p:nvPr/>
          </p:nvSpPr>
          <p:spPr>
            <a:xfrm>
              <a:off x="1153097" y="3099154"/>
              <a:ext cx="10252774" cy="488153"/>
            </a:xfrm>
            <a:prstGeom prst="rect">
              <a:avLst/>
            </a:prstGeom>
          </p:spPr>
          <p:txBody>
            <a:bodyPr lIns="0" tIns="0" rIns="0" bIns="0" rtlCol="0" anchor="t">
              <a:spAutoFit/>
            </a:bodyPr>
            <a:lstStyle/>
            <a:p>
              <a:pPr algn="l">
                <a:lnSpc>
                  <a:spcPts val="2765"/>
                </a:lnSpc>
              </a:pPr>
              <a:r>
                <a:rPr lang="en-US" sz="2738" b="1" dirty="0">
                  <a:solidFill>
                    <a:srgbClr val="990099"/>
                  </a:solidFill>
                  <a:latin typeface="Aptos Display" panose="020B0004020202020204" pitchFamily="34" charset="0"/>
                  <a:ea typeface="DM Sans"/>
                  <a:cs typeface="DM Sans"/>
                  <a:sym typeface="DM Sans"/>
                </a:rPr>
                <a:t>HLS Department, CEDAR, University of Exeter</a:t>
              </a:r>
            </a:p>
          </p:txBody>
        </p:sp>
      </p:grpSp>
      <p:sp>
        <p:nvSpPr>
          <p:cNvPr id="18" name="Freeform 18"/>
          <p:cNvSpPr/>
          <p:nvPr/>
        </p:nvSpPr>
        <p:spPr>
          <a:xfrm>
            <a:off x="4078075" y="2552844"/>
            <a:ext cx="3015044" cy="446225"/>
          </a:xfrm>
          <a:custGeom>
            <a:avLst/>
            <a:gdLst/>
            <a:ahLst/>
            <a:cxnLst/>
            <a:rect l="l" t="t" r="r" b="b"/>
            <a:pathLst>
              <a:path w="3015044" h="446225">
                <a:moveTo>
                  <a:pt x="0" y="0"/>
                </a:moveTo>
                <a:lnTo>
                  <a:pt x="3015045" y="0"/>
                </a:lnTo>
                <a:lnTo>
                  <a:pt x="3015045" y="446224"/>
                </a:lnTo>
                <a:lnTo>
                  <a:pt x="0" y="446224"/>
                </a:lnTo>
                <a:lnTo>
                  <a:pt x="0" y="0"/>
                </a:lnTo>
                <a:close/>
              </a:path>
            </a:pathLst>
          </a:custGeom>
          <a:blipFill>
            <a:blip r:embed="rId8">
              <a:extLst>
                <a:ext uri="{96DAC541-7B7A-43D3-8B79-37D633B846F1}">
                  <asvg:svgBlip xmlns:asvg="http://schemas.microsoft.com/office/drawing/2016/SVG/main" r:embed="rId9"/>
                </a:ext>
              </a:extLst>
            </a:blip>
            <a:stretch>
              <a:fillRect t="-270778"/>
            </a:stretch>
          </a:blipFill>
        </p:spPr>
        <p:txBody>
          <a:bodyPr/>
          <a:lstStyle/>
          <a:p>
            <a:endParaRPr lang="en-GB" dirty="0">
              <a:latin typeface="Aptos Display" panose="020B0004020202020204" pitchFamily="34" charset="0"/>
            </a:endParaRPr>
          </a:p>
        </p:txBody>
      </p:sp>
      <p:grpSp>
        <p:nvGrpSpPr>
          <p:cNvPr id="19" name="Group 19"/>
          <p:cNvGrpSpPr/>
          <p:nvPr/>
        </p:nvGrpSpPr>
        <p:grpSpPr>
          <a:xfrm>
            <a:off x="9251051" y="-124064"/>
            <a:ext cx="12114693" cy="10411064"/>
            <a:chOff x="0" y="0"/>
            <a:chExt cx="812800" cy="698500"/>
          </a:xfrm>
        </p:grpSpPr>
        <p:sp>
          <p:nvSpPr>
            <p:cNvPr id="20" name="Freeform 20"/>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10"/>
              <a:stretch>
                <a:fillRect l="-14453" r="-14453"/>
              </a:stretch>
            </a:blipFill>
            <a:ln w="142875" cap="sq">
              <a:solidFill>
                <a:srgbClr val="1B5A81"/>
              </a:solidFill>
              <a:prstDash val="solid"/>
              <a:miter/>
            </a:ln>
          </p:spPr>
          <p:txBody>
            <a:bodyPr/>
            <a:lstStyle/>
            <a:p>
              <a:endParaRPr lang="en-GB"/>
            </a:p>
          </p:txBody>
        </p:sp>
      </p:grpSp>
      <p:sp>
        <p:nvSpPr>
          <p:cNvPr id="23" name="Freeform 23"/>
          <p:cNvSpPr/>
          <p:nvPr/>
        </p:nvSpPr>
        <p:spPr>
          <a:xfrm>
            <a:off x="3429000" y="7313487"/>
            <a:ext cx="6201590" cy="3139936"/>
          </a:xfrm>
          <a:custGeom>
            <a:avLst/>
            <a:gdLst/>
            <a:ahLst/>
            <a:cxnLst/>
            <a:rect l="l" t="t" r="r" b="b"/>
            <a:pathLst>
              <a:path w="6201590" h="3139936">
                <a:moveTo>
                  <a:pt x="0" y="0"/>
                </a:moveTo>
                <a:lnTo>
                  <a:pt x="6201590" y="0"/>
                </a:lnTo>
                <a:lnTo>
                  <a:pt x="6201590" y="3139936"/>
                </a:lnTo>
                <a:lnTo>
                  <a:pt x="0" y="3139936"/>
                </a:lnTo>
                <a:lnTo>
                  <a:pt x="0" y="0"/>
                </a:lnTo>
                <a:close/>
              </a:path>
            </a:pathLst>
          </a:custGeom>
          <a:blipFill>
            <a:blip r:embed="rId11"/>
            <a:stretch>
              <a:fillRect/>
            </a:stretch>
          </a:blipFill>
        </p:spPr>
        <p:txBody>
          <a:bodyPr/>
          <a:lstStyle/>
          <a:p>
            <a:endParaRPr lang="en-GB"/>
          </a:p>
        </p:txBody>
      </p:sp>
      <p:sp>
        <p:nvSpPr>
          <p:cNvPr id="24" name="TextBox 24"/>
          <p:cNvSpPr txBox="1"/>
          <p:nvPr/>
        </p:nvSpPr>
        <p:spPr>
          <a:xfrm>
            <a:off x="1462059" y="1275861"/>
            <a:ext cx="8247077" cy="1110560"/>
          </a:xfrm>
          <a:prstGeom prst="rect">
            <a:avLst/>
          </a:prstGeom>
        </p:spPr>
        <p:txBody>
          <a:bodyPr lIns="0" tIns="0" rIns="0" bIns="0" rtlCol="0" anchor="t">
            <a:spAutoFit/>
          </a:bodyPr>
          <a:lstStyle/>
          <a:p>
            <a:pPr algn="ctr">
              <a:lnSpc>
                <a:spcPts val="7260"/>
              </a:lnSpc>
            </a:pPr>
            <a:r>
              <a:rPr lang="en-US" sz="11500" b="1" dirty="0">
                <a:solidFill>
                  <a:srgbClr val="990099"/>
                </a:solidFill>
                <a:latin typeface="Aptos Display" panose="020B0004020202020204" pitchFamily="34" charset="0"/>
                <a:ea typeface="DM Sans Bold"/>
                <a:cs typeface="DM Sans Bold"/>
                <a:sym typeface="DM Sans Bold"/>
              </a:rPr>
              <a:t>Thank You</a:t>
            </a:r>
          </a:p>
        </p:txBody>
      </p:sp>
      <p:pic>
        <p:nvPicPr>
          <p:cNvPr id="28" name="Picture 27" descr="A qr code on a white background&#10;&#10;AI-generated content may be incorrect.">
            <a:extLst>
              <a:ext uri="{FF2B5EF4-FFF2-40B4-BE49-F238E27FC236}">
                <a16:creationId xmlns:a16="http://schemas.microsoft.com/office/drawing/2014/main" id="{43A636DC-D113-18C7-A2DD-608AB6A6A35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0431" y="8644228"/>
            <a:ext cx="1409700" cy="1409700"/>
          </a:xfrm>
          <a:prstGeom prst="rect">
            <a:avLst/>
          </a:prstGeom>
        </p:spPr>
      </p:pic>
      <p:sp>
        <p:nvSpPr>
          <p:cNvPr id="22" name="Freeform 33">
            <a:extLst>
              <a:ext uri="{FF2B5EF4-FFF2-40B4-BE49-F238E27FC236}">
                <a16:creationId xmlns:a16="http://schemas.microsoft.com/office/drawing/2014/main" id="{356EF1EC-2340-725E-2FFC-CFF9D70F8FA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3"/>
            <a:stretch>
              <a:fillRect/>
            </a:stretch>
          </a:blipFill>
        </p:spPr>
        <p:txBody>
          <a:bodyPr/>
          <a:lstStyle/>
          <a:p>
            <a:endParaRPr lang="en-GB">
              <a:latin typeface="Aptos Display" panose="020B0004020202020204" pitchFamily="34" charset="0"/>
            </a:endParaRPr>
          </a:p>
        </p:txBody>
      </p:sp>
      <p:sp>
        <p:nvSpPr>
          <p:cNvPr id="25" name="Arrow: Curved Up 24">
            <a:extLst>
              <a:ext uri="{FF2B5EF4-FFF2-40B4-BE49-F238E27FC236}">
                <a16:creationId xmlns:a16="http://schemas.microsoft.com/office/drawing/2014/main" id="{0D4F4E13-98DE-0C54-7BC2-AA049159784B}"/>
              </a:ext>
            </a:extLst>
          </p:cNvPr>
          <p:cNvSpPr/>
          <p:nvPr/>
        </p:nvSpPr>
        <p:spPr>
          <a:xfrm rot="9411783">
            <a:off x="709665" y="7750790"/>
            <a:ext cx="1216152" cy="731520"/>
          </a:xfrm>
          <a:prstGeom prst="curvedUpArrow">
            <a:avLst/>
          </a:prstGeom>
          <a:solidFill>
            <a:schemeClr val="accent4">
              <a:lumMod val="60000"/>
              <a:lumOff val="40000"/>
            </a:schemeClr>
          </a:solidFill>
          <a:ln>
            <a:solidFill>
              <a:srgbClr val="9900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Speech Bubble: Oval 25">
            <a:extLst>
              <a:ext uri="{FF2B5EF4-FFF2-40B4-BE49-F238E27FC236}">
                <a16:creationId xmlns:a16="http://schemas.microsoft.com/office/drawing/2014/main" id="{48FB8B10-C04D-9DF7-1D91-481C1F659A48}"/>
              </a:ext>
            </a:extLst>
          </p:cNvPr>
          <p:cNvSpPr/>
          <p:nvPr/>
        </p:nvSpPr>
        <p:spPr>
          <a:xfrm>
            <a:off x="1646701" y="8142553"/>
            <a:ext cx="2057400" cy="1198690"/>
          </a:xfrm>
          <a:prstGeom prst="wedgeEllipseCallout">
            <a:avLst>
              <a:gd name="adj1" fmla="val 61707"/>
              <a:gd name="adj2" fmla="val -41027"/>
            </a:avLst>
          </a:prstGeom>
          <a:solidFill>
            <a:srgbClr val="990099"/>
          </a:solidFill>
          <a:ln>
            <a:solidFill>
              <a:srgbClr val="9900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latin typeface="Aptos Display" panose="020B0004020202020204" pitchFamily="34" charset="0"/>
              </a:rPr>
              <a:t>Register to become a 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077275" y="-222540"/>
            <a:ext cx="12488239" cy="10732081"/>
            <a:chOff x="0" y="0"/>
            <a:chExt cx="812800" cy="698500"/>
          </a:xfrm>
        </p:grpSpPr>
        <p:sp>
          <p:nvSpPr>
            <p:cNvPr id="3" name="Freeform 3"/>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2"/>
              <a:stretch>
                <a:fillRect l="-7291" r="-7291"/>
              </a:stretch>
            </a:blipFill>
            <a:ln w="142875" cap="sq">
              <a:solidFill>
                <a:srgbClr val="592D73"/>
              </a:solidFill>
              <a:prstDash val="solid"/>
              <a:miter/>
            </a:ln>
          </p:spPr>
          <p:txBody>
            <a:bodyPr/>
            <a:lstStyle/>
            <a:p>
              <a:endParaRPr lang="en-GB"/>
            </a:p>
          </p:txBody>
        </p:sp>
      </p:grpSp>
      <p:sp>
        <p:nvSpPr>
          <p:cNvPr id="4" name="Freeform 4"/>
          <p:cNvSpPr/>
          <p:nvPr/>
        </p:nvSpPr>
        <p:spPr>
          <a:xfrm>
            <a:off x="4114800" y="7882626"/>
            <a:ext cx="2743200" cy="331516"/>
          </a:xfrm>
          <a:custGeom>
            <a:avLst/>
            <a:gdLst/>
            <a:ahLst/>
            <a:cxnLst/>
            <a:rect l="l" t="t" r="r" b="b"/>
            <a:pathLst>
              <a:path w="3015044" h="446225">
                <a:moveTo>
                  <a:pt x="0" y="0"/>
                </a:moveTo>
                <a:lnTo>
                  <a:pt x="3015044" y="0"/>
                </a:lnTo>
                <a:lnTo>
                  <a:pt x="3015044" y="446224"/>
                </a:lnTo>
                <a:lnTo>
                  <a:pt x="0" y="446224"/>
                </a:lnTo>
                <a:lnTo>
                  <a:pt x="0" y="0"/>
                </a:lnTo>
                <a:close/>
              </a:path>
            </a:pathLst>
          </a:custGeom>
          <a:blipFill>
            <a:blip r:embed="rId3">
              <a:extLst>
                <a:ext uri="{96DAC541-7B7A-43D3-8B79-37D633B846F1}">
                  <asvg:svgBlip xmlns:asvg="http://schemas.microsoft.com/office/drawing/2016/SVG/main" r:embed="rId4"/>
                </a:ext>
              </a:extLst>
            </a:blip>
            <a:stretch>
              <a:fillRect t="-270778"/>
            </a:stretch>
          </a:blipFill>
        </p:spPr>
        <p:txBody>
          <a:bodyPr/>
          <a:lstStyle/>
          <a:p>
            <a:endParaRPr lang="en-GB" dirty="0"/>
          </a:p>
        </p:txBody>
      </p:sp>
      <p:sp>
        <p:nvSpPr>
          <p:cNvPr id="5" name="TextBox 5"/>
          <p:cNvSpPr txBox="1"/>
          <p:nvPr/>
        </p:nvSpPr>
        <p:spPr>
          <a:xfrm>
            <a:off x="1941103" y="512740"/>
            <a:ext cx="6595892" cy="953723"/>
          </a:xfrm>
          <a:prstGeom prst="rect">
            <a:avLst/>
          </a:prstGeom>
        </p:spPr>
        <p:txBody>
          <a:bodyPr lIns="0" tIns="0" rIns="0" bIns="0" rtlCol="0" anchor="t">
            <a:spAutoFit/>
          </a:bodyPr>
          <a:lstStyle/>
          <a:p>
            <a:pPr algn="ctr">
              <a:lnSpc>
                <a:spcPts val="7699"/>
              </a:lnSpc>
            </a:pPr>
            <a:r>
              <a:rPr lang="en-US" sz="6000" b="1" dirty="0">
                <a:solidFill>
                  <a:srgbClr val="990099"/>
                </a:solidFill>
                <a:latin typeface="Aptos Display" panose="020B0004020202020204" pitchFamily="34" charset="0"/>
                <a:ea typeface="DM Sans Bold"/>
                <a:cs typeface="DM Sans Bold"/>
                <a:sym typeface="DM Sans Bold"/>
              </a:rPr>
              <a:t>Who are we?</a:t>
            </a:r>
          </a:p>
        </p:txBody>
      </p:sp>
      <p:sp>
        <p:nvSpPr>
          <p:cNvPr id="8" name="TextBox 8"/>
          <p:cNvSpPr txBox="1"/>
          <p:nvPr/>
        </p:nvSpPr>
        <p:spPr>
          <a:xfrm>
            <a:off x="320076" y="1986074"/>
            <a:ext cx="9757200" cy="5896551"/>
          </a:xfrm>
          <a:prstGeom prst="rect">
            <a:avLst/>
          </a:prstGeom>
        </p:spPr>
        <p:txBody>
          <a:bodyPr lIns="0" tIns="0" rIns="0" bIns="0" rtlCol="0" anchor="t">
            <a:spAutoFit/>
          </a:bodyPr>
          <a:lstStyle/>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The Psychological Professions Network South-West (PPNSW) is a regional membership network that brings together psychological professionals, experts by experience, and key stakeholders to shape and support the National Health Service (NHS) commissioned psychological healthcare across the South-West of England.</a:t>
            </a:r>
          </a:p>
          <a:p>
            <a:pPr algn="just">
              <a:lnSpc>
                <a:spcPts val="4199"/>
              </a:lnSpc>
              <a:spcBef>
                <a:spcPct val="0"/>
              </a:spcBef>
            </a:pPr>
            <a:endParaRPr lang="en-US" sz="2999" dirty="0">
              <a:solidFill>
                <a:srgbClr val="000000"/>
              </a:solidFill>
              <a:latin typeface="Aptos Display" panose="020B0004020202020204" pitchFamily="34" charset="0"/>
              <a:ea typeface="DM Sans"/>
              <a:cs typeface="DM Sans"/>
              <a:sym typeface="DM Sans"/>
            </a:endParaRPr>
          </a:p>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We are commissioned by NHS England to provide a joined-up voice for the psychological professionals in workforce planning, service development and ensure sustainable growth across the region. </a:t>
            </a:r>
          </a:p>
        </p:txBody>
      </p:sp>
      <p:sp>
        <p:nvSpPr>
          <p:cNvPr id="10" name="TextBox 9">
            <a:extLst>
              <a:ext uri="{FF2B5EF4-FFF2-40B4-BE49-F238E27FC236}">
                <a16:creationId xmlns:a16="http://schemas.microsoft.com/office/drawing/2014/main" id="{2BAF0707-E5A6-5E24-6B7D-FEA7EE0B6E22}"/>
              </a:ext>
            </a:extLst>
          </p:cNvPr>
          <p:cNvSpPr txBox="1"/>
          <p:nvPr/>
        </p:nvSpPr>
        <p:spPr>
          <a:xfrm>
            <a:off x="-228600" y="8515759"/>
            <a:ext cx="11332028" cy="523220"/>
          </a:xfrm>
          <a:prstGeom prst="rect">
            <a:avLst/>
          </a:prstGeom>
          <a:noFill/>
        </p:spPr>
        <p:txBody>
          <a:bodyPr wrap="square">
            <a:spAutoFit/>
          </a:bodyPr>
          <a:lstStyle/>
          <a:p>
            <a:pPr algn="ctr"/>
            <a:r>
              <a:rPr lang="en-GB" sz="2800" dirty="0">
                <a:latin typeface="Aptos Display" panose="020B0004020202020204" pitchFamily="34" charset="0"/>
                <a:hlinkClick r:id="rId5"/>
              </a:rPr>
              <a:t>Learn more </a:t>
            </a:r>
            <a:r>
              <a:rPr lang="en-GB" sz="2800" dirty="0">
                <a:latin typeface="Aptos Display" panose="020B0004020202020204" pitchFamily="34" charset="0"/>
              </a:rPr>
              <a:t>about the Psychological Professions Network</a:t>
            </a:r>
          </a:p>
        </p:txBody>
      </p:sp>
      <p:sp>
        <p:nvSpPr>
          <p:cNvPr id="11" name="TextBox 10">
            <a:extLst>
              <a:ext uri="{FF2B5EF4-FFF2-40B4-BE49-F238E27FC236}">
                <a16:creationId xmlns:a16="http://schemas.microsoft.com/office/drawing/2014/main" id="{26940D05-ADAF-23D9-92D4-8AAF69C9AB64}"/>
              </a:ext>
            </a:extLst>
          </p:cNvPr>
          <p:cNvSpPr txBox="1"/>
          <p:nvPr/>
        </p:nvSpPr>
        <p:spPr>
          <a:xfrm>
            <a:off x="287992" y="9410503"/>
            <a:ext cx="11846797" cy="523220"/>
          </a:xfrm>
          <a:prstGeom prst="rect">
            <a:avLst/>
          </a:prstGeom>
          <a:noFill/>
        </p:spPr>
        <p:txBody>
          <a:bodyPr wrap="square">
            <a:spAutoFit/>
          </a:bodyPr>
          <a:lstStyle/>
          <a:p>
            <a:pPr algn="ctr"/>
            <a:r>
              <a:rPr lang="en-GB" sz="2800" dirty="0">
                <a:latin typeface="Aptos Display" panose="020B0004020202020204" pitchFamily="34" charset="0"/>
              </a:rPr>
              <a:t>To learn more about the Psychological Professions South-West, visit our </a:t>
            </a:r>
            <a:r>
              <a:rPr lang="en-GB" sz="2800" dirty="0">
                <a:latin typeface="Aptos Display" panose="020B0004020202020204" pitchFamily="34" charset="0"/>
                <a:hlinkClick r:id="rId6"/>
              </a:rPr>
              <a:t>website</a:t>
            </a:r>
            <a:r>
              <a:rPr lang="en-GB" sz="2800" dirty="0">
                <a:latin typeface="Aptos Display" panose="020B0004020202020204" pitchFamily="34" charset="0"/>
              </a:rPr>
              <a:t>.</a:t>
            </a:r>
          </a:p>
        </p:txBody>
      </p:sp>
      <p:sp>
        <p:nvSpPr>
          <p:cNvPr id="12" name="Freeform 33">
            <a:extLst>
              <a:ext uri="{FF2B5EF4-FFF2-40B4-BE49-F238E27FC236}">
                <a16:creationId xmlns:a16="http://schemas.microsoft.com/office/drawing/2014/main" id="{98ACF7A5-EB13-BBD0-CC68-C43ADBC00C9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189D0-7A30-13F9-2537-3BA8BA9FFB4F}"/>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58C3E386-7911-49B7-0BDB-40136DD052E4}"/>
              </a:ext>
            </a:extLst>
          </p:cNvPr>
          <p:cNvSpPr txBox="1"/>
          <p:nvPr/>
        </p:nvSpPr>
        <p:spPr>
          <a:xfrm>
            <a:off x="1752600" y="284222"/>
            <a:ext cx="16010609" cy="953723"/>
          </a:xfrm>
          <a:prstGeom prst="rect">
            <a:avLst/>
          </a:prstGeom>
        </p:spPr>
        <p:txBody>
          <a:bodyPr wrap="square" lIns="0" tIns="0" rIns="0" bIns="0" rtlCol="0" anchor="t">
            <a:spAutoFit/>
          </a:bodyPr>
          <a:lstStyle/>
          <a:p>
            <a:pPr algn="ctr">
              <a:lnSpc>
                <a:spcPts val="7699"/>
              </a:lnSpc>
            </a:pPr>
            <a:r>
              <a:rPr lang="en-US" sz="6000" b="1" dirty="0">
                <a:solidFill>
                  <a:srgbClr val="990099"/>
                </a:solidFill>
                <a:latin typeface="Aptos Display" panose="020B0004020202020204" pitchFamily="34" charset="0"/>
                <a:ea typeface="DM Sans Bold"/>
                <a:cs typeface="DM Sans Bold"/>
                <a:sym typeface="DM Sans Bold"/>
              </a:rPr>
              <a:t>How do we define the Psychological Professions?</a:t>
            </a:r>
          </a:p>
        </p:txBody>
      </p:sp>
      <p:sp>
        <p:nvSpPr>
          <p:cNvPr id="8" name="TextBox 8">
            <a:extLst>
              <a:ext uri="{FF2B5EF4-FFF2-40B4-BE49-F238E27FC236}">
                <a16:creationId xmlns:a16="http://schemas.microsoft.com/office/drawing/2014/main" id="{32474696-8511-6A82-1B7C-C07E91E04034}"/>
              </a:ext>
            </a:extLst>
          </p:cNvPr>
          <p:cNvSpPr txBox="1"/>
          <p:nvPr/>
        </p:nvSpPr>
        <p:spPr>
          <a:xfrm>
            <a:off x="347361" y="1730806"/>
            <a:ext cx="12252925" cy="3203506"/>
          </a:xfrm>
          <a:prstGeom prst="rect">
            <a:avLst/>
          </a:prstGeom>
        </p:spPr>
        <p:txBody>
          <a:bodyPr wrap="square" lIns="0" tIns="0" rIns="0" bIns="0" rtlCol="0" anchor="t">
            <a:spAutoFit/>
          </a:bodyPr>
          <a:lstStyle/>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The Psychological Professions are a group of more than 20 roles recognised by NHS England and the Psychological Professions Network (PPN). They include professionals trained to apply psychological  knowledge and skills in health, social care, and wider settings. A group of psychological professions within the NHS that are not represented by any other professional group within the setting of NHS. </a:t>
            </a:r>
          </a:p>
        </p:txBody>
      </p:sp>
      <p:pic>
        <p:nvPicPr>
          <p:cNvPr id="15" name="Picture 14" descr="A map of england with different colored areas&#10;&#10;AI-generated content may be incorrect.">
            <a:extLst>
              <a:ext uri="{FF2B5EF4-FFF2-40B4-BE49-F238E27FC236}">
                <a16:creationId xmlns:a16="http://schemas.microsoft.com/office/drawing/2014/main" id="{9E4B6E94-8E71-BCFF-AE91-FF73C3456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77883" y="1362130"/>
            <a:ext cx="4765272" cy="3631137"/>
          </a:xfrm>
          <a:prstGeom prst="rect">
            <a:avLst/>
          </a:prstGeom>
        </p:spPr>
      </p:pic>
      <p:graphicFrame>
        <p:nvGraphicFramePr>
          <p:cNvPr id="17" name="TextBox 8">
            <a:extLst>
              <a:ext uri="{FF2B5EF4-FFF2-40B4-BE49-F238E27FC236}">
                <a16:creationId xmlns:a16="http://schemas.microsoft.com/office/drawing/2014/main" id="{D51E87E4-CB6C-4A27-E580-41E8A8440C83}"/>
              </a:ext>
            </a:extLst>
          </p:cNvPr>
          <p:cNvGraphicFramePr/>
          <p:nvPr>
            <p:extLst>
              <p:ext uri="{D42A27DB-BD31-4B8C-83A1-F6EECF244321}">
                <p14:modId xmlns:p14="http://schemas.microsoft.com/office/powerpoint/2010/main" val="1241555766"/>
              </p:ext>
            </p:extLst>
          </p:nvPr>
        </p:nvGraphicFramePr>
        <p:xfrm>
          <a:off x="320075" y="5182755"/>
          <a:ext cx="17443133" cy="374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7"/>
          <p:cNvSpPr txBox="1"/>
          <p:nvPr/>
        </p:nvSpPr>
        <p:spPr>
          <a:xfrm>
            <a:off x="2514600" y="9200527"/>
            <a:ext cx="12524759" cy="454420"/>
          </a:xfrm>
          <a:prstGeom prst="rect">
            <a:avLst/>
          </a:prstGeom>
        </p:spPr>
        <p:txBody>
          <a:bodyPr wrap="square" lIns="0" tIns="0" rIns="0" bIns="0" rtlCol="0" anchor="t">
            <a:spAutoFit/>
          </a:bodyPr>
          <a:lstStyle/>
          <a:p>
            <a:pPr algn="ctr">
              <a:lnSpc>
                <a:spcPts val="3079"/>
              </a:lnSpc>
            </a:pPr>
            <a:r>
              <a:rPr lang="en-US" sz="4400" b="1" u="sng" dirty="0">
                <a:solidFill>
                  <a:srgbClr val="094886"/>
                </a:solidFill>
                <a:latin typeface="Aptos Display" panose="020B0004020202020204" pitchFamily="34" charset="0"/>
                <a:ea typeface="DM Sans Bold"/>
                <a:cs typeface="DM Sans Bold"/>
                <a:sym typeface="DM Sans Bold"/>
                <a:hlinkClick r:id="rId8" tooltip="https://www.youtube.com/watch?v=xEOC0Kb7Go0"/>
              </a:rPr>
              <a:t>Who are the Psychological Professions? (Video)</a:t>
            </a:r>
          </a:p>
        </p:txBody>
      </p:sp>
      <p:sp>
        <p:nvSpPr>
          <p:cNvPr id="3" name="Freeform 33">
            <a:extLst>
              <a:ext uri="{FF2B5EF4-FFF2-40B4-BE49-F238E27FC236}">
                <a16:creationId xmlns:a16="http://schemas.microsoft.com/office/drawing/2014/main" id="{ECB54E38-B0E2-5E06-A439-754409FEB540}"/>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extLst>
      <p:ext uri="{BB962C8B-B14F-4D97-AF65-F5344CB8AC3E}">
        <p14:creationId xmlns:p14="http://schemas.microsoft.com/office/powerpoint/2010/main" val="3084276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nvSpPr>
        <p:spPr>
          <a:xfrm>
            <a:off x="2172538" y="2552700"/>
            <a:ext cx="2711795" cy="2850770"/>
          </a:xfrm>
          <a:custGeom>
            <a:avLst/>
            <a:gdLst/>
            <a:ahLst/>
            <a:cxnLst/>
            <a:rect l="l" t="t" r="r" b="b"/>
            <a:pathLst>
              <a:path w="2711795" h="2850770">
                <a:moveTo>
                  <a:pt x="0" y="0"/>
                </a:moveTo>
                <a:lnTo>
                  <a:pt x="2711795" y="0"/>
                </a:lnTo>
                <a:lnTo>
                  <a:pt x="2711795" y="2850770"/>
                </a:lnTo>
                <a:lnTo>
                  <a:pt x="0" y="285077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5" name="Freeform 5"/>
          <p:cNvSpPr/>
          <p:nvPr/>
        </p:nvSpPr>
        <p:spPr>
          <a:xfrm>
            <a:off x="7931594" y="2795500"/>
            <a:ext cx="2607970" cy="2607970"/>
          </a:xfrm>
          <a:custGeom>
            <a:avLst/>
            <a:gdLst/>
            <a:ahLst/>
            <a:cxnLst/>
            <a:rect l="l" t="t" r="r" b="b"/>
            <a:pathLst>
              <a:path w="2607970" h="2607970">
                <a:moveTo>
                  <a:pt x="0" y="0"/>
                </a:moveTo>
                <a:lnTo>
                  <a:pt x="2607969" y="0"/>
                </a:lnTo>
                <a:lnTo>
                  <a:pt x="2607969" y="2607970"/>
                </a:lnTo>
                <a:lnTo>
                  <a:pt x="0" y="26079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14059563" y="2601881"/>
            <a:ext cx="2398860" cy="2801589"/>
          </a:xfrm>
          <a:custGeom>
            <a:avLst/>
            <a:gdLst/>
            <a:ahLst/>
            <a:cxnLst/>
            <a:rect l="l" t="t" r="r" b="b"/>
            <a:pathLst>
              <a:path w="2398860" h="2801589">
                <a:moveTo>
                  <a:pt x="0" y="0"/>
                </a:moveTo>
                <a:lnTo>
                  <a:pt x="2398861" y="0"/>
                </a:lnTo>
                <a:lnTo>
                  <a:pt x="2398861" y="2801589"/>
                </a:lnTo>
                <a:lnTo>
                  <a:pt x="0" y="280158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7" name="TextBox 7"/>
          <p:cNvSpPr txBox="1"/>
          <p:nvPr/>
        </p:nvSpPr>
        <p:spPr>
          <a:xfrm>
            <a:off x="1981200" y="804109"/>
            <a:ext cx="14985975" cy="953723"/>
          </a:xfrm>
          <a:prstGeom prst="rect">
            <a:avLst/>
          </a:prstGeom>
        </p:spPr>
        <p:txBody>
          <a:bodyPr lIns="0" tIns="0" rIns="0" bIns="0" rtlCol="0" anchor="t">
            <a:spAutoFit/>
          </a:bodyPr>
          <a:lstStyle/>
          <a:p>
            <a:pPr algn="ctr">
              <a:lnSpc>
                <a:spcPts val="7699"/>
              </a:lnSpc>
            </a:pPr>
            <a:r>
              <a:rPr lang="en-US" sz="6000" b="1" dirty="0">
                <a:solidFill>
                  <a:srgbClr val="7030A0"/>
                </a:solidFill>
                <a:latin typeface="Aptos Display" panose="020B0004020202020204" pitchFamily="34" charset="0"/>
                <a:ea typeface="DM Sans Bold"/>
                <a:cs typeface="DM Sans Bold"/>
                <a:sym typeface="DM Sans Bold"/>
              </a:rPr>
              <a:t>Our Work is Focused on Three Key Pillars</a:t>
            </a:r>
          </a:p>
        </p:txBody>
      </p:sp>
      <p:sp>
        <p:nvSpPr>
          <p:cNvPr id="8" name="TextBox 8"/>
          <p:cNvSpPr txBox="1"/>
          <p:nvPr/>
        </p:nvSpPr>
        <p:spPr>
          <a:xfrm>
            <a:off x="5195765" y="9477448"/>
            <a:ext cx="7896469" cy="400751"/>
          </a:xfrm>
          <a:prstGeom prst="rect">
            <a:avLst/>
          </a:prstGeom>
        </p:spPr>
        <p:txBody>
          <a:bodyPr lIns="0" tIns="0" rIns="0" bIns="0" rtlCol="0" anchor="t">
            <a:spAutoFit/>
          </a:bodyPr>
          <a:lstStyle/>
          <a:p>
            <a:pPr algn="ctr">
              <a:lnSpc>
                <a:spcPts val="3079"/>
              </a:lnSpc>
            </a:pPr>
            <a:r>
              <a:rPr lang="en-US" sz="2800" b="1" u="sng" dirty="0">
                <a:solidFill>
                  <a:srgbClr val="094886"/>
                </a:solidFill>
                <a:latin typeface="Aptos Display" panose="020B0004020202020204" pitchFamily="34" charset="0"/>
                <a:ea typeface="DM Sans Bold"/>
                <a:cs typeface="DM Sans Bold"/>
                <a:sym typeface="DM Sans Bold"/>
                <a:hlinkClick r:id="rId8" tooltip="https://ppn.nhs.uk/south-west"/>
              </a:rPr>
              <a:t>https://ppn.nhs.uk/south-west</a:t>
            </a:r>
          </a:p>
        </p:txBody>
      </p:sp>
      <p:sp>
        <p:nvSpPr>
          <p:cNvPr id="9" name="TextBox 9"/>
          <p:cNvSpPr txBox="1"/>
          <p:nvPr/>
        </p:nvSpPr>
        <p:spPr>
          <a:xfrm>
            <a:off x="931208" y="5873954"/>
            <a:ext cx="4491628" cy="2133469"/>
          </a:xfrm>
          <a:prstGeom prst="rect">
            <a:avLst/>
          </a:prstGeom>
        </p:spPr>
        <p:txBody>
          <a:bodyPr lIns="0" tIns="0" rIns="0" bIns="0" rtlCol="0" anchor="t">
            <a:spAutoFit/>
          </a:bodyPr>
          <a:lstStyle/>
          <a:p>
            <a:pPr algn="ctr">
              <a:lnSpc>
                <a:spcPts val="4200"/>
              </a:lnSpc>
              <a:spcBef>
                <a:spcPct val="0"/>
              </a:spcBef>
            </a:pPr>
            <a:r>
              <a:rPr lang="en-US" sz="3200" dirty="0">
                <a:solidFill>
                  <a:srgbClr val="000000"/>
                </a:solidFill>
                <a:latin typeface="Aptos Display" panose="020B0004020202020204" pitchFamily="34" charset="0"/>
                <a:ea typeface="DM Sans"/>
                <a:cs typeface="DM Sans"/>
                <a:sym typeface="DM Sans"/>
              </a:rPr>
              <a:t>Connecting psychological professionals to build a strong, collaborative community.</a:t>
            </a:r>
          </a:p>
        </p:txBody>
      </p:sp>
      <p:sp>
        <p:nvSpPr>
          <p:cNvPr id="10" name="TextBox 10"/>
          <p:cNvSpPr txBox="1"/>
          <p:nvPr/>
        </p:nvSpPr>
        <p:spPr>
          <a:xfrm>
            <a:off x="6829288" y="5876497"/>
            <a:ext cx="4629424" cy="2600455"/>
          </a:xfrm>
          <a:prstGeom prst="rect">
            <a:avLst/>
          </a:prstGeom>
        </p:spPr>
        <p:txBody>
          <a:bodyPr lIns="0" tIns="0" rIns="0" bIns="0" rtlCol="0" anchor="t">
            <a:spAutoFit/>
          </a:bodyPr>
          <a:lstStyle/>
          <a:p>
            <a:pPr algn="ctr">
              <a:lnSpc>
                <a:spcPts val="4059"/>
              </a:lnSpc>
              <a:spcBef>
                <a:spcPct val="0"/>
              </a:spcBef>
            </a:pPr>
            <a:r>
              <a:rPr lang="en-US" sz="3200" dirty="0">
                <a:solidFill>
                  <a:srgbClr val="000000"/>
                </a:solidFill>
                <a:latin typeface="Aptos Display" panose="020B0004020202020204" pitchFamily="34" charset="0"/>
                <a:ea typeface="DM Sans"/>
                <a:cs typeface="DM Sans"/>
                <a:sym typeface="DM Sans"/>
              </a:rPr>
              <a:t>Influencing national and regional policy by advising workforce planners, commissioners and system leaders.</a:t>
            </a:r>
          </a:p>
        </p:txBody>
      </p:sp>
      <p:sp>
        <p:nvSpPr>
          <p:cNvPr id="11" name="TextBox 11"/>
          <p:cNvSpPr txBox="1"/>
          <p:nvPr/>
        </p:nvSpPr>
        <p:spPr>
          <a:xfrm>
            <a:off x="12845111" y="5804874"/>
            <a:ext cx="4827765" cy="2672078"/>
          </a:xfrm>
          <a:prstGeom prst="rect">
            <a:avLst/>
          </a:prstGeom>
        </p:spPr>
        <p:txBody>
          <a:bodyPr lIns="0" tIns="0" rIns="0" bIns="0" rtlCol="0" anchor="t">
            <a:spAutoFit/>
          </a:bodyPr>
          <a:lstStyle/>
          <a:p>
            <a:pPr algn="ctr">
              <a:lnSpc>
                <a:spcPts val="4200"/>
              </a:lnSpc>
              <a:spcBef>
                <a:spcPct val="0"/>
              </a:spcBef>
            </a:pPr>
            <a:r>
              <a:rPr lang="en-US" sz="3200" dirty="0">
                <a:solidFill>
                  <a:srgbClr val="000000"/>
                </a:solidFill>
                <a:latin typeface="Aptos Display" panose="020B0004020202020204" pitchFamily="34" charset="0"/>
                <a:ea typeface="DM Sans"/>
                <a:cs typeface="DM Sans"/>
                <a:sym typeface="DM Sans"/>
              </a:rPr>
              <a:t>Supporting the safe and effective development and expansion of both existing and emerging psychological roles. </a:t>
            </a:r>
          </a:p>
        </p:txBody>
      </p:sp>
      <p:sp>
        <p:nvSpPr>
          <p:cNvPr id="12" name="Freeform 33">
            <a:extLst>
              <a:ext uri="{FF2B5EF4-FFF2-40B4-BE49-F238E27FC236}">
                <a16:creationId xmlns:a16="http://schemas.microsoft.com/office/drawing/2014/main" id="{4AB67C6C-F7AA-4DF5-E550-B54F9F0A74A2}"/>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2858795" y="6233213"/>
            <a:ext cx="12590601" cy="0"/>
          </a:xfrm>
          <a:prstGeom prst="line">
            <a:avLst/>
          </a:prstGeom>
          <a:ln w="76200" cap="flat">
            <a:solidFill>
              <a:srgbClr val="E1A730"/>
            </a:solidFill>
            <a:prstDash val="solid"/>
            <a:headEnd type="none" w="sm" len="sm"/>
            <a:tailEnd type="none" w="sm" len="sm"/>
          </a:ln>
        </p:spPr>
        <p:txBody>
          <a:bodyPr/>
          <a:lstStyle/>
          <a:p>
            <a:endParaRPr lang="en-GB">
              <a:latin typeface="Aptos Display" panose="020B0004020202020204" pitchFamily="34" charset="0"/>
            </a:endParaRPr>
          </a:p>
        </p:txBody>
      </p:sp>
      <p:grpSp>
        <p:nvGrpSpPr>
          <p:cNvPr id="3" name="Group 3"/>
          <p:cNvGrpSpPr>
            <a:grpSpLocks noChangeAspect="1"/>
          </p:cNvGrpSpPr>
          <p:nvPr/>
        </p:nvGrpSpPr>
        <p:grpSpPr>
          <a:xfrm>
            <a:off x="722673" y="4872629"/>
            <a:ext cx="2969781" cy="2969781"/>
            <a:chOff x="0" y="0"/>
            <a:chExt cx="6350000" cy="6350000"/>
          </a:xfrm>
        </p:grpSpPr>
        <p:sp>
          <p:nvSpPr>
            <p:cNvPr id="4" name="Freeform 4"/>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2"/>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6" name="Group 6"/>
          <p:cNvGrpSpPr>
            <a:grpSpLocks noChangeAspect="1"/>
          </p:cNvGrpSpPr>
          <p:nvPr/>
        </p:nvGrpSpPr>
        <p:grpSpPr>
          <a:xfrm>
            <a:off x="4246372" y="4839276"/>
            <a:ext cx="2969781" cy="2969781"/>
            <a:chOff x="0" y="0"/>
            <a:chExt cx="6350000" cy="6350000"/>
          </a:xfrm>
        </p:grpSpPr>
        <p:sp>
          <p:nvSpPr>
            <p:cNvPr id="7" name="Freeform 7"/>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2"/>
              <a:stretch>
                <a:fillRect/>
              </a:stretch>
            </a:blipFill>
          </p:spPr>
          <p:txBody>
            <a:bodyPr/>
            <a:lstStyle/>
            <a:p>
              <a:endParaRPr lang="en-GB">
                <a:latin typeface="Aptos Display" panose="020B0004020202020204" pitchFamily="34" charset="0"/>
              </a:endParaRPr>
            </a:p>
          </p:txBody>
        </p:sp>
        <p:sp>
          <p:nvSpPr>
            <p:cNvPr id="8" name="Freeform 8"/>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9" name="Group 9"/>
          <p:cNvGrpSpPr>
            <a:grpSpLocks noChangeAspect="1"/>
          </p:cNvGrpSpPr>
          <p:nvPr/>
        </p:nvGrpSpPr>
        <p:grpSpPr>
          <a:xfrm>
            <a:off x="7768479" y="4897483"/>
            <a:ext cx="2969781" cy="2969781"/>
            <a:chOff x="0" y="0"/>
            <a:chExt cx="6350000" cy="6350000"/>
          </a:xfrm>
        </p:grpSpPr>
        <p:sp>
          <p:nvSpPr>
            <p:cNvPr id="10" name="Freeform 10"/>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3"/>
              <a:stretch>
                <a:fillRect/>
              </a:stretch>
            </a:blipFill>
          </p:spPr>
          <p:txBody>
            <a:bodyPr/>
            <a:lstStyle/>
            <a:p>
              <a:endParaRPr lang="en-GB">
                <a:latin typeface="Aptos Display" panose="020B0004020202020204" pitchFamily="34" charset="0"/>
              </a:endParaRPr>
            </a:p>
          </p:txBody>
        </p:sp>
        <p:sp>
          <p:nvSpPr>
            <p:cNvPr id="11" name="Freeform 11"/>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12" name="Group 12"/>
          <p:cNvGrpSpPr>
            <a:grpSpLocks noChangeAspect="1"/>
          </p:cNvGrpSpPr>
          <p:nvPr/>
        </p:nvGrpSpPr>
        <p:grpSpPr>
          <a:xfrm>
            <a:off x="11290586" y="4872630"/>
            <a:ext cx="2969781" cy="2969781"/>
            <a:chOff x="0" y="0"/>
            <a:chExt cx="6350000" cy="6350000"/>
          </a:xfrm>
        </p:grpSpPr>
        <p:sp>
          <p:nvSpPr>
            <p:cNvPr id="13" name="Freeform 13"/>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4"/>
              <a:stretch>
                <a:fillRect/>
              </a:stretch>
            </a:blipFill>
          </p:spPr>
          <p:txBody>
            <a:bodyPr/>
            <a:lstStyle/>
            <a:p>
              <a:endParaRPr lang="en-GB">
                <a:latin typeface="Aptos Display" panose="020B0004020202020204" pitchFamily="34" charset="0"/>
              </a:endParaRPr>
            </a:p>
          </p:txBody>
        </p:sp>
        <p:sp>
          <p:nvSpPr>
            <p:cNvPr id="14" name="Freeform 14"/>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17" name="Group 17"/>
          <p:cNvGrpSpPr>
            <a:grpSpLocks noChangeAspect="1"/>
          </p:cNvGrpSpPr>
          <p:nvPr/>
        </p:nvGrpSpPr>
        <p:grpSpPr>
          <a:xfrm>
            <a:off x="14684026" y="4814422"/>
            <a:ext cx="2969781" cy="2969781"/>
            <a:chOff x="0" y="0"/>
            <a:chExt cx="6350000" cy="6350000"/>
          </a:xfrm>
        </p:grpSpPr>
        <p:sp>
          <p:nvSpPr>
            <p:cNvPr id="18" name="Freeform 18"/>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5"/>
              <a:stretch>
                <a:fillRect t="-25000" b="-25000"/>
              </a:stretch>
            </a:blipFill>
          </p:spPr>
          <p:txBody>
            <a:bodyPr/>
            <a:lstStyle/>
            <a:p>
              <a:endParaRPr lang="en-GB">
                <a:latin typeface="Aptos Display" panose="020B0004020202020204" pitchFamily="34" charset="0"/>
              </a:endParaRPr>
            </a:p>
          </p:txBody>
        </p:sp>
        <p:sp>
          <p:nvSpPr>
            <p:cNvPr id="19" name="Freeform 19"/>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sp>
        <p:nvSpPr>
          <p:cNvPr id="21" name="TextBox 21"/>
          <p:cNvSpPr txBox="1"/>
          <p:nvPr/>
        </p:nvSpPr>
        <p:spPr>
          <a:xfrm>
            <a:off x="5354386" y="243703"/>
            <a:ext cx="7400617" cy="960456"/>
          </a:xfrm>
          <a:prstGeom prst="rect">
            <a:avLst/>
          </a:prstGeom>
        </p:spPr>
        <p:txBody>
          <a:bodyPr lIns="0" tIns="0" rIns="0" bIns="0" rtlCol="0" anchor="t">
            <a:spAutoFit/>
          </a:bodyPr>
          <a:lstStyle/>
          <a:p>
            <a:pPr algn="ctr">
              <a:lnSpc>
                <a:spcPts val="7699"/>
              </a:lnSpc>
            </a:pPr>
            <a:r>
              <a:rPr lang="en-US" sz="6000" b="1" dirty="0">
                <a:solidFill>
                  <a:srgbClr val="7030A0"/>
                </a:solidFill>
                <a:latin typeface="Aptos Display" panose="020B0004020202020204" pitchFamily="34" charset="0"/>
                <a:ea typeface="DM Sans Bold"/>
                <a:cs typeface="DM Sans Bold"/>
                <a:sym typeface="DM Sans Bold"/>
              </a:rPr>
              <a:t>Our Team</a:t>
            </a:r>
          </a:p>
        </p:txBody>
      </p:sp>
      <p:sp>
        <p:nvSpPr>
          <p:cNvPr id="22" name="TextBox 22"/>
          <p:cNvSpPr txBox="1"/>
          <p:nvPr/>
        </p:nvSpPr>
        <p:spPr>
          <a:xfrm>
            <a:off x="722673" y="1541330"/>
            <a:ext cx="16931133" cy="3388813"/>
          </a:xfrm>
          <a:prstGeom prst="rect">
            <a:avLst/>
          </a:prstGeom>
        </p:spPr>
        <p:txBody>
          <a:bodyPr wrap="square" lIns="0" tIns="0" rIns="0" bIns="0" rtlCol="0" anchor="t">
            <a:spAutoFit/>
          </a:bodyPr>
          <a:lstStyle/>
          <a:p>
            <a:pPr algn="just">
              <a:lnSpc>
                <a:spcPts val="3840"/>
              </a:lnSpc>
            </a:pPr>
            <a:r>
              <a:rPr lang="en-US" sz="2800" dirty="0">
                <a:solidFill>
                  <a:srgbClr val="000000"/>
                </a:solidFill>
                <a:latin typeface="Aptos Display" panose="020B0004020202020204" pitchFamily="34" charset="0"/>
                <a:ea typeface="DM Sans"/>
                <a:cs typeface="DM Sans"/>
                <a:sym typeface="DM Sans"/>
                <a:hlinkClick r:id="rId6"/>
              </a:rPr>
              <a:t>PPNSW</a:t>
            </a:r>
            <a:r>
              <a:rPr lang="en-US" sz="2800" dirty="0">
                <a:solidFill>
                  <a:srgbClr val="000000"/>
                </a:solidFill>
                <a:latin typeface="Aptos Display" panose="020B0004020202020204" pitchFamily="34" charset="0"/>
                <a:ea typeface="DM Sans"/>
                <a:cs typeface="DM Sans"/>
                <a:sym typeface="DM Sans"/>
              </a:rPr>
              <a:t> is led by a diverse, multi-disciplinary and dynamic team with expertise spanning education, health, research, service delivery, leadership and business development. Our collective backgrounds include clinical practice, programme coordination, operational delivery, lived experience and innovation in psychological professions. We are united by a shared commitment to equity, collaboration, and regional transformation in mental health and wellbeing services. Together, we contribute to national and regional developments that promote a sustainable, inclusive and future-focused psychological workforce.  </a:t>
            </a:r>
          </a:p>
          <a:p>
            <a:pPr algn="just">
              <a:lnSpc>
                <a:spcPts val="3840"/>
              </a:lnSpc>
            </a:pPr>
            <a:endParaRPr lang="en-US" sz="2800" dirty="0">
              <a:solidFill>
                <a:srgbClr val="000000"/>
              </a:solidFill>
              <a:latin typeface="Aptos Display" panose="020B0004020202020204" pitchFamily="34" charset="0"/>
              <a:ea typeface="DM Sans"/>
              <a:cs typeface="DM Sans"/>
              <a:sym typeface="DM Sans"/>
            </a:endParaRPr>
          </a:p>
        </p:txBody>
      </p:sp>
      <p:grpSp>
        <p:nvGrpSpPr>
          <p:cNvPr id="40" name="Group 39">
            <a:extLst>
              <a:ext uri="{FF2B5EF4-FFF2-40B4-BE49-F238E27FC236}">
                <a16:creationId xmlns:a16="http://schemas.microsoft.com/office/drawing/2014/main" id="{D230B117-4398-9F0D-15F5-1F312B63B266}"/>
              </a:ext>
            </a:extLst>
          </p:cNvPr>
          <p:cNvGrpSpPr/>
          <p:nvPr/>
        </p:nvGrpSpPr>
        <p:grpSpPr>
          <a:xfrm>
            <a:off x="943502" y="8167758"/>
            <a:ext cx="17029750" cy="1309930"/>
            <a:chOff x="910757" y="7767922"/>
            <a:chExt cx="17029750" cy="1309930"/>
          </a:xfrm>
        </p:grpSpPr>
        <p:sp>
          <p:nvSpPr>
            <p:cNvPr id="29" name="TextBox 29"/>
            <p:cNvSpPr txBox="1"/>
            <p:nvPr/>
          </p:nvSpPr>
          <p:spPr>
            <a:xfrm>
              <a:off x="14397327" y="7789376"/>
              <a:ext cx="3543180"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Ghada Sharif-Clack</a:t>
              </a:r>
            </a:p>
          </p:txBody>
        </p:sp>
        <p:sp>
          <p:nvSpPr>
            <p:cNvPr id="30" name="TextBox 30"/>
            <p:cNvSpPr txBox="1"/>
            <p:nvPr/>
          </p:nvSpPr>
          <p:spPr>
            <a:xfrm>
              <a:off x="14691137" y="8191115"/>
              <a:ext cx="3031663" cy="426463"/>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Project Coordinator</a:t>
              </a:r>
            </a:p>
          </p:txBody>
        </p:sp>
        <p:grpSp>
          <p:nvGrpSpPr>
            <p:cNvPr id="39" name="Group 38">
              <a:extLst>
                <a:ext uri="{FF2B5EF4-FFF2-40B4-BE49-F238E27FC236}">
                  <a16:creationId xmlns:a16="http://schemas.microsoft.com/office/drawing/2014/main" id="{BE6A6374-CEB0-C13A-5370-EC19BDBA155B}"/>
                </a:ext>
              </a:extLst>
            </p:cNvPr>
            <p:cNvGrpSpPr/>
            <p:nvPr/>
          </p:nvGrpSpPr>
          <p:grpSpPr>
            <a:xfrm>
              <a:off x="910757" y="7767922"/>
              <a:ext cx="13583091" cy="1309930"/>
              <a:chOff x="910757" y="7767922"/>
              <a:chExt cx="13583091" cy="1309930"/>
            </a:xfrm>
          </p:grpSpPr>
          <p:grpSp>
            <p:nvGrpSpPr>
              <p:cNvPr id="38" name="Group 37">
                <a:extLst>
                  <a:ext uri="{FF2B5EF4-FFF2-40B4-BE49-F238E27FC236}">
                    <a16:creationId xmlns:a16="http://schemas.microsoft.com/office/drawing/2014/main" id="{D25CF56D-A84E-3CC1-E4F2-A066DC6E59A8}"/>
                  </a:ext>
                </a:extLst>
              </p:cNvPr>
              <p:cNvGrpSpPr/>
              <p:nvPr/>
            </p:nvGrpSpPr>
            <p:grpSpPr>
              <a:xfrm>
                <a:off x="910757" y="7767922"/>
                <a:ext cx="10235864" cy="1309930"/>
                <a:chOff x="910757" y="7767922"/>
                <a:chExt cx="10235864" cy="1309930"/>
              </a:xfrm>
            </p:grpSpPr>
            <p:grpSp>
              <p:nvGrpSpPr>
                <p:cNvPr id="37" name="Group 36">
                  <a:extLst>
                    <a:ext uri="{FF2B5EF4-FFF2-40B4-BE49-F238E27FC236}">
                      <a16:creationId xmlns:a16="http://schemas.microsoft.com/office/drawing/2014/main" id="{07B2410B-2E29-5F63-CB5F-3B42A413AF48}"/>
                    </a:ext>
                  </a:extLst>
                </p:cNvPr>
                <p:cNvGrpSpPr/>
                <p:nvPr/>
              </p:nvGrpSpPr>
              <p:grpSpPr>
                <a:xfrm>
                  <a:off x="910757" y="7789376"/>
                  <a:ext cx="5999816" cy="939901"/>
                  <a:chOff x="910757" y="7789376"/>
                  <a:chExt cx="5999816" cy="939901"/>
                </a:xfrm>
              </p:grpSpPr>
              <p:grpSp>
                <p:nvGrpSpPr>
                  <p:cNvPr id="36" name="Group 35">
                    <a:extLst>
                      <a:ext uri="{FF2B5EF4-FFF2-40B4-BE49-F238E27FC236}">
                        <a16:creationId xmlns:a16="http://schemas.microsoft.com/office/drawing/2014/main" id="{2A48A4E5-E903-84E2-6DB1-FED0EF7ACB60}"/>
                      </a:ext>
                    </a:extLst>
                  </p:cNvPr>
                  <p:cNvGrpSpPr/>
                  <p:nvPr/>
                </p:nvGrpSpPr>
                <p:grpSpPr>
                  <a:xfrm>
                    <a:off x="910757" y="7789376"/>
                    <a:ext cx="2666107" cy="939901"/>
                    <a:chOff x="910757" y="7789376"/>
                    <a:chExt cx="2666107" cy="939901"/>
                  </a:xfrm>
                </p:grpSpPr>
                <p:sp>
                  <p:nvSpPr>
                    <p:cNvPr id="23" name="TextBox 23"/>
                    <p:cNvSpPr txBox="1"/>
                    <p:nvPr/>
                  </p:nvSpPr>
                  <p:spPr>
                    <a:xfrm>
                      <a:off x="910757" y="7789376"/>
                      <a:ext cx="2637156"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Catherine Gallop</a:t>
                      </a:r>
                    </a:p>
                  </p:txBody>
                </p:sp>
                <p:sp>
                  <p:nvSpPr>
                    <p:cNvPr id="24" name="TextBox 24"/>
                    <p:cNvSpPr txBox="1"/>
                    <p:nvPr/>
                  </p:nvSpPr>
                  <p:spPr>
                    <a:xfrm>
                      <a:off x="939708" y="8302814"/>
                      <a:ext cx="2637156" cy="426463"/>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Co-Chair</a:t>
                      </a:r>
                    </a:p>
                  </p:txBody>
                </p:sp>
              </p:grpSp>
              <p:sp>
                <p:nvSpPr>
                  <p:cNvPr id="25" name="TextBox 25"/>
                  <p:cNvSpPr txBox="1"/>
                  <p:nvPr/>
                </p:nvSpPr>
                <p:spPr>
                  <a:xfrm>
                    <a:off x="4273417" y="7790597"/>
                    <a:ext cx="2637156"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Phil Self</a:t>
                    </a:r>
                  </a:p>
                </p:txBody>
              </p:sp>
              <p:sp>
                <p:nvSpPr>
                  <p:cNvPr id="26" name="TextBox 26"/>
                  <p:cNvSpPr txBox="1"/>
                  <p:nvPr/>
                </p:nvSpPr>
                <p:spPr>
                  <a:xfrm>
                    <a:off x="4246372" y="8262073"/>
                    <a:ext cx="2637156" cy="429605"/>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Co-Chair</a:t>
                    </a:r>
                  </a:p>
                </p:txBody>
              </p:sp>
            </p:grpSp>
            <p:sp>
              <p:nvSpPr>
                <p:cNvPr id="27" name="TextBox 27"/>
                <p:cNvSpPr txBox="1"/>
                <p:nvPr/>
              </p:nvSpPr>
              <p:spPr>
                <a:xfrm>
                  <a:off x="7337333" y="7767922"/>
                  <a:ext cx="3809288" cy="423193"/>
                </a:xfrm>
                <a:prstGeom prst="rect">
                  <a:avLst/>
                </a:prstGeom>
              </p:spPr>
              <p:txBody>
                <a:bodyPr wrap="square"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Eve Bampton-Wilton</a:t>
                  </a:r>
                </a:p>
              </p:txBody>
            </p:sp>
            <p:sp>
              <p:nvSpPr>
                <p:cNvPr id="28" name="TextBox 28"/>
                <p:cNvSpPr txBox="1"/>
                <p:nvPr/>
              </p:nvSpPr>
              <p:spPr>
                <a:xfrm>
                  <a:off x="7456065" y="8215372"/>
                  <a:ext cx="3356819" cy="862480"/>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 Clinical Programmes Manager</a:t>
                  </a:r>
                </a:p>
              </p:txBody>
            </p:sp>
          </p:grpSp>
          <p:sp>
            <p:nvSpPr>
              <p:cNvPr id="31" name="TextBox 31"/>
              <p:cNvSpPr txBox="1"/>
              <p:nvPr/>
            </p:nvSpPr>
            <p:spPr>
              <a:xfrm>
                <a:off x="10950668" y="7789376"/>
                <a:ext cx="3543180"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Sam Strickland</a:t>
                </a:r>
              </a:p>
            </p:txBody>
          </p:sp>
          <p:sp>
            <p:nvSpPr>
              <p:cNvPr id="32" name="TextBox 32"/>
              <p:cNvSpPr txBox="1"/>
              <p:nvPr/>
            </p:nvSpPr>
            <p:spPr>
              <a:xfrm>
                <a:off x="11328477" y="8215372"/>
                <a:ext cx="3031663" cy="862480"/>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Graduate Research Assistant</a:t>
                </a:r>
              </a:p>
            </p:txBody>
          </p:sp>
        </p:grpSp>
      </p:grpSp>
      <p:sp>
        <p:nvSpPr>
          <p:cNvPr id="33" name="Freeform 33"/>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
        <p:nvSpPr>
          <p:cNvPr id="34" name="Freeform 34"/>
          <p:cNvSpPr/>
          <p:nvPr/>
        </p:nvSpPr>
        <p:spPr>
          <a:xfrm>
            <a:off x="4304580" y="4930836"/>
            <a:ext cx="2853366" cy="2795160"/>
          </a:xfrm>
          <a:custGeom>
            <a:avLst/>
            <a:gdLst/>
            <a:ahLst/>
            <a:cxnLst/>
            <a:rect l="l" t="t" r="r" b="b"/>
            <a:pathLst>
              <a:path w="2853366" h="2853366">
                <a:moveTo>
                  <a:pt x="0" y="0"/>
                </a:moveTo>
                <a:lnTo>
                  <a:pt x="2853366" y="0"/>
                </a:lnTo>
                <a:lnTo>
                  <a:pt x="2853366" y="2853366"/>
                </a:lnTo>
                <a:lnTo>
                  <a:pt x="0" y="2853366"/>
                </a:lnTo>
                <a:lnTo>
                  <a:pt x="0" y="0"/>
                </a:lnTo>
                <a:close/>
              </a:path>
            </a:pathLst>
          </a:custGeom>
          <a:blipFill>
            <a:blip r:embed="rId8"/>
            <a:stretch>
              <a:fillRect/>
            </a:stretch>
          </a:blipFill>
        </p:spPr>
        <p:txBody>
          <a:bodyPr/>
          <a:lstStyle/>
          <a:p>
            <a:endParaRPr lang="en-GB">
              <a:latin typeface="Aptos Display" panose="020B0004020202020204" pitchFamily="34" charset="0"/>
            </a:endParaRPr>
          </a:p>
        </p:txBody>
      </p:sp>
      <p:sp>
        <p:nvSpPr>
          <p:cNvPr id="35" name="Freeform 35"/>
          <p:cNvSpPr/>
          <p:nvPr/>
        </p:nvSpPr>
        <p:spPr>
          <a:xfrm>
            <a:off x="802652" y="4972021"/>
            <a:ext cx="2799777" cy="2753976"/>
          </a:xfrm>
          <a:custGeom>
            <a:avLst/>
            <a:gdLst/>
            <a:ahLst/>
            <a:cxnLst/>
            <a:rect l="l" t="t" r="r" b="b"/>
            <a:pathLst>
              <a:path w="2853366" h="2853366">
                <a:moveTo>
                  <a:pt x="0" y="0"/>
                </a:moveTo>
                <a:lnTo>
                  <a:pt x="2853366" y="0"/>
                </a:lnTo>
                <a:lnTo>
                  <a:pt x="2853366" y="2853366"/>
                </a:lnTo>
                <a:lnTo>
                  <a:pt x="0" y="2853366"/>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F3B7B-C4F4-0980-1B6B-AF4474E9FFFA}"/>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4A179BD4-F538-2D7D-23C6-4B2A2DC673CC}"/>
              </a:ext>
            </a:extLst>
          </p:cNvPr>
          <p:cNvSpPr/>
          <p:nvPr/>
        </p:nvSpPr>
        <p:spPr>
          <a:xfrm>
            <a:off x="1841506" y="1241288"/>
            <a:ext cx="15560452" cy="7020"/>
          </a:xfrm>
          <a:prstGeom prst="line">
            <a:avLst/>
          </a:prstGeom>
          <a:ln w="76200" cap="flat">
            <a:solidFill>
              <a:srgbClr val="7030A0"/>
            </a:solidFill>
            <a:prstDash val="solid"/>
            <a:headEnd type="none" w="sm" len="sm"/>
            <a:tailEnd type="none" w="sm" len="sm"/>
          </a:ln>
        </p:spPr>
        <p:txBody>
          <a:bodyPr/>
          <a:lstStyle/>
          <a:p>
            <a:endParaRPr lang="en-GB" dirty="0">
              <a:latin typeface="Aptos Display" panose="020B0004020202020204" pitchFamily="34" charset="0"/>
            </a:endParaRPr>
          </a:p>
        </p:txBody>
      </p:sp>
      <p:sp>
        <p:nvSpPr>
          <p:cNvPr id="20" name="TextBox 20">
            <a:extLst>
              <a:ext uri="{FF2B5EF4-FFF2-40B4-BE49-F238E27FC236}">
                <a16:creationId xmlns:a16="http://schemas.microsoft.com/office/drawing/2014/main" id="{859E033C-3E55-CCC3-56A4-6C7FA8A99C4A}"/>
              </a:ext>
            </a:extLst>
          </p:cNvPr>
          <p:cNvSpPr txBox="1"/>
          <p:nvPr/>
        </p:nvSpPr>
        <p:spPr>
          <a:xfrm>
            <a:off x="6418298" y="9749125"/>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2" tooltip="https://ppn.nhs.uk/south-west"/>
              </a:rPr>
              <a:t>https://ppn.nhs.uk/south-west</a:t>
            </a:r>
          </a:p>
        </p:txBody>
      </p:sp>
      <p:sp>
        <p:nvSpPr>
          <p:cNvPr id="21" name="TextBox 21">
            <a:extLst>
              <a:ext uri="{FF2B5EF4-FFF2-40B4-BE49-F238E27FC236}">
                <a16:creationId xmlns:a16="http://schemas.microsoft.com/office/drawing/2014/main" id="{2D673A6E-D737-44B7-4B50-5FCE172A9AE9}"/>
              </a:ext>
            </a:extLst>
          </p:cNvPr>
          <p:cNvSpPr txBox="1"/>
          <p:nvPr/>
        </p:nvSpPr>
        <p:spPr>
          <a:xfrm>
            <a:off x="1052646" y="243360"/>
            <a:ext cx="17001214" cy="911083"/>
          </a:xfrm>
          <a:prstGeom prst="rect">
            <a:avLst/>
          </a:prstGeom>
        </p:spPr>
        <p:txBody>
          <a:bodyPr wrap="square" lIns="0" tIns="0" rIns="0" bIns="0" rtlCol="0" anchor="t">
            <a:spAutoFit/>
          </a:bodyPr>
          <a:lstStyle/>
          <a:p>
            <a:pPr algn="ctr">
              <a:lnSpc>
                <a:spcPts val="7699"/>
              </a:lnSpc>
            </a:pPr>
            <a:r>
              <a:rPr lang="en-US" sz="4800" b="1" dirty="0">
                <a:solidFill>
                  <a:srgbClr val="7030A0"/>
                </a:solidFill>
                <a:latin typeface="Aptos Display" panose="020B0004020202020204" pitchFamily="34" charset="0"/>
                <a:ea typeface="DM Sans Bold"/>
                <a:cs typeface="DM Sans Bold"/>
                <a:sym typeface="DM Sans Bold"/>
              </a:rPr>
              <a:t>Experts by Experience (EbEs) at the Heart of PPNSW’s Work</a:t>
            </a:r>
          </a:p>
        </p:txBody>
      </p:sp>
      <p:sp>
        <p:nvSpPr>
          <p:cNvPr id="38" name="TextBox 37">
            <a:extLst>
              <a:ext uri="{FF2B5EF4-FFF2-40B4-BE49-F238E27FC236}">
                <a16:creationId xmlns:a16="http://schemas.microsoft.com/office/drawing/2014/main" id="{E2F061AC-315F-FD68-A611-362DEF9F4E83}"/>
              </a:ext>
            </a:extLst>
          </p:cNvPr>
          <p:cNvSpPr txBox="1"/>
          <p:nvPr/>
        </p:nvSpPr>
        <p:spPr>
          <a:xfrm>
            <a:off x="3008088" y="1889522"/>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Central Philosophy </a:t>
            </a:r>
          </a:p>
        </p:txBody>
      </p:sp>
      <p:sp>
        <p:nvSpPr>
          <p:cNvPr id="39" name="TextBox 38">
            <a:extLst>
              <a:ext uri="{FF2B5EF4-FFF2-40B4-BE49-F238E27FC236}">
                <a16:creationId xmlns:a16="http://schemas.microsoft.com/office/drawing/2014/main" id="{AFAFCCEB-464A-3CCB-CD62-597A9C0316C6}"/>
              </a:ext>
            </a:extLst>
          </p:cNvPr>
          <p:cNvSpPr txBox="1"/>
          <p:nvPr/>
        </p:nvSpPr>
        <p:spPr>
          <a:xfrm>
            <a:off x="9621732" y="1888398"/>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Co-Creation in Practice</a:t>
            </a:r>
          </a:p>
        </p:txBody>
      </p:sp>
      <p:sp>
        <p:nvSpPr>
          <p:cNvPr id="40" name="TextBox 39">
            <a:extLst>
              <a:ext uri="{FF2B5EF4-FFF2-40B4-BE49-F238E27FC236}">
                <a16:creationId xmlns:a16="http://schemas.microsoft.com/office/drawing/2014/main" id="{E5C219C3-135C-F952-422E-DD115037BCF1}"/>
              </a:ext>
            </a:extLst>
          </p:cNvPr>
          <p:cNvSpPr txBox="1"/>
          <p:nvPr/>
        </p:nvSpPr>
        <p:spPr>
          <a:xfrm>
            <a:off x="9649807" y="5517607"/>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NHS Strategic Alignment</a:t>
            </a:r>
          </a:p>
        </p:txBody>
      </p:sp>
      <p:sp>
        <p:nvSpPr>
          <p:cNvPr id="41" name="TextBox 40">
            <a:extLst>
              <a:ext uri="{FF2B5EF4-FFF2-40B4-BE49-F238E27FC236}">
                <a16:creationId xmlns:a16="http://schemas.microsoft.com/office/drawing/2014/main" id="{362C0F05-FA89-1EC9-A7AB-277D1628CB8D}"/>
              </a:ext>
            </a:extLst>
          </p:cNvPr>
          <p:cNvSpPr txBox="1"/>
          <p:nvPr/>
        </p:nvSpPr>
        <p:spPr>
          <a:xfrm>
            <a:off x="3008089" y="5571829"/>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Our Commitment</a:t>
            </a:r>
          </a:p>
        </p:txBody>
      </p:sp>
      <p:sp>
        <p:nvSpPr>
          <p:cNvPr id="43" name="TextBox 42">
            <a:extLst>
              <a:ext uri="{FF2B5EF4-FFF2-40B4-BE49-F238E27FC236}">
                <a16:creationId xmlns:a16="http://schemas.microsoft.com/office/drawing/2014/main" id="{3FB08639-A09B-FD03-386F-550BEB653635}"/>
              </a:ext>
            </a:extLst>
          </p:cNvPr>
          <p:cNvSpPr txBox="1"/>
          <p:nvPr/>
        </p:nvSpPr>
        <p:spPr>
          <a:xfrm>
            <a:off x="2941145" y="2715013"/>
            <a:ext cx="5213685" cy="2677656"/>
          </a:xfrm>
          <a:prstGeom prst="rect">
            <a:avLst/>
          </a:prstGeom>
          <a:noFill/>
        </p:spPr>
        <p:txBody>
          <a:bodyPr wrap="square">
            <a:spAutoFit/>
          </a:bodyPr>
          <a:lstStyle/>
          <a:p>
            <a:pPr algn="just"/>
            <a:r>
              <a:rPr lang="en-GB" sz="2800" dirty="0">
                <a:latin typeface="Aptos Display" panose="020B0004020202020204" pitchFamily="34" charset="0"/>
              </a:rPr>
              <a:t>At PPN South-West, we believe that the voices of Experts by Experience are essential to shaping meaningful, inclusive, and impactful psychological healthcare.</a:t>
            </a:r>
          </a:p>
        </p:txBody>
      </p:sp>
      <p:sp>
        <p:nvSpPr>
          <p:cNvPr id="45" name="TextBox 44">
            <a:extLst>
              <a:ext uri="{FF2B5EF4-FFF2-40B4-BE49-F238E27FC236}">
                <a16:creationId xmlns:a16="http://schemas.microsoft.com/office/drawing/2014/main" id="{58F926D4-C52C-3468-5E9D-B247E6B8696E}"/>
              </a:ext>
            </a:extLst>
          </p:cNvPr>
          <p:cNvSpPr txBox="1"/>
          <p:nvPr/>
        </p:nvSpPr>
        <p:spPr>
          <a:xfrm>
            <a:off x="9649806" y="2884086"/>
            <a:ext cx="5079798" cy="2246769"/>
          </a:xfrm>
          <a:prstGeom prst="rect">
            <a:avLst/>
          </a:prstGeom>
          <a:noFill/>
        </p:spPr>
        <p:txBody>
          <a:bodyPr wrap="square">
            <a:spAutoFit/>
          </a:bodyPr>
          <a:lstStyle/>
          <a:p>
            <a:pPr algn="just"/>
            <a:r>
              <a:rPr lang="en-GB" sz="2800" dirty="0" err="1">
                <a:latin typeface="Aptos Display" panose="020B0004020202020204" pitchFamily="34" charset="0"/>
              </a:rPr>
              <a:t>EbEs</a:t>
            </a:r>
            <a:r>
              <a:rPr lang="en-GB" sz="2800" dirty="0">
                <a:latin typeface="Aptos Display" panose="020B0004020202020204" pitchFamily="34" charset="0"/>
              </a:rPr>
              <a:t> co-design, co-deliver, and co-lead initiatives with us ensuring services are compassionate, relevant, and grounded in lived experience.</a:t>
            </a:r>
          </a:p>
        </p:txBody>
      </p:sp>
      <p:sp>
        <p:nvSpPr>
          <p:cNvPr id="46" name="TextBox 45">
            <a:extLst>
              <a:ext uri="{FF2B5EF4-FFF2-40B4-BE49-F238E27FC236}">
                <a16:creationId xmlns:a16="http://schemas.microsoft.com/office/drawing/2014/main" id="{DDA2E2AE-735C-23AA-7A0F-231D557D5EBF}"/>
              </a:ext>
            </a:extLst>
          </p:cNvPr>
          <p:cNvSpPr txBox="1"/>
          <p:nvPr/>
        </p:nvSpPr>
        <p:spPr>
          <a:xfrm>
            <a:off x="9621732" y="6415029"/>
            <a:ext cx="5209675" cy="2677656"/>
          </a:xfrm>
          <a:prstGeom prst="rect">
            <a:avLst/>
          </a:prstGeom>
          <a:noFill/>
        </p:spPr>
        <p:txBody>
          <a:bodyPr wrap="square">
            <a:spAutoFit/>
          </a:bodyPr>
          <a:lstStyle/>
          <a:p>
            <a:pPr algn="just"/>
            <a:r>
              <a:rPr lang="en-GB" sz="2800" dirty="0">
                <a:latin typeface="Aptos Display" panose="020B0004020202020204" pitchFamily="34" charset="0"/>
              </a:rPr>
              <a:t>Embedding </a:t>
            </a:r>
            <a:r>
              <a:rPr lang="en-GB" sz="2800" dirty="0" err="1">
                <a:latin typeface="Aptos Display" panose="020B0004020202020204" pitchFamily="34" charset="0"/>
              </a:rPr>
              <a:t>EbEs</a:t>
            </a:r>
            <a:r>
              <a:rPr lang="en-GB" sz="2800" dirty="0">
                <a:latin typeface="Aptos Display" panose="020B0004020202020204" pitchFamily="34" charset="0"/>
              </a:rPr>
              <a:t> aligns with NHS England’s commitment to co-production, equality, and patient-centred transformation across workforce development and service delivery.</a:t>
            </a:r>
          </a:p>
        </p:txBody>
      </p:sp>
      <p:sp>
        <p:nvSpPr>
          <p:cNvPr id="49" name="TextBox 48">
            <a:extLst>
              <a:ext uri="{FF2B5EF4-FFF2-40B4-BE49-F238E27FC236}">
                <a16:creationId xmlns:a16="http://schemas.microsoft.com/office/drawing/2014/main" id="{B6FD9D29-59C0-41F7-C1FC-68E5010E8A89}"/>
              </a:ext>
            </a:extLst>
          </p:cNvPr>
          <p:cNvSpPr txBox="1"/>
          <p:nvPr/>
        </p:nvSpPr>
        <p:spPr>
          <a:xfrm>
            <a:off x="3008088" y="6431379"/>
            <a:ext cx="5079798" cy="2677656"/>
          </a:xfrm>
          <a:prstGeom prst="rect">
            <a:avLst/>
          </a:prstGeom>
          <a:noFill/>
        </p:spPr>
        <p:txBody>
          <a:bodyPr wrap="square">
            <a:spAutoFit/>
          </a:bodyPr>
          <a:lstStyle/>
          <a:p>
            <a:pPr algn="just"/>
            <a:r>
              <a:rPr lang="en-GB" sz="2800" dirty="0">
                <a:latin typeface="Aptos Display" panose="020B0004020202020204" pitchFamily="34" charset="0"/>
              </a:rPr>
              <a:t>We actively create opportunities for </a:t>
            </a:r>
            <a:r>
              <a:rPr lang="en-GB" sz="2800" dirty="0" err="1">
                <a:latin typeface="Aptos Display" panose="020B0004020202020204" pitchFamily="34" charset="0"/>
              </a:rPr>
              <a:t>EbEs</a:t>
            </a:r>
            <a:r>
              <a:rPr lang="en-GB" sz="2800" dirty="0">
                <a:latin typeface="Aptos Display" panose="020B0004020202020204" pitchFamily="34" charset="0"/>
              </a:rPr>
              <a:t> to influence policy, workforce planning, education, and innovation, amplifying their voice as equal partners in the system of care.</a:t>
            </a:r>
          </a:p>
        </p:txBody>
      </p:sp>
      <p:sp>
        <p:nvSpPr>
          <p:cNvPr id="53" name="Freeform 12">
            <a:extLst>
              <a:ext uri="{FF2B5EF4-FFF2-40B4-BE49-F238E27FC236}">
                <a16:creationId xmlns:a16="http://schemas.microsoft.com/office/drawing/2014/main" id="{21064C85-001C-1B42-82FE-037B1F881C8E}"/>
              </a:ext>
            </a:extLst>
          </p:cNvPr>
          <p:cNvSpPr/>
          <p:nvPr/>
        </p:nvSpPr>
        <p:spPr>
          <a:xfrm>
            <a:off x="277275" y="8309584"/>
            <a:ext cx="3159265" cy="2208455"/>
          </a:xfrm>
          <a:custGeom>
            <a:avLst/>
            <a:gdLst/>
            <a:ahLst/>
            <a:cxnLst/>
            <a:rect l="l" t="t" r="r" b="b"/>
            <a:pathLst>
              <a:path w="3695914" h="2747832">
                <a:moveTo>
                  <a:pt x="0" y="0"/>
                </a:moveTo>
                <a:lnTo>
                  <a:pt x="3695914" y="0"/>
                </a:lnTo>
                <a:lnTo>
                  <a:pt x="3695914" y="2747832"/>
                </a:lnTo>
                <a:lnTo>
                  <a:pt x="0" y="2747832"/>
                </a:lnTo>
                <a:lnTo>
                  <a:pt x="0" y="0"/>
                </a:lnTo>
                <a:close/>
              </a:path>
            </a:pathLst>
          </a:custGeom>
          <a:blipFill>
            <a:blip r:embed="rId3"/>
            <a:stretch>
              <a:fillRect t="-45313"/>
            </a:stretch>
          </a:blipFill>
        </p:spPr>
        <p:txBody>
          <a:bodyPr/>
          <a:lstStyle/>
          <a:p>
            <a:endParaRPr lang="en-GB">
              <a:latin typeface="Aptos Display" panose="020B0004020202020204" pitchFamily="34" charset="0"/>
            </a:endParaRPr>
          </a:p>
        </p:txBody>
      </p:sp>
      <p:sp>
        <p:nvSpPr>
          <p:cNvPr id="54" name="Freeform 13">
            <a:extLst>
              <a:ext uri="{FF2B5EF4-FFF2-40B4-BE49-F238E27FC236}">
                <a16:creationId xmlns:a16="http://schemas.microsoft.com/office/drawing/2014/main" id="{2DB287E5-A03C-CBB3-4F91-26A0D51C26E7}"/>
              </a:ext>
            </a:extLst>
          </p:cNvPr>
          <p:cNvSpPr/>
          <p:nvPr/>
        </p:nvSpPr>
        <p:spPr>
          <a:xfrm>
            <a:off x="14020800" y="8398602"/>
            <a:ext cx="4308961" cy="1939264"/>
          </a:xfrm>
          <a:custGeom>
            <a:avLst/>
            <a:gdLst/>
            <a:ahLst/>
            <a:cxnLst/>
            <a:rect l="l" t="t" r="r" b="b"/>
            <a:pathLst>
              <a:path w="4684314" h="2371721">
                <a:moveTo>
                  <a:pt x="0" y="0"/>
                </a:moveTo>
                <a:lnTo>
                  <a:pt x="4684314" y="0"/>
                </a:lnTo>
                <a:lnTo>
                  <a:pt x="4684314" y="2371722"/>
                </a:lnTo>
                <a:lnTo>
                  <a:pt x="0" y="2371722"/>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
        <p:nvSpPr>
          <p:cNvPr id="3" name="Freeform 33">
            <a:extLst>
              <a:ext uri="{FF2B5EF4-FFF2-40B4-BE49-F238E27FC236}">
                <a16:creationId xmlns:a16="http://schemas.microsoft.com/office/drawing/2014/main" id="{59E3772A-AB95-A8AB-2792-56108655012F}"/>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5"/>
            <a:stretch>
              <a:fillRect/>
            </a:stretch>
          </a:blipFill>
        </p:spPr>
        <p:txBody>
          <a:bodyPr/>
          <a:lstStyle/>
          <a:p>
            <a:endParaRPr lang="en-GB">
              <a:latin typeface="Aptos Display" panose="020B0004020202020204" pitchFamily="34" charset="0"/>
            </a:endParaRPr>
          </a:p>
        </p:txBody>
      </p:sp>
    </p:spTree>
    <p:extLst>
      <p:ext uri="{BB962C8B-B14F-4D97-AF65-F5344CB8AC3E}">
        <p14:creationId xmlns:p14="http://schemas.microsoft.com/office/powerpoint/2010/main" val="1692739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9136" y="3148536"/>
            <a:ext cx="8776049" cy="6786167"/>
          </a:xfrm>
          <a:custGeom>
            <a:avLst/>
            <a:gdLst/>
            <a:ahLst/>
            <a:cxnLst/>
            <a:rect l="l" t="t" r="r" b="b"/>
            <a:pathLst>
              <a:path w="9196182" h="7032805">
                <a:moveTo>
                  <a:pt x="0" y="0"/>
                </a:moveTo>
                <a:lnTo>
                  <a:pt x="9196182" y="0"/>
                </a:lnTo>
                <a:lnTo>
                  <a:pt x="9196182" y="7032805"/>
                </a:lnTo>
                <a:lnTo>
                  <a:pt x="0" y="7032805"/>
                </a:lnTo>
                <a:lnTo>
                  <a:pt x="0" y="0"/>
                </a:lnTo>
                <a:close/>
              </a:path>
            </a:pathLst>
          </a:custGeom>
          <a:blipFill>
            <a:blip r:embed="rId2"/>
            <a:stretch>
              <a:fillRect l="-3615" r="-3615"/>
            </a:stretch>
          </a:blipFill>
        </p:spPr>
        <p:txBody>
          <a:bodyPr/>
          <a:lstStyle/>
          <a:p>
            <a:endParaRPr lang="en-GB">
              <a:latin typeface="Aptos Display" panose="020B0004020202020204" pitchFamily="34" charset="0"/>
            </a:endParaRPr>
          </a:p>
        </p:txBody>
      </p:sp>
      <p:sp>
        <p:nvSpPr>
          <p:cNvPr id="4" name="TextBox 4"/>
          <p:cNvSpPr txBox="1"/>
          <p:nvPr/>
        </p:nvSpPr>
        <p:spPr>
          <a:xfrm>
            <a:off x="5087715" y="455047"/>
            <a:ext cx="8112569" cy="796949"/>
          </a:xfrm>
          <a:prstGeom prst="rect">
            <a:avLst/>
          </a:prstGeom>
        </p:spPr>
        <p:txBody>
          <a:bodyPr lIns="0" tIns="0" rIns="0" bIns="0" rtlCol="0" anchor="t">
            <a:spAutoFit/>
          </a:bodyPr>
          <a:lstStyle/>
          <a:p>
            <a:pPr algn="ctr">
              <a:lnSpc>
                <a:spcPts val="6049"/>
              </a:lnSpc>
            </a:pPr>
            <a:r>
              <a:rPr lang="en-US" sz="6000" b="1" dirty="0">
                <a:solidFill>
                  <a:srgbClr val="7030A0"/>
                </a:solidFill>
                <a:latin typeface="Aptos Display" panose="020B0004020202020204" pitchFamily="34" charset="0"/>
                <a:ea typeface="DM Sans Bold"/>
                <a:cs typeface="DM Sans Bold"/>
                <a:sym typeface="DM Sans Bold"/>
              </a:rPr>
              <a:t>Our Vision &amp; Values</a:t>
            </a:r>
          </a:p>
        </p:txBody>
      </p:sp>
      <p:sp>
        <p:nvSpPr>
          <p:cNvPr id="5" name="TextBox 5"/>
          <p:cNvSpPr txBox="1"/>
          <p:nvPr/>
        </p:nvSpPr>
        <p:spPr>
          <a:xfrm>
            <a:off x="3505200" y="1340111"/>
            <a:ext cx="12295519" cy="809389"/>
          </a:xfrm>
          <a:prstGeom prst="rect">
            <a:avLst/>
          </a:prstGeom>
        </p:spPr>
        <p:txBody>
          <a:bodyPr wrap="square" lIns="0" tIns="0" rIns="0" bIns="0" rtlCol="0" anchor="t">
            <a:spAutoFit/>
          </a:bodyPr>
          <a:lstStyle/>
          <a:p>
            <a:pPr algn="ctr">
              <a:lnSpc>
                <a:spcPts val="3116"/>
              </a:lnSpc>
            </a:pPr>
            <a:r>
              <a:rPr lang="en-US" sz="3200" dirty="0">
                <a:latin typeface="Aptos Display" panose="020B0004020202020204" pitchFamily="34" charset="0"/>
                <a:ea typeface="DM Sans"/>
                <a:cs typeface="DM Sans"/>
                <a:sym typeface="DM Sans"/>
              </a:rPr>
              <a:t>To transform lives and communities by extending and embedding psychological knowledge and practice across the whole of health and care.</a:t>
            </a:r>
          </a:p>
        </p:txBody>
      </p:sp>
      <p:sp>
        <p:nvSpPr>
          <p:cNvPr id="6" name="TextBox 6"/>
          <p:cNvSpPr txBox="1"/>
          <p:nvPr/>
        </p:nvSpPr>
        <p:spPr>
          <a:xfrm>
            <a:off x="476442" y="6932719"/>
            <a:ext cx="4530483" cy="1973554"/>
          </a:xfrm>
          <a:prstGeom prst="rect">
            <a:avLst/>
          </a:prstGeom>
        </p:spPr>
        <p:txBody>
          <a:bodyPr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the psychological professions becoming a united force with a strong and diverse voice, working collaboratively with other professionals of all disciplines.</a:t>
            </a:r>
          </a:p>
        </p:txBody>
      </p:sp>
      <p:sp>
        <p:nvSpPr>
          <p:cNvPr id="7" name="TextBox 7"/>
          <p:cNvSpPr txBox="1"/>
          <p:nvPr/>
        </p:nvSpPr>
        <p:spPr>
          <a:xfrm>
            <a:off x="1757939" y="4876416"/>
            <a:ext cx="5033864" cy="1181157"/>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using our evidence and expertise boldly to innovate and improve what we do.</a:t>
            </a:r>
          </a:p>
        </p:txBody>
      </p:sp>
      <p:sp>
        <p:nvSpPr>
          <p:cNvPr id="8" name="TextBox 8"/>
          <p:cNvSpPr txBox="1"/>
          <p:nvPr/>
        </p:nvSpPr>
        <p:spPr>
          <a:xfrm>
            <a:off x="1149270" y="2813818"/>
            <a:ext cx="7139732" cy="1576009"/>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putting the needs and voices of people at the heart of everything we do and to treating service users, carers, families and staff with kindness, empathy, openness, respect and dignity. </a:t>
            </a:r>
          </a:p>
        </p:txBody>
      </p:sp>
      <p:sp>
        <p:nvSpPr>
          <p:cNvPr id="9" name="TextBox 9"/>
          <p:cNvSpPr txBox="1"/>
          <p:nvPr/>
        </p:nvSpPr>
        <p:spPr>
          <a:xfrm>
            <a:off x="12344400" y="6541619"/>
            <a:ext cx="5187231" cy="1973554"/>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embedding psychological knowledge and practice across the health and care system, so it is better able to meet all a person's needs - psychological, physical and social.</a:t>
            </a:r>
          </a:p>
        </p:txBody>
      </p:sp>
      <p:sp>
        <p:nvSpPr>
          <p:cNvPr id="10" name="TextBox 10"/>
          <p:cNvSpPr txBox="1"/>
          <p:nvPr/>
        </p:nvSpPr>
        <p:spPr>
          <a:xfrm>
            <a:off x="13139409" y="3306596"/>
            <a:ext cx="4598470" cy="1178464"/>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developing healthy, thriving communities, with a more psychologically informed public. </a:t>
            </a:r>
          </a:p>
        </p:txBody>
      </p:sp>
      <p:sp>
        <p:nvSpPr>
          <p:cNvPr id="11" name="TextBox 11"/>
          <p:cNvSpPr txBox="1"/>
          <p:nvPr/>
        </p:nvSpPr>
        <p:spPr>
          <a:xfrm>
            <a:off x="6780973" y="9512920"/>
            <a:ext cx="4296636" cy="382270"/>
          </a:xfrm>
          <a:prstGeom prst="rect">
            <a:avLst/>
          </a:prstGeom>
        </p:spPr>
        <p:txBody>
          <a:bodyPr lIns="0" tIns="0" rIns="0" bIns="0" rtlCol="0" anchor="t">
            <a:spAutoFit/>
          </a:bodyPr>
          <a:lstStyle/>
          <a:p>
            <a:pPr algn="l">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3" tooltip="https://ppn.nhs.uk/south-west"/>
              </a:rPr>
              <a:t>https://ppn.nhs.uk/south-west</a:t>
            </a:r>
          </a:p>
        </p:txBody>
      </p:sp>
      <p:sp>
        <p:nvSpPr>
          <p:cNvPr id="12" name="Freeform 33">
            <a:extLst>
              <a:ext uri="{FF2B5EF4-FFF2-40B4-BE49-F238E27FC236}">
                <a16:creationId xmlns:a16="http://schemas.microsoft.com/office/drawing/2014/main" id="{8B5B4E2B-4EAE-B052-79E4-4CA496953780}"/>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2138061" y="6493354"/>
            <a:ext cx="1960917" cy="2187913"/>
          </a:xfrm>
          <a:custGeom>
            <a:avLst/>
            <a:gdLst/>
            <a:ahLst/>
            <a:cxnLst/>
            <a:rect l="l" t="t" r="r" b="b"/>
            <a:pathLst>
              <a:path w="1960917" h="2187913">
                <a:moveTo>
                  <a:pt x="0" y="0"/>
                </a:moveTo>
                <a:lnTo>
                  <a:pt x="1960917" y="0"/>
                </a:lnTo>
                <a:lnTo>
                  <a:pt x="1960917" y="2187913"/>
                </a:lnTo>
                <a:lnTo>
                  <a:pt x="0" y="21879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8182624" y="6310516"/>
            <a:ext cx="2388666" cy="2370751"/>
          </a:xfrm>
          <a:custGeom>
            <a:avLst/>
            <a:gdLst/>
            <a:ahLst/>
            <a:cxnLst/>
            <a:rect l="l" t="t" r="r" b="b"/>
            <a:pathLst>
              <a:path w="2388666" h="2370751">
                <a:moveTo>
                  <a:pt x="0" y="0"/>
                </a:moveTo>
                <a:lnTo>
                  <a:pt x="2388666" y="0"/>
                </a:lnTo>
                <a:lnTo>
                  <a:pt x="2388666" y="2370751"/>
                </a:lnTo>
                <a:lnTo>
                  <a:pt x="0" y="237075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5" name="Freeform 5"/>
          <p:cNvSpPr/>
          <p:nvPr/>
        </p:nvSpPr>
        <p:spPr>
          <a:xfrm>
            <a:off x="14020800" y="6121250"/>
            <a:ext cx="2433641" cy="2378884"/>
          </a:xfrm>
          <a:custGeom>
            <a:avLst/>
            <a:gdLst/>
            <a:ahLst/>
            <a:cxnLst/>
            <a:rect l="l" t="t" r="r" b="b"/>
            <a:pathLst>
              <a:path w="2433641" h="2378884">
                <a:moveTo>
                  <a:pt x="0" y="0"/>
                </a:moveTo>
                <a:lnTo>
                  <a:pt x="2433641" y="0"/>
                </a:lnTo>
                <a:lnTo>
                  <a:pt x="2433641" y="2378884"/>
                </a:lnTo>
                <a:lnTo>
                  <a:pt x="0" y="237888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6" name="TextBox 6"/>
          <p:cNvSpPr txBox="1"/>
          <p:nvPr/>
        </p:nvSpPr>
        <p:spPr>
          <a:xfrm>
            <a:off x="1050471" y="1731512"/>
            <a:ext cx="16230600" cy="2679644"/>
          </a:xfrm>
          <a:prstGeom prst="rect">
            <a:avLst/>
          </a:prstGeom>
        </p:spPr>
        <p:txBody>
          <a:bodyPr lIns="0" tIns="0" rIns="0" bIns="0" rtlCol="0" anchor="t">
            <a:spAutoFit/>
          </a:bodyPr>
          <a:lstStyle/>
          <a:p>
            <a:pPr algn="just">
              <a:lnSpc>
                <a:spcPts val="3506"/>
              </a:lnSpc>
            </a:pPr>
            <a:r>
              <a:rPr lang="en-US" sz="2800" dirty="0">
                <a:latin typeface="Aptos Display" panose="020B0004020202020204" pitchFamily="34" charset="0"/>
                <a:ea typeface="DM Sans"/>
                <a:cs typeface="DM Sans"/>
                <a:sym typeface="DM Sans"/>
              </a:rPr>
              <a:t>The Psychological Professions Network (PPN) operates as a national, multi-professional body. It supports the coordination of the psychological workforce, leadership, digital innovation, and Equity, Diversity and Inclusion (EDI) initiatives across NHS England. This structure ensures strong alignment between national policy and NHS workforce delivery. PPN South-West implements this vision locally through: Strategic stakeholder engagement, Communities of Practice (COP) facilitation, Leadership development – Digital transformation and innovation focused on prevention and system change.</a:t>
            </a:r>
          </a:p>
        </p:txBody>
      </p:sp>
      <p:sp>
        <p:nvSpPr>
          <p:cNvPr id="7" name="TextBox 7"/>
          <p:cNvSpPr txBox="1"/>
          <p:nvPr/>
        </p:nvSpPr>
        <p:spPr>
          <a:xfrm>
            <a:off x="13139695" y="5260193"/>
            <a:ext cx="3958547" cy="450316"/>
          </a:xfrm>
          <a:prstGeom prst="rect">
            <a:avLst/>
          </a:prstGeom>
        </p:spPr>
        <p:txBody>
          <a:bodyPr lIns="0" tIns="0" rIns="0" bIns="0" rtlCol="0" anchor="t">
            <a:spAutoFit/>
          </a:bodyPr>
          <a:lstStyle/>
          <a:p>
            <a:pPr algn="ctr">
              <a:lnSpc>
                <a:spcPts val="3499"/>
              </a:lnSpc>
              <a:spcBef>
                <a:spcPct val="0"/>
              </a:spcBef>
            </a:pPr>
            <a:r>
              <a:rPr lang="en-US" sz="3200" b="1" dirty="0">
                <a:latin typeface="Aptos Display" panose="020B0004020202020204" pitchFamily="34" charset="0"/>
                <a:ea typeface="DM Sans Bold"/>
                <a:cs typeface="DM Sans Bold"/>
                <a:sym typeface="DM Sans Bold"/>
              </a:rPr>
              <a:t>Regional PPN Teams</a:t>
            </a:r>
          </a:p>
        </p:txBody>
      </p:sp>
      <p:sp>
        <p:nvSpPr>
          <p:cNvPr id="8" name="TextBox 8"/>
          <p:cNvSpPr txBox="1"/>
          <p:nvPr/>
        </p:nvSpPr>
        <p:spPr>
          <a:xfrm>
            <a:off x="6912592" y="5261668"/>
            <a:ext cx="4928730" cy="897682"/>
          </a:xfrm>
          <a:prstGeom prst="rect">
            <a:avLst/>
          </a:prstGeom>
        </p:spPr>
        <p:txBody>
          <a:bodyPr lIns="0" tIns="0" rIns="0" bIns="0" rtlCol="0" anchor="t">
            <a:spAutoFit/>
          </a:bodyPr>
          <a:lstStyle/>
          <a:p>
            <a:pPr algn="ctr">
              <a:lnSpc>
                <a:spcPts val="3499"/>
              </a:lnSpc>
              <a:spcBef>
                <a:spcPct val="0"/>
              </a:spcBef>
            </a:pPr>
            <a:r>
              <a:rPr lang="en-US" sz="3000" b="1" dirty="0">
                <a:latin typeface="Aptos Display" panose="020B0004020202020204" pitchFamily="34" charset="0"/>
                <a:ea typeface="DM Sans Bold"/>
                <a:cs typeface="DM Sans Bold"/>
                <a:sym typeface="DM Sans Bold"/>
              </a:rPr>
              <a:t>Psychological Professions Oversight (PPN - National)</a:t>
            </a:r>
          </a:p>
        </p:txBody>
      </p:sp>
      <p:sp>
        <p:nvSpPr>
          <p:cNvPr id="9" name="TextBox 9"/>
          <p:cNvSpPr txBox="1"/>
          <p:nvPr/>
        </p:nvSpPr>
        <p:spPr>
          <a:xfrm>
            <a:off x="1001608" y="5261668"/>
            <a:ext cx="4977865" cy="897682"/>
          </a:xfrm>
          <a:prstGeom prst="rect">
            <a:avLst/>
          </a:prstGeom>
        </p:spPr>
        <p:txBody>
          <a:bodyPr lIns="0" tIns="0" rIns="0" bIns="0" rtlCol="0" anchor="t">
            <a:spAutoFit/>
          </a:bodyPr>
          <a:lstStyle/>
          <a:p>
            <a:pPr algn="ctr">
              <a:lnSpc>
                <a:spcPts val="3499"/>
              </a:lnSpc>
              <a:spcBef>
                <a:spcPct val="0"/>
              </a:spcBef>
            </a:pPr>
            <a:r>
              <a:rPr lang="en-US" sz="3000" b="1" dirty="0">
                <a:latin typeface="Aptos Display" panose="020B0004020202020204" pitchFamily="34" charset="0"/>
                <a:ea typeface="DM Sans Bold"/>
                <a:cs typeface="DM Sans Bold"/>
                <a:sym typeface="DM Sans Bold"/>
              </a:rPr>
              <a:t>NHSE Strategy and Workforce Directorate (National)</a:t>
            </a:r>
          </a:p>
        </p:txBody>
      </p:sp>
      <p:sp>
        <p:nvSpPr>
          <p:cNvPr id="10" name="TextBox 10"/>
          <p:cNvSpPr txBox="1"/>
          <p:nvPr/>
        </p:nvSpPr>
        <p:spPr>
          <a:xfrm>
            <a:off x="6916603" y="9488848"/>
            <a:ext cx="5047713" cy="382270"/>
          </a:xfrm>
          <a:prstGeom prst="rect">
            <a:avLst/>
          </a:prstGeom>
        </p:spPr>
        <p:txBody>
          <a:bodyPr lIns="0" tIns="0" rIns="0" bIns="0" rtlCol="0" anchor="t">
            <a:spAutoFit/>
          </a:bodyPr>
          <a:lstStyle/>
          <a:p>
            <a:pPr algn="ctr">
              <a:lnSpc>
                <a:spcPts val="3079"/>
              </a:lnSpc>
            </a:pPr>
            <a:r>
              <a:rPr lang="en-US" sz="2199" b="1" u="sng">
                <a:solidFill>
                  <a:srgbClr val="094886"/>
                </a:solidFill>
                <a:latin typeface="Aptos Display" panose="020B0004020202020204" pitchFamily="34" charset="0"/>
                <a:ea typeface="DM Sans Bold"/>
                <a:cs typeface="DM Sans Bold"/>
                <a:sym typeface="DM Sans Bold"/>
                <a:hlinkClick r:id="rId9" tooltip="https://ppn.nhs.uk/south-west"/>
              </a:rPr>
              <a:t>https://ppn.nhs.uk/south-west</a:t>
            </a:r>
          </a:p>
        </p:txBody>
      </p:sp>
      <p:sp>
        <p:nvSpPr>
          <p:cNvPr id="11" name="TextBox 11"/>
          <p:cNvSpPr txBox="1"/>
          <p:nvPr/>
        </p:nvSpPr>
        <p:spPr>
          <a:xfrm>
            <a:off x="1028700" y="313272"/>
            <a:ext cx="16230600" cy="910506"/>
          </a:xfrm>
          <a:prstGeom prst="rect">
            <a:avLst/>
          </a:prstGeom>
        </p:spPr>
        <p:txBody>
          <a:bodyPr lIns="0" tIns="0" rIns="0" bIns="0" rtlCol="0" anchor="t">
            <a:spAutoFit/>
          </a:bodyPr>
          <a:lstStyle/>
          <a:p>
            <a:pPr algn="ctr">
              <a:lnSpc>
                <a:spcPts val="7149"/>
              </a:lnSpc>
            </a:pPr>
            <a:r>
              <a:rPr lang="en-US" sz="6000" b="1" dirty="0">
                <a:solidFill>
                  <a:srgbClr val="7030A0"/>
                </a:solidFill>
                <a:latin typeface="Aptos Display" panose="020B0004020202020204" pitchFamily="34" charset="0"/>
                <a:ea typeface="DM Sans Bold"/>
                <a:cs typeface="DM Sans Bold"/>
                <a:sym typeface="DM Sans Bold"/>
              </a:rPr>
              <a:t>Where does the PPN Sit within the NHS?</a:t>
            </a:r>
          </a:p>
        </p:txBody>
      </p:sp>
      <p:sp>
        <p:nvSpPr>
          <p:cNvPr id="12" name="Freeform 33">
            <a:extLst>
              <a:ext uri="{FF2B5EF4-FFF2-40B4-BE49-F238E27FC236}">
                <a16:creationId xmlns:a16="http://schemas.microsoft.com/office/drawing/2014/main" id="{2742F435-BDCF-7254-51B4-D2A86D3329DF}"/>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0"/>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998534" y="4298747"/>
            <a:ext cx="2669304" cy="2075384"/>
          </a:xfrm>
          <a:custGeom>
            <a:avLst/>
            <a:gdLst/>
            <a:ahLst/>
            <a:cxnLst/>
            <a:rect l="l" t="t" r="r" b="b"/>
            <a:pathLst>
              <a:path w="2669304" h="2075384">
                <a:moveTo>
                  <a:pt x="0" y="0"/>
                </a:moveTo>
                <a:lnTo>
                  <a:pt x="2669304" y="0"/>
                </a:lnTo>
                <a:lnTo>
                  <a:pt x="2669304" y="2075383"/>
                </a:lnTo>
                <a:lnTo>
                  <a:pt x="0" y="207538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4" name="Freeform 4"/>
          <p:cNvSpPr/>
          <p:nvPr/>
        </p:nvSpPr>
        <p:spPr>
          <a:xfrm>
            <a:off x="14013704" y="4239648"/>
            <a:ext cx="2285698" cy="2157128"/>
          </a:xfrm>
          <a:custGeom>
            <a:avLst/>
            <a:gdLst/>
            <a:ahLst/>
            <a:cxnLst/>
            <a:rect l="l" t="t" r="r" b="b"/>
            <a:pathLst>
              <a:path w="2285698" h="2157128">
                <a:moveTo>
                  <a:pt x="0" y="0"/>
                </a:moveTo>
                <a:lnTo>
                  <a:pt x="2285699" y="0"/>
                </a:lnTo>
                <a:lnTo>
                  <a:pt x="2285699" y="2157128"/>
                </a:lnTo>
                <a:lnTo>
                  <a:pt x="0" y="215712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1883154" y="4121583"/>
            <a:ext cx="2535902" cy="2393258"/>
          </a:xfrm>
          <a:custGeom>
            <a:avLst/>
            <a:gdLst/>
            <a:ahLst/>
            <a:cxnLst/>
            <a:rect l="l" t="t" r="r" b="b"/>
            <a:pathLst>
              <a:path w="2535902" h="2393258">
                <a:moveTo>
                  <a:pt x="0" y="0"/>
                </a:moveTo>
                <a:lnTo>
                  <a:pt x="2535903" y="0"/>
                </a:lnTo>
                <a:lnTo>
                  <a:pt x="2535903" y="2393258"/>
                </a:lnTo>
                <a:lnTo>
                  <a:pt x="0" y="239325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latin typeface="Aptos Display" panose="020B0004020202020204" pitchFamily="34" charset="0"/>
            </a:endParaRPr>
          </a:p>
        </p:txBody>
      </p:sp>
      <p:sp>
        <p:nvSpPr>
          <p:cNvPr id="6" name="Freeform 6"/>
          <p:cNvSpPr/>
          <p:nvPr/>
        </p:nvSpPr>
        <p:spPr>
          <a:xfrm rot="-10800000">
            <a:off x="2838748" y="3418674"/>
            <a:ext cx="624714" cy="425942"/>
          </a:xfrm>
          <a:custGeom>
            <a:avLst/>
            <a:gdLst/>
            <a:ahLst/>
            <a:cxnLst/>
            <a:rect l="l" t="t" r="r" b="b"/>
            <a:pathLst>
              <a:path w="624714" h="425942">
                <a:moveTo>
                  <a:pt x="0" y="0"/>
                </a:moveTo>
                <a:lnTo>
                  <a:pt x="624715" y="0"/>
                </a:lnTo>
                <a:lnTo>
                  <a:pt x="624715"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7" name="TextBox 7"/>
          <p:cNvSpPr txBox="1"/>
          <p:nvPr/>
        </p:nvSpPr>
        <p:spPr>
          <a:xfrm>
            <a:off x="12314222" y="3294633"/>
            <a:ext cx="2446066"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Treatment </a:t>
            </a:r>
          </a:p>
        </p:txBody>
      </p:sp>
      <p:sp>
        <p:nvSpPr>
          <p:cNvPr id="8" name="TextBox 8"/>
          <p:cNvSpPr txBox="1"/>
          <p:nvPr/>
        </p:nvSpPr>
        <p:spPr>
          <a:xfrm>
            <a:off x="6730748"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Analogue</a:t>
            </a:r>
          </a:p>
        </p:txBody>
      </p:sp>
      <p:sp>
        <p:nvSpPr>
          <p:cNvPr id="9" name="Freeform 9"/>
          <p:cNvSpPr/>
          <p:nvPr/>
        </p:nvSpPr>
        <p:spPr>
          <a:xfrm rot="-10800000">
            <a:off x="9191616" y="3399552"/>
            <a:ext cx="624714" cy="425942"/>
          </a:xfrm>
          <a:custGeom>
            <a:avLst/>
            <a:gdLst/>
            <a:ahLst/>
            <a:cxnLst/>
            <a:rect l="l" t="t" r="r" b="b"/>
            <a:pathLst>
              <a:path w="624714" h="425942">
                <a:moveTo>
                  <a:pt x="0" y="0"/>
                </a:moveTo>
                <a:lnTo>
                  <a:pt x="624714" y="0"/>
                </a:lnTo>
                <a:lnTo>
                  <a:pt x="624714"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10" name="Freeform 10"/>
          <p:cNvSpPr/>
          <p:nvPr/>
        </p:nvSpPr>
        <p:spPr>
          <a:xfrm rot="-10800000">
            <a:off x="14760288" y="3380430"/>
            <a:ext cx="624714" cy="425942"/>
          </a:xfrm>
          <a:custGeom>
            <a:avLst/>
            <a:gdLst/>
            <a:ahLst/>
            <a:cxnLst/>
            <a:rect l="l" t="t" r="r" b="b"/>
            <a:pathLst>
              <a:path w="624714" h="425942">
                <a:moveTo>
                  <a:pt x="0" y="0"/>
                </a:moveTo>
                <a:lnTo>
                  <a:pt x="624714" y="0"/>
                </a:lnTo>
                <a:lnTo>
                  <a:pt x="624714"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11" name="TextBox 11"/>
          <p:cNvSpPr txBox="1"/>
          <p:nvPr/>
        </p:nvSpPr>
        <p:spPr>
          <a:xfrm>
            <a:off x="1162649" y="1617941"/>
            <a:ext cx="16341073" cy="1330108"/>
          </a:xfrm>
          <a:prstGeom prst="rect">
            <a:avLst/>
          </a:prstGeom>
        </p:spPr>
        <p:txBody>
          <a:bodyPr wrap="square" lIns="0" tIns="0" rIns="0" bIns="0" rtlCol="0" anchor="t">
            <a:spAutoFit/>
          </a:bodyPr>
          <a:lstStyle/>
          <a:p>
            <a:pPr algn="ctr">
              <a:lnSpc>
                <a:spcPts val="3506"/>
              </a:lnSpc>
            </a:pPr>
            <a:r>
              <a:rPr lang="en-US" sz="3200" dirty="0">
                <a:solidFill>
                  <a:srgbClr val="0F0D4A"/>
                </a:solidFill>
                <a:latin typeface="Aptos Display" panose="020B0004020202020204" pitchFamily="34" charset="0"/>
                <a:ea typeface="DM Sans"/>
                <a:cs typeface="DM Sans"/>
                <a:sym typeface="DM Sans"/>
              </a:rPr>
              <a:t>As part of the NHS England long term plan, psychological professions are aligned with three key transformational shifts that shape the future of service delivery and workforce development.</a:t>
            </a:r>
          </a:p>
          <a:p>
            <a:pPr algn="ctr">
              <a:lnSpc>
                <a:spcPts val="3506"/>
              </a:lnSpc>
            </a:pPr>
            <a:endParaRPr lang="en-US" sz="2697" dirty="0">
              <a:solidFill>
                <a:srgbClr val="0F0D4A"/>
              </a:solidFill>
              <a:latin typeface="Aptos Display" panose="020B0004020202020204" pitchFamily="34" charset="0"/>
              <a:ea typeface="DM Sans"/>
              <a:cs typeface="DM Sans"/>
              <a:sym typeface="DM Sans"/>
            </a:endParaRPr>
          </a:p>
        </p:txBody>
      </p:sp>
      <p:sp>
        <p:nvSpPr>
          <p:cNvPr id="12" name="TextBox 12"/>
          <p:cNvSpPr txBox="1"/>
          <p:nvPr/>
        </p:nvSpPr>
        <p:spPr>
          <a:xfrm>
            <a:off x="548667"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Hospital </a:t>
            </a:r>
          </a:p>
        </p:txBody>
      </p:sp>
      <p:sp>
        <p:nvSpPr>
          <p:cNvPr id="13" name="TextBox 13"/>
          <p:cNvSpPr txBox="1"/>
          <p:nvPr/>
        </p:nvSpPr>
        <p:spPr>
          <a:xfrm>
            <a:off x="6840186" y="9608079"/>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10" tooltip="https://ppn.nhs.uk/south-west"/>
              </a:rPr>
              <a:t>https://ppn.nhs.uk/south-west</a:t>
            </a:r>
          </a:p>
        </p:txBody>
      </p:sp>
      <p:sp>
        <p:nvSpPr>
          <p:cNvPr id="14" name="TextBox 14"/>
          <p:cNvSpPr txBox="1"/>
          <p:nvPr/>
        </p:nvSpPr>
        <p:spPr>
          <a:xfrm>
            <a:off x="548667" y="6798255"/>
            <a:ext cx="5204878" cy="1771895"/>
          </a:xfrm>
          <a:prstGeom prst="rect">
            <a:avLst/>
          </a:prstGeom>
        </p:spPr>
        <p:txBody>
          <a:bodyPr lIns="0" tIns="0" rIns="0" bIns="0" rtlCol="0" anchor="t">
            <a:spAutoFit/>
          </a:bodyPr>
          <a:lstStyle/>
          <a:p>
            <a:pPr algn="ctr">
              <a:lnSpc>
                <a:spcPts val="3499"/>
              </a:lnSpc>
              <a:spcBef>
                <a:spcPct val="0"/>
              </a:spcBef>
            </a:pPr>
            <a:r>
              <a:rPr lang="en-US" sz="2499" dirty="0">
                <a:solidFill>
                  <a:srgbClr val="0F0D4A"/>
                </a:solidFill>
                <a:latin typeface="Aptos Display" panose="020B0004020202020204" pitchFamily="34" charset="0"/>
                <a:ea typeface="DM Sans"/>
                <a:cs typeface="DM Sans"/>
                <a:sym typeface="DM Sans"/>
              </a:rPr>
              <a:t>Expanding access to mental health and psychological care within local settings, homes and communities</a:t>
            </a:r>
          </a:p>
          <a:p>
            <a:pPr algn="ctr">
              <a:lnSpc>
                <a:spcPts val="3499"/>
              </a:lnSpc>
              <a:spcBef>
                <a:spcPct val="0"/>
              </a:spcBef>
            </a:pPr>
            <a:endParaRPr lang="en-US" sz="2499" dirty="0">
              <a:solidFill>
                <a:srgbClr val="0F0D4A"/>
              </a:solidFill>
              <a:latin typeface="Aptos Display" panose="020B0004020202020204" pitchFamily="34" charset="0"/>
              <a:ea typeface="DM Sans"/>
              <a:cs typeface="DM Sans"/>
              <a:sym typeface="DM Sans"/>
            </a:endParaRPr>
          </a:p>
        </p:txBody>
      </p:sp>
      <p:sp>
        <p:nvSpPr>
          <p:cNvPr id="15" name="TextBox 15"/>
          <p:cNvSpPr txBox="1"/>
          <p:nvPr/>
        </p:nvSpPr>
        <p:spPr>
          <a:xfrm>
            <a:off x="6352700" y="6790288"/>
            <a:ext cx="5797884" cy="1323054"/>
          </a:xfrm>
          <a:prstGeom prst="rect">
            <a:avLst/>
          </a:prstGeom>
        </p:spPr>
        <p:txBody>
          <a:bodyPr lIns="0" tIns="0" rIns="0" bIns="0" rtlCol="0" anchor="t">
            <a:spAutoFit/>
          </a:bodyPr>
          <a:lstStyle/>
          <a:p>
            <a:pPr algn="ctr">
              <a:lnSpc>
                <a:spcPts val="3499"/>
              </a:lnSpc>
              <a:spcBef>
                <a:spcPct val="0"/>
              </a:spcBef>
            </a:pPr>
            <a:r>
              <a:rPr lang="en-US" sz="2499" dirty="0">
                <a:solidFill>
                  <a:srgbClr val="0F0D4A"/>
                </a:solidFill>
                <a:latin typeface="Aptos Display" panose="020B0004020202020204" pitchFamily="34" charset="0"/>
                <a:ea typeface="DM Sans"/>
                <a:cs typeface="DM Sans"/>
                <a:sym typeface="DM Sans"/>
              </a:rPr>
              <a:t>Using digital tools and technologies to improve efficiency, equity and engagement in psychological services.</a:t>
            </a:r>
          </a:p>
        </p:txBody>
      </p:sp>
      <p:sp>
        <p:nvSpPr>
          <p:cNvPr id="16" name="TextBox 16"/>
          <p:cNvSpPr txBox="1"/>
          <p:nvPr/>
        </p:nvSpPr>
        <p:spPr>
          <a:xfrm>
            <a:off x="12749740" y="6758726"/>
            <a:ext cx="5001395" cy="1323054"/>
          </a:xfrm>
          <a:prstGeom prst="rect">
            <a:avLst/>
          </a:prstGeom>
        </p:spPr>
        <p:txBody>
          <a:bodyPr lIns="0" tIns="0" rIns="0" bIns="0" rtlCol="0" anchor="t">
            <a:spAutoFit/>
          </a:bodyPr>
          <a:lstStyle/>
          <a:p>
            <a:pPr algn="ctr">
              <a:lnSpc>
                <a:spcPts val="3499"/>
              </a:lnSpc>
              <a:spcBef>
                <a:spcPct val="0"/>
              </a:spcBef>
            </a:pPr>
            <a:r>
              <a:rPr lang="en-US" sz="2499">
                <a:solidFill>
                  <a:srgbClr val="0F0D4A"/>
                </a:solidFill>
                <a:latin typeface="Aptos Display" panose="020B0004020202020204" pitchFamily="34" charset="0"/>
                <a:ea typeface="DM Sans"/>
                <a:cs typeface="DM Sans"/>
                <a:sym typeface="DM Sans"/>
              </a:rPr>
              <a:t>Prioritising early intervention, wellbeing promotion, and population-level prevention care.</a:t>
            </a:r>
          </a:p>
        </p:txBody>
      </p:sp>
      <p:sp>
        <p:nvSpPr>
          <p:cNvPr id="17" name="TextBox 17"/>
          <p:cNvSpPr txBox="1"/>
          <p:nvPr/>
        </p:nvSpPr>
        <p:spPr>
          <a:xfrm>
            <a:off x="5372821" y="9103870"/>
            <a:ext cx="7920730" cy="382270"/>
          </a:xfrm>
          <a:prstGeom prst="rect">
            <a:avLst/>
          </a:prstGeom>
        </p:spPr>
        <p:txBody>
          <a:bodyPr wrap="square"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11" tooltip="https://change.nhs.uk/en-GB/projects/three-shifts"/>
              </a:rPr>
              <a:t>https://change.nhs.uk/en-GB/projects/three-shifts</a:t>
            </a:r>
          </a:p>
        </p:txBody>
      </p:sp>
      <p:sp>
        <p:nvSpPr>
          <p:cNvPr id="18" name="TextBox 18"/>
          <p:cNvSpPr txBox="1"/>
          <p:nvPr/>
        </p:nvSpPr>
        <p:spPr>
          <a:xfrm>
            <a:off x="3555195"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Community</a:t>
            </a:r>
          </a:p>
        </p:txBody>
      </p:sp>
      <p:sp>
        <p:nvSpPr>
          <p:cNvPr id="19" name="TextBox 19"/>
          <p:cNvSpPr txBox="1"/>
          <p:nvPr/>
        </p:nvSpPr>
        <p:spPr>
          <a:xfrm>
            <a:off x="9906301" y="3313755"/>
            <a:ext cx="1807308"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Digital</a:t>
            </a:r>
          </a:p>
        </p:txBody>
      </p:sp>
      <p:sp>
        <p:nvSpPr>
          <p:cNvPr id="20" name="TextBox 20"/>
          <p:cNvSpPr txBox="1"/>
          <p:nvPr/>
        </p:nvSpPr>
        <p:spPr>
          <a:xfrm>
            <a:off x="15467521" y="3275511"/>
            <a:ext cx="2446066"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Prevention</a:t>
            </a:r>
          </a:p>
        </p:txBody>
      </p:sp>
      <p:sp>
        <p:nvSpPr>
          <p:cNvPr id="21" name="TextBox 21"/>
          <p:cNvSpPr txBox="1"/>
          <p:nvPr/>
        </p:nvSpPr>
        <p:spPr>
          <a:xfrm>
            <a:off x="1883154" y="268677"/>
            <a:ext cx="14497380" cy="910506"/>
          </a:xfrm>
          <a:prstGeom prst="rect">
            <a:avLst/>
          </a:prstGeom>
        </p:spPr>
        <p:txBody>
          <a:bodyPr lIns="0" tIns="0" rIns="0" bIns="0" rtlCol="0" anchor="t">
            <a:spAutoFit/>
          </a:bodyPr>
          <a:lstStyle/>
          <a:p>
            <a:pPr algn="ctr">
              <a:lnSpc>
                <a:spcPts val="7149"/>
              </a:lnSpc>
            </a:pPr>
            <a:r>
              <a:rPr lang="en-US" sz="6000" b="1" dirty="0">
                <a:solidFill>
                  <a:srgbClr val="7030A0"/>
                </a:solidFill>
                <a:latin typeface="Aptos Display" panose="020B0004020202020204" pitchFamily="34" charset="0"/>
                <a:ea typeface="DM Sans Bold"/>
                <a:cs typeface="DM Sans Bold"/>
                <a:sym typeface="DM Sans Bold"/>
              </a:rPr>
              <a:t>What are the NHS Three Shifts?</a:t>
            </a:r>
          </a:p>
        </p:txBody>
      </p:sp>
      <p:sp>
        <p:nvSpPr>
          <p:cNvPr id="22" name="Freeform 33">
            <a:extLst>
              <a:ext uri="{FF2B5EF4-FFF2-40B4-BE49-F238E27FC236}">
                <a16:creationId xmlns:a16="http://schemas.microsoft.com/office/drawing/2014/main" id="{A3E4EA9A-938C-28AA-7700-AB9A9C349E76}"/>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2"/>
            <a:stretch>
              <a:fillRect/>
            </a:stretch>
          </a:blipFill>
        </p:spPr>
        <p:txBody>
          <a:bodyPr/>
          <a:lstStyle/>
          <a:p>
            <a:endParaRPr lang="en-GB">
              <a:latin typeface="Aptos Display" panose="020B00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E64706E6FDDE4ABC81166DAB47C666" ma:contentTypeVersion="20" ma:contentTypeDescription="Create a new document." ma:contentTypeScope="" ma:versionID="c5ece8b7afe4de4389b8a87ef209306a">
  <xsd:schema xmlns:xsd="http://www.w3.org/2001/XMLSchema" xmlns:xs="http://www.w3.org/2001/XMLSchema" xmlns:p="http://schemas.microsoft.com/office/2006/metadata/properties" xmlns:ns2="cfa6023a-64c0-4183-ac8a-51205d81136b" xmlns:ns3="3c910a16-e7e6-44a3-bd61-517a70714376" targetNamespace="http://schemas.microsoft.com/office/2006/metadata/properties" ma:root="true" ma:fieldsID="4a06b060af3329e5b83cd1b9d3690057" ns2:_="" ns3:_="">
    <xsd:import namespace="cfa6023a-64c0-4183-ac8a-51205d81136b"/>
    <xsd:import namespace="3c910a16-e7e6-44a3-bd61-517a7071437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Logo" minOccurs="0"/>
                <xsd:element ref="ns3:SharedWithUsers" minOccurs="0"/>
                <xsd:element ref="ns3:SharedWithDetails"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a6023a-64c0-4183-ac8a-51205d8113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Logo" ma:index="15" nillable="true" ma:displayName="Logo " ma:description="Types of Logo for all the PPN" ma:format="Dropdown" ma:internalName="Logo">
      <xsd:simpleType>
        <xsd:restriction base="dms:Text">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1103e67f-0598-4a90-8a4a-cec34b03bfa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910a16-e7e6-44a3-bd61-517a7071437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99148f1-a9f7-42c4-b42d-5a5fd2a8fd39}" ma:internalName="TaxCatchAll" ma:showField="CatchAllData" ma:web="3c910a16-e7e6-44a3-bd61-517a7071437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c910a16-e7e6-44a3-bd61-517a70714376" xsi:nil="true"/>
    <lcf76f155ced4ddcb4097134ff3c332f xmlns="cfa6023a-64c0-4183-ac8a-51205d81136b">
      <Terms xmlns="http://schemas.microsoft.com/office/infopath/2007/PartnerControls"/>
    </lcf76f155ced4ddcb4097134ff3c332f>
    <Logo xmlns="cfa6023a-64c0-4183-ac8a-51205d81136b" xsi:nil="true"/>
  </documentManagement>
</p:properties>
</file>

<file path=customXml/itemProps1.xml><?xml version="1.0" encoding="utf-8"?>
<ds:datastoreItem xmlns:ds="http://schemas.openxmlformats.org/officeDocument/2006/customXml" ds:itemID="{442636A2-70C5-46A4-9C91-11F3405F617D}"/>
</file>

<file path=customXml/itemProps2.xml><?xml version="1.0" encoding="utf-8"?>
<ds:datastoreItem xmlns:ds="http://schemas.openxmlformats.org/officeDocument/2006/customXml" ds:itemID="{7D47CA95-38E1-4FFA-9FCF-0F650041ED46}"/>
</file>

<file path=customXml/itemProps3.xml><?xml version="1.0" encoding="utf-8"?>
<ds:datastoreItem xmlns:ds="http://schemas.openxmlformats.org/officeDocument/2006/customXml" ds:itemID="{29CF220E-C5A9-4CE6-A073-D453C3EBD0C6}"/>
</file>

<file path=docMetadata/LabelInfo.xml><?xml version="1.0" encoding="utf-8"?>
<clbl:labelList xmlns:clbl="http://schemas.microsoft.com/office/2020/mipLabelMetadata">
  <clbl:label id="{912a5d77-fb98-4eee-af32-1334d8f04a53}" enabled="0" method="" siteId="{912a5d77-fb98-4eee-af32-1334d8f04a53}" removed="1"/>
</clbl:labelList>
</file>

<file path=docProps/app.xml><?xml version="1.0" encoding="utf-8"?>
<Properties xmlns="http://schemas.openxmlformats.org/officeDocument/2006/extended-properties" xmlns:vt="http://schemas.openxmlformats.org/officeDocument/2006/docPropsVTypes">
  <TotalTime>10603</TotalTime>
  <Words>1713</Words>
  <Application>Microsoft Office PowerPoint</Application>
  <PresentationFormat>Custom</PresentationFormat>
  <Paragraphs>161</Paragraphs>
  <Slides>17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DM Sans Bold</vt:lpstr>
      <vt:lpstr>Calibri</vt:lpstr>
      <vt:lpstr>Aptos Display</vt:lpstr>
      <vt:lpstr>DM Sans</vt:lpstr>
      <vt:lpstr>Arial</vt:lpstr>
      <vt:lpstr>Arimo</vt:lpstr>
      <vt:lpstr>Aptos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Induction Pack PPNSW 2025</dc:title>
  <dc:creator>Sharif-Clack, Ghada</dc:creator>
  <cp:lastModifiedBy>Sharif-Clack, Ghada</cp:lastModifiedBy>
  <cp:revision>6</cp:revision>
  <dcterms:created xsi:type="dcterms:W3CDTF">2006-08-16T00:00:00Z</dcterms:created>
  <dcterms:modified xsi:type="dcterms:W3CDTF">2025-09-26T14:19:46Z</dcterms:modified>
  <dc:identifier>DAGploVA5qg</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0x01010063E64706E6FDDE4ABC81166DAB47C666</vt:lpwstr>
  </property>
</Properties>
</file>