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</p:sldMasterIdLst>
  <p:notesMasterIdLst>
    <p:notesMasterId r:id="rId15"/>
  </p:notesMasterIdLst>
  <p:handoutMasterIdLst>
    <p:handoutMasterId r:id="rId16"/>
  </p:handoutMasterIdLst>
  <p:sldIdLst>
    <p:sldId id="350" r:id="rId5"/>
    <p:sldId id="365" r:id="rId6"/>
    <p:sldId id="367" r:id="rId7"/>
    <p:sldId id="361" r:id="rId8"/>
    <p:sldId id="368" r:id="rId9"/>
    <p:sldId id="370" r:id="rId10"/>
    <p:sldId id="369" r:id="rId11"/>
    <p:sldId id="366" r:id="rId12"/>
    <p:sldId id="371" r:id="rId13"/>
    <p:sldId id="343" r:id="rId14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4" autoAdjust="0"/>
    <p:restoredTop sz="95226" autoAdjust="0"/>
  </p:normalViewPr>
  <p:slideViewPr>
    <p:cSldViewPr snapToGrid="0">
      <p:cViewPr varScale="1">
        <p:scale>
          <a:sx n="65" d="100"/>
          <a:sy n="65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5B66E5-15AA-4745-8A67-3CE257BEE3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844A45-21B3-834A-A491-E4E4B9DC11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39FDB-18A0-074D-8BA3-A4C3DE896A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E6D13E5-4CEC-3A4A-8E5D-AFCEE7512EE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3228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CA15AE-E040-4F31-96C6-FD066D034FFB}" type="datetime1">
              <a:rPr lang="en-GB" smtClean="0"/>
              <a:pPr/>
              <a:t>08/10/2024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Quarter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9C7E07-3C67-C64C-8DA0-0404F6303970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32528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581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A89C7E07-3C67-C64C-8DA0-0404F6303970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8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0499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27894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8152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0121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9476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9376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74238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728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67054" y="2116182"/>
            <a:ext cx="5491571" cy="1514019"/>
          </a:xfrm>
          <a:prstGeom prst="rect">
            <a:avLst/>
          </a:prstGeom>
        </p:spPr>
        <p:txBody>
          <a:bodyPr lIns="0" tIns="0" rIns="0" bIns="0" rtlCol="0" anchor="b">
            <a:noAutofit/>
          </a:bodyPr>
          <a:lstStyle>
            <a:lvl1pPr algn="l"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758752"/>
            <a:ext cx="6099248" cy="6099248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</p:grp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7055" y="4549553"/>
            <a:ext cx="5491570" cy="953337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9706A2-3726-FE4E-B923-E75D48597816}"/>
              </a:ext>
            </a:extLst>
          </p:cNvPr>
          <p:cNvCxnSpPr>
            <a:cxnSpLocks/>
          </p:cNvCxnSpPr>
          <p:nvPr userDrawn="1"/>
        </p:nvCxnSpPr>
        <p:spPr>
          <a:xfrm>
            <a:off x="6367055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710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DEF3328-825B-3946-8472-DB93D6A32867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4E4E09DF-AF21-0E4A-9838-14DFBFFED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653F54AE-9BC1-3A45-A129-4028EADE4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254F6D22-4944-974A-999E-F9E22F159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4023" y="2300984"/>
            <a:ext cx="4827178" cy="404216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3A0EE708-F36B-444B-9A8B-D48D69535E45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362700" y="2300984"/>
            <a:ext cx="4764829" cy="404216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4023" y="2799146"/>
            <a:ext cx="4827178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E40D4044-0F7B-0647-BAB5-16B23EBD9EC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62700" y="2799146"/>
            <a:ext cx="4756241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D51C063-0222-064B-8A2E-485FE9EAC10D}"/>
              </a:ext>
            </a:extLst>
          </p:cNvPr>
          <p:cNvCxnSpPr>
            <a:cxnSpLocks/>
          </p:cNvCxnSpPr>
          <p:nvPr userDrawn="1"/>
        </p:nvCxnSpPr>
        <p:spPr>
          <a:xfrm>
            <a:off x="63627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14D182-A7DD-4F7B-B207-262854316ED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rtl="0"/>
            <a:fld id="{F88F5F63-8808-4375-85CE-D0FAFA3BBE65}" type="datetime3">
              <a:rPr lang="en-GB" noProof="0" smtClean="0">
                <a:latin typeface="+mn-lt"/>
              </a:rPr>
              <a:t>8 October, 2024</a:t>
            </a:fld>
            <a:endParaRPr lang="en-GB" noProof="0" dirty="0">
              <a:latin typeface="+mn-lt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B29252-5D0B-4B9D-9FBD-8EC0929FE09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en-GB" noProof="0" dirty="0"/>
              <a:t>Annual Review</a:t>
            </a:r>
            <a:endParaRPr lang="en-GB" b="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B4FEF6-E217-4110-BBF5-C4B77ADC84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50425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868B08E5-2F7C-7749-8BDF-386EAF974BB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F3E300C0-0B72-9048-9E16-2166E1A88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E4AA520D-9D51-3A42-B9B1-DF72169BC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D5F2735E-137C-DB47-AEF0-EFC871A32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0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2500" y="2799146"/>
            <a:ext cx="3036477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057DFE0A-61D9-1B48-8196-EA94D04685D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69372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C946754A-F105-644E-99A4-DC80B9944243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569372" y="2799146"/>
            <a:ext cx="3050628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368648FC-FC9A-5645-8F0C-390FFFAE180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8187017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BBB849DC-B114-D145-9879-4FE0688BF57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187017" y="2799146"/>
            <a:ext cx="3036477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F0C4CE5-5F02-B143-8FD1-1B235D270DAC}"/>
              </a:ext>
            </a:extLst>
          </p:cNvPr>
          <p:cNvCxnSpPr>
            <a:cxnSpLocks/>
          </p:cNvCxnSpPr>
          <p:nvPr userDrawn="1"/>
        </p:nvCxnSpPr>
        <p:spPr>
          <a:xfrm>
            <a:off x="4569372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89A8C14-DB28-F34E-8098-168D4C75AF23}"/>
              </a:ext>
            </a:extLst>
          </p:cNvPr>
          <p:cNvCxnSpPr>
            <a:cxnSpLocks/>
          </p:cNvCxnSpPr>
          <p:nvPr userDrawn="1"/>
        </p:nvCxnSpPr>
        <p:spPr>
          <a:xfrm>
            <a:off x="8187017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FA07F3-F8E4-4505-85EC-22734AC687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rtl="0"/>
            <a:fld id="{6D17C7AE-DC41-4D6E-8CE7-A0296D62536F}" type="datetime3">
              <a:rPr lang="en-GB" noProof="0" smtClean="0">
                <a:latin typeface="+mn-lt"/>
              </a:rPr>
              <a:t>8 October, 2024</a:t>
            </a:fld>
            <a:endParaRPr lang="en-GB" noProof="0" dirty="0">
              <a:latin typeface="+mn-lt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165D22-FEF5-4F30-8822-5D2378806A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en-GB" noProof="0" dirty="0"/>
              <a:t>Annual Review</a:t>
            </a:r>
            <a:endParaRPr lang="en-GB" b="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40F86B-3DA3-4708-AAF5-387BA115C4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27948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52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4800" userDrawn="1">
          <p15:clr>
            <a:srgbClr val="FBAE40"/>
          </p15:clr>
        </p15:guide>
        <p15:guide id="11" pos="2880" userDrawn="1">
          <p15:clr>
            <a:srgbClr val="FBAE40"/>
          </p15:clr>
        </p15:guide>
        <p15:guide id="12" orient="horz" pos="175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A8C895-11B9-EA40-B0F8-0F4FE98815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2500" y="2656904"/>
            <a:ext cx="4838700" cy="574318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47A1EE0-4011-3749-B01C-FC489EEDF880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17EED68A-6660-2643-BBFB-B6AB92A7C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BECF9FB8-F6C7-C54D-99F4-11FDF26D7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6C7C62D-7D3B-934C-AFF9-0F10E727B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85D552-3AFC-4D21-A944-9D41E128A9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2286000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BE8C2EDB-9C70-49A2-865C-E5CD77D3E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3655" y="3841846"/>
            <a:ext cx="4838700" cy="636754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EE50320A-D017-45C6-9986-94BC43911E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3655" y="3470942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673EB498-F5D2-4E15-990A-2AFA4A377C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500" y="5017901"/>
            <a:ext cx="4838700" cy="908340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1F528150-326B-4BB3-AC38-7FC805DB6BA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52500" y="4646997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20EBEFF7-AECA-409B-9ACC-A63A168283B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99647" y="2656904"/>
            <a:ext cx="4838700" cy="574318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29E4D063-8666-4D7A-B8C8-2B9383F798E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99647" y="2286000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717B7CD-A4F9-444E-82B9-8914CB57488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99647" y="3841846"/>
            <a:ext cx="4838700" cy="908340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2CF285B7-A950-4326-A4D5-F5D542D2D65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99647" y="3470942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45E38A-5516-4C3E-88FC-0DCBD876054B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 rtlCol="0"/>
          <a:lstStyle/>
          <a:p>
            <a:pPr rtl="0"/>
            <a:fld id="{0971D3F5-C297-4F98-9679-48877DEF0EC7}" type="datetime3">
              <a:rPr lang="en-GB" noProof="0" smtClean="0">
                <a:latin typeface="+mn-lt"/>
              </a:rPr>
              <a:t>8 October, 2024</a:t>
            </a:fld>
            <a:endParaRPr lang="en-GB" noProof="0" dirty="0">
              <a:latin typeface="+mn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225273-038D-4F51-A093-83D80104F21A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/>
          <a:p>
            <a:pPr rtl="0"/>
            <a:r>
              <a:rPr lang="en-GB" noProof="0" dirty="0"/>
              <a:t>Annual Review</a:t>
            </a:r>
            <a:endParaRPr lang="en-GB" b="0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24E14-E0E0-44FA-A4AA-FA63A858730C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6013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9">
            <a:extLst>
              <a:ext uri="{FF2B5EF4-FFF2-40B4-BE49-F238E27FC236}">
                <a16:creationId xmlns:a16="http://schemas.microsoft.com/office/drawing/2014/main" id="{BB778BC5-5409-574B-96E2-B45CDD940D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96100" y="5102063"/>
            <a:ext cx="4914900" cy="588795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1600" b="0" i="0">
                <a:solidFill>
                  <a:schemeClr val="tx2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32916F3A-28FA-9A4B-A780-0D687D9328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7623" y="3591098"/>
            <a:ext cx="4903377" cy="1057791"/>
          </a:xfrm>
        </p:spPr>
        <p:txBody>
          <a:bodyPr lIns="0" tIns="0" rIns="0" bIns="0" rtlCol="0">
            <a:normAutofit/>
          </a:bodyPr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29321F6-59C5-6E4C-A846-6AD00848A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7623" y="2173658"/>
            <a:ext cx="49033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B5C3BF3-A164-DD48-BD02-4587489DA105}"/>
              </a:ext>
            </a:extLst>
          </p:cNvPr>
          <p:cNvCxnSpPr>
            <a:cxnSpLocks/>
          </p:cNvCxnSpPr>
          <p:nvPr userDrawn="1"/>
        </p:nvCxnSpPr>
        <p:spPr>
          <a:xfrm>
            <a:off x="6896100" y="3233703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8C225AD-C009-894E-8AFA-C94EAA0650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</p:spPr>
        <p:txBody>
          <a:bodyPr rtlCol="0"/>
          <a:lstStyle/>
          <a:p>
            <a:pPr rtl="0"/>
            <a:r>
              <a:rPr lang="en-US" noProof="0" dirty="0"/>
              <a:t>Click icon to add picture</a:t>
            </a:r>
            <a:endParaRPr lang="en-GB" noProof="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FEF81ED-50DF-3946-87D9-407C13C3CE9F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4B6857A0-601C-9C40-ADB4-7927C7A4E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31562ACC-ECB3-4841-A52C-00DAFF438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7C317B8-91B4-7040-AB8C-CE822CA28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999130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06C6F65-35CD-D64B-992A-0C1C1E00384D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7" name="AutoShap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39F93F26-ED5C-E74E-BFBD-E3054DC1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 spc="50" baseline="0">
                <a:latin typeface="+mj-lt"/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F0FD074-81E2-0D4E-8446-C5B415B238A0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4655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58AAB058-5FFC-9E4E-AD2E-FB1B4EE510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2500" y="2818296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5" name="Text Placeholder 29">
            <a:extLst>
              <a:ext uri="{FF2B5EF4-FFF2-40B4-BE49-F238E27FC236}">
                <a16:creationId xmlns:a16="http://schemas.microsoft.com/office/drawing/2014/main" id="{18ABDA74-C3EC-274D-BE87-AC5B825A2A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2500" y="2209800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3DDE02E-BC75-2645-8725-CA2CFD327A3C}"/>
              </a:ext>
            </a:extLst>
          </p:cNvPr>
          <p:cNvCxnSpPr>
            <a:cxnSpLocks/>
          </p:cNvCxnSpPr>
          <p:nvPr userDrawn="1"/>
        </p:nvCxnSpPr>
        <p:spPr>
          <a:xfrm>
            <a:off x="3663043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3ABA9FD1-9B74-F14F-81EF-7B3407196B0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2818296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0E9E9D03-0186-5B4C-A73F-95ADCD08A44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63042" y="2209800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01EE6FD-FABB-AD48-92DA-19805B502918}"/>
              </a:ext>
            </a:extLst>
          </p:cNvPr>
          <p:cNvCxnSpPr>
            <a:cxnSpLocks/>
          </p:cNvCxnSpPr>
          <p:nvPr userDrawn="1"/>
        </p:nvCxnSpPr>
        <p:spPr>
          <a:xfrm>
            <a:off x="952500" y="4248119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 Placeholder 29">
            <a:extLst>
              <a:ext uri="{FF2B5EF4-FFF2-40B4-BE49-F238E27FC236}">
                <a16:creationId xmlns:a16="http://schemas.microsoft.com/office/drawing/2014/main" id="{F953BCFF-5CB8-784F-ACC1-A14670E6219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52500" y="5131299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2" name="Text Placeholder 29">
            <a:extLst>
              <a:ext uri="{FF2B5EF4-FFF2-40B4-BE49-F238E27FC236}">
                <a16:creationId xmlns:a16="http://schemas.microsoft.com/office/drawing/2014/main" id="{97DCC038-CDD3-1D48-B8BA-2617616935C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52500" y="4522803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3BB36CC-7349-334D-A028-58D01025E726}"/>
              </a:ext>
            </a:extLst>
          </p:cNvPr>
          <p:cNvCxnSpPr>
            <a:cxnSpLocks/>
          </p:cNvCxnSpPr>
          <p:nvPr userDrawn="1"/>
        </p:nvCxnSpPr>
        <p:spPr>
          <a:xfrm>
            <a:off x="3663043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 Placeholder 29">
            <a:extLst>
              <a:ext uri="{FF2B5EF4-FFF2-40B4-BE49-F238E27FC236}">
                <a16:creationId xmlns:a16="http://schemas.microsoft.com/office/drawing/2014/main" id="{C20DFC6E-CE65-E94B-921D-38F386E173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63042" y="5131299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5" name="Text Placeholder 29">
            <a:extLst>
              <a:ext uri="{FF2B5EF4-FFF2-40B4-BE49-F238E27FC236}">
                <a16:creationId xmlns:a16="http://schemas.microsoft.com/office/drawing/2014/main" id="{773FBF72-A3D8-2F4E-BAD2-2755F0BE4A4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663042" y="4522803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402C0D4-D9C4-F547-B996-38177302A3DC}"/>
              </a:ext>
            </a:extLst>
          </p:cNvPr>
          <p:cNvCxnSpPr>
            <a:cxnSpLocks/>
          </p:cNvCxnSpPr>
          <p:nvPr userDrawn="1"/>
        </p:nvCxnSpPr>
        <p:spPr>
          <a:xfrm>
            <a:off x="6367055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9B18A1DC-4A61-514B-9F70-1DCC893EBB1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367054" y="513129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8" name="Text Placeholder 29">
            <a:extLst>
              <a:ext uri="{FF2B5EF4-FFF2-40B4-BE49-F238E27FC236}">
                <a16:creationId xmlns:a16="http://schemas.microsoft.com/office/drawing/2014/main" id="{DD138509-2AA1-D540-90D6-28847495661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67054" y="4522803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655503-4608-4F79-A5D4-B2F67958F263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 rtlCol="0"/>
          <a:lstStyle/>
          <a:p>
            <a:pPr rtl="0"/>
            <a:fld id="{C02CDA83-4160-4EEB-AD7D-1C57C21837F3}" type="datetime3">
              <a:rPr lang="en-GB" noProof="0" smtClean="0">
                <a:latin typeface="+mn-lt"/>
              </a:rPr>
              <a:t>8 October, 2024</a:t>
            </a:fld>
            <a:endParaRPr lang="en-GB" noProof="0" dirty="0">
              <a:latin typeface="+mn-lt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AFA395-FE4C-4A99-A74E-57757D8473E1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 rtlCol="0"/>
          <a:lstStyle/>
          <a:p>
            <a:pPr rtl="0"/>
            <a:r>
              <a:rPr lang="en-GB" noProof="0" dirty="0"/>
              <a:t>Annual Review</a:t>
            </a:r>
            <a:endParaRPr lang="en-GB" b="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A6A117-A0E8-43E1-9120-CE3B8B97667F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93066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</p:grp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F0C4E8C2-3240-594A-9D5E-1BCD1AF44C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-22543"/>
            <a:ext cx="6096000" cy="6903086"/>
          </a:xfrm>
        </p:spPr>
        <p:txBody>
          <a:bodyPr rtlCol="0"/>
          <a:lstStyle/>
          <a:p>
            <a:pPr rt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23F761-57FC-3649-AE84-0C3EF95EF561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E66F2BC9-2F8A-1543-9AFD-9BAB0E75B3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289363"/>
            <a:ext cx="4572001" cy="27952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64E0B3-57C5-4DAF-8531-F39610E77C0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rtl="0"/>
            <a:fld id="{94200668-9301-4F8B-89F3-A4E2AEA80049}" type="datetime3">
              <a:rPr lang="en-GB" noProof="0" smtClean="0">
                <a:latin typeface="+mn-lt"/>
              </a:rPr>
              <a:t>8 October, 2024</a:t>
            </a:fld>
            <a:endParaRPr lang="en-GB" noProof="0" dirty="0">
              <a:latin typeface="+mn-lt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E0EC46-C626-4D58-AB64-0B3B850D14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en-GB" noProof="0" dirty="0"/>
              <a:t>Annual Review</a:t>
            </a:r>
            <a:endParaRPr lang="en-GB" b="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25D00C-8F5C-4528-87FA-F9431D9675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737695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6" pos="3480" userDrawn="1">
          <p15:clr>
            <a:srgbClr val="FBAE40"/>
          </p15:clr>
        </p15:guide>
        <p15:guide id="7" orient="horz" pos="1440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50E2385F-F6FA-D345-AF77-A9EE8E4931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8" cy="6858000"/>
          </a:xfrm>
          <a:solidFill>
            <a:schemeClr val="accent2"/>
          </a:solidFill>
        </p:spPr>
        <p:txBody>
          <a:bodyPr rtlCol="0"/>
          <a:lstStyle/>
          <a:p>
            <a:pPr rt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D492973-78E3-D34E-835E-CF2D45170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3943" y="3045437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100" b="1" i="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BE3A3D6-A0AD-C84D-8B2A-743F5F95432E}"/>
              </a:ext>
            </a:extLst>
          </p:cNvPr>
          <p:cNvCxnSpPr>
            <a:cxnSpLocks/>
          </p:cNvCxnSpPr>
          <p:nvPr userDrawn="1"/>
        </p:nvCxnSpPr>
        <p:spPr>
          <a:xfrm>
            <a:off x="7154721" y="4003877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4CB38BE-0FF2-694C-AA3C-D73DBF7C332C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9509760" y="-3"/>
            <a:ext cx="2682238" cy="2682238"/>
            <a:chOff x="0" y="12289"/>
            <a:chExt cx="3550" cy="3551"/>
          </a:xfrm>
          <a:solidFill>
            <a:schemeClr val="tx1"/>
          </a:solidFill>
        </p:grpSpPr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F0257420-2EA0-6348-8B9E-1414F5297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7FE65C23-C0EF-BB41-884A-01C2A7356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F73F5EB6-53C7-D44C-9003-FB5A81F98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3578891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4">
          <p15:clr>
            <a:srgbClr val="FBAE40"/>
          </p15:clr>
        </p15:guide>
        <p15:guide id="3" pos="4344" userDrawn="1">
          <p15:clr>
            <a:srgbClr val="FBAE40"/>
          </p15:clr>
        </p15:guide>
        <p15:guide id="4" pos="4560" userDrawn="1">
          <p15:clr>
            <a:srgbClr val="FBAE40"/>
          </p15:clr>
        </p15:guide>
        <p15:guide id="8" orient="horz" pos="184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75992517-0394-6B43-B15D-2A86A34512F3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952500" y="1939108"/>
            <a:ext cx="10352810" cy="4110702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1012B1-809A-45CE-9FED-46D08DC8C42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/>
          <a:p>
            <a:pPr rtl="0"/>
            <a:fld id="{029ECAD1-3047-43DC-81B7-231597E81F19}" type="datetime3">
              <a:rPr lang="en-GB" noProof="0" smtClean="0">
                <a:latin typeface="+mn-lt"/>
              </a:rPr>
              <a:t>8 October, 2024</a:t>
            </a:fld>
            <a:endParaRPr lang="en-GB" noProof="0" dirty="0">
              <a:latin typeface="+mn-lt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B6FA27-6601-4107-A3C9-808CB443024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en-GB" noProof="0" dirty="0"/>
              <a:t>Annual Review</a:t>
            </a:r>
            <a:endParaRPr lang="en-GB" b="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19432A-F8B5-4A96-AEE6-2E159658D5D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pPr/>
              <a:t>‹#›</a:t>
            </a:fld>
            <a:endParaRPr lang="en-GB" noProof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5862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1392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9" name="Table Placeholder 2">
            <a:extLst>
              <a:ext uri="{FF2B5EF4-FFF2-40B4-BE49-F238E27FC236}">
                <a16:creationId xmlns:a16="http://schemas.microsoft.com/office/drawing/2014/main" id="{1506B022-475A-6647-98FF-D5C319A0C7C4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952500" y="2209800"/>
            <a:ext cx="10287000" cy="2593109"/>
          </a:xfrm>
        </p:spPr>
        <p:txBody>
          <a:bodyPr rtlCol="0"/>
          <a:lstStyle/>
          <a:p>
            <a:pPr rtl="0"/>
            <a:r>
              <a:rPr lang="en-US" noProof="0" dirty="0"/>
              <a:t>Click icon to add table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2411D2-78FE-46C1-9EA9-C6A882903B5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/>
          <a:p>
            <a:pPr rtl="0"/>
            <a:fld id="{1E6A16EE-7FBD-4E62-A186-69A1E1C8758D}" type="datetime3">
              <a:rPr lang="en-GB" noProof="0" smtClean="0">
                <a:latin typeface="+mn-lt"/>
              </a:rPr>
              <a:t>8 October, 2024</a:t>
            </a:fld>
            <a:endParaRPr lang="en-GB" noProof="0" dirty="0">
              <a:latin typeface="+mn-lt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4DAF8F-82DB-4DBE-9041-71217A4516C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en-GB" noProof="0" dirty="0"/>
              <a:t>Annual Review</a:t>
            </a:r>
            <a:endParaRPr lang="en-GB" b="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2F761B-6706-439D-9C75-43E751AB195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pPr/>
              <a:t>‹#›</a:t>
            </a:fld>
            <a:endParaRPr lang="en-GB" noProof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1310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2476500"/>
            <a:ext cx="7132320" cy="3289971"/>
          </a:xfrm>
          <a:prstGeom prst="rect">
            <a:avLst/>
          </a:prstGeom>
          <a:ln>
            <a:noFill/>
          </a:ln>
        </p:spPr>
        <p:txBody>
          <a:bodyPr lIns="0" tIns="0" rIns="0" bIns="0" rtlCol="0" anchor="t" anchorCtr="0">
            <a:normAutofit/>
          </a:bodyPr>
          <a:lstStyle>
            <a:lvl1pPr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02327D-DBD4-7A4E-ABF2-A946A559A8AD}"/>
              </a:ext>
            </a:extLst>
          </p:cNvPr>
          <p:cNvSpPr txBox="1"/>
          <p:nvPr userDrawn="1"/>
        </p:nvSpPr>
        <p:spPr>
          <a:xfrm>
            <a:off x="699948" y="548291"/>
            <a:ext cx="15893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GB" sz="20000" b="1" noProof="0" dirty="0">
                <a:solidFill>
                  <a:schemeClr val="bg1"/>
                </a:solidFill>
              </a:rPr>
              <a:t>“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ACB4ADD-D9F4-984E-B29D-A2CF6D19E810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19" name="AutoShape 24">
              <a:extLst>
                <a:ext uri="{FF2B5EF4-FFF2-40B4-BE49-F238E27FC236}">
                  <a16:creationId xmlns:a16="http://schemas.microsoft.com/office/drawing/2014/main" id="{5017C477-A988-7041-8A67-3D8294D6A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206D7F37-5DD1-A24E-9CCA-84B2A1685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A6E321C8-096C-1B41-B14F-4CA7AE04B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32B3FDD4-EB13-F44F-99D0-BFAB06F0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20BCBD2-A735-0C43-8C55-B384372AC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69A90A7-BF26-684E-8C8B-638053DA1234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861D8E86-886A-8744-BC4C-FE82B0243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2D967470-E96E-8843-AAD2-E0C8B8077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C8A27D09-765D-3949-BCCA-238C3514D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447829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560">
          <p15:clr>
            <a:srgbClr val="FBAE40"/>
          </p15:clr>
        </p15:guide>
        <p15:guide id="8" orient="horz" pos="1752" userDrawn="1">
          <p15:clr>
            <a:srgbClr val="FBAE40"/>
          </p15:clr>
        </p15:guide>
        <p15:guide id="9" orient="horz" pos="12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A7D9F21A-75CF-6045-8FA1-C4F4E21B699C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AEA7E377-BB07-FA43-B532-10A92EE0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F18DE645-B3D5-2F4E-AAD6-002FEF13A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B90F6499-BA50-2340-A026-32C79B6BF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</p:grpSp>
      <p:sp>
        <p:nvSpPr>
          <p:cNvPr id="38" name="Picture Placeholder 25">
            <a:extLst>
              <a:ext uri="{FF2B5EF4-FFF2-40B4-BE49-F238E27FC236}">
                <a16:creationId xmlns:a16="http://schemas.microsoft.com/office/drawing/2014/main" id="{2274C164-503B-E746-A155-849A9BC2406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54268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E2F20AFE-B282-5146-B0D6-F2FC1B6D3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879063"/>
            <a:ext cx="75322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777D2F0-DE3F-8343-B97A-E7FA440532FD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Picture Placeholder 25">
            <a:extLst>
              <a:ext uri="{FF2B5EF4-FFF2-40B4-BE49-F238E27FC236}">
                <a16:creationId xmlns:a16="http://schemas.microsoft.com/office/drawing/2014/main" id="{AF1B5ED8-33F6-FB44-AA92-F0D227BB310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658280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72" name="Text Placeholder 29">
            <a:extLst>
              <a:ext uri="{FF2B5EF4-FFF2-40B4-BE49-F238E27FC236}">
                <a16:creationId xmlns:a16="http://schemas.microsoft.com/office/drawing/2014/main" id="{0D824BDD-2D23-C943-8FE9-60B7B23B5E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5393169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3" name="Text Placeholder 29">
            <a:extLst>
              <a:ext uri="{FF2B5EF4-FFF2-40B4-BE49-F238E27FC236}">
                <a16:creationId xmlns:a16="http://schemas.microsoft.com/office/drawing/2014/main" id="{2F3D441E-DFB1-084B-8192-C6CBECCA40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500" y="4986745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4" name="Text Placeholder 29">
            <a:extLst>
              <a:ext uri="{FF2B5EF4-FFF2-40B4-BE49-F238E27FC236}">
                <a16:creationId xmlns:a16="http://schemas.microsoft.com/office/drawing/2014/main" id="{25797825-E7AE-2C41-A965-E6F0D70D9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63042" y="5393169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5" name="Text Placeholder 29">
            <a:extLst>
              <a:ext uri="{FF2B5EF4-FFF2-40B4-BE49-F238E27FC236}">
                <a16:creationId xmlns:a16="http://schemas.microsoft.com/office/drawing/2014/main" id="{63C1927C-E23B-204E-9F3A-2A67D2BF70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4986745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6" name="Text Placeholder 29">
            <a:extLst>
              <a:ext uri="{FF2B5EF4-FFF2-40B4-BE49-F238E27FC236}">
                <a16:creationId xmlns:a16="http://schemas.microsoft.com/office/drawing/2014/main" id="{EC81F0F5-C204-7248-A336-A655814A8A3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67054" y="539316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7" name="Text Placeholder 29">
            <a:extLst>
              <a:ext uri="{FF2B5EF4-FFF2-40B4-BE49-F238E27FC236}">
                <a16:creationId xmlns:a16="http://schemas.microsoft.com/office/drawing/2014/main" id="{C9FEF82E-4E9C-8343-9D36-C4A00D7137C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367054" y="4986745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8" name="Text Placeholder 29">
            <a:extLst>
              <a:ext uri="{FF2B5EF4-FFF2-40B4-BE49-F238E27FC236}">
                <a16:creationId xmlns:a16="http://schemas.microsoft.com/office/drawing/2014/main" id="{F8AF6664-A005-7A42-9AEF-C5AA5603E49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110254" y="539316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9" name="Text Placeholder 29">
            <a:extLst>
              <a:ext uri="{FF2B5EF4-FFF2-40B4-BE49-F238E27FC236}">
                <a16:creationId xmlns:a16="http://schemas.microsoft.com/office/drawing/2014/main" id="{5F6C1E52-E2B6-5F45-A863-5BB35ABAFC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10254" y="4986745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FD0B2D5-B3C2-D847-A220-86CB6A37E418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28" name="AutoShape 24">
              <a:extLst>
                <a:ext uri="{FF2B5EF4-FFF2-40B4-BE49-F238E27FC236}">
                  <a16:creationId xmlns:a16="http://schemas.microsoft.com/office/drawing/2014/main" id="{A7FD25A4-760F-814C-915F-DD6E89CA3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A0CC8369-E81F-D447-87D8-1AF0C58EA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C41CA81E-EF54-D048-8775-CD4AB37A7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D95A4B85-923E-B641-B239-2A1999AB2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501386DC-76EB-F34E-AD0E-22957D3B3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en-GB" noProof="0" dirty="0"/>
            </a:p>
          </p:txBody>
        </p:sp>
      </p:grpSp>
      <p:sp>
        <p:nvSpPr>
          <p:cNvPr id="66" name="Picture Placeholder 25">
            <a:extLst>
              <a:ext uri="{FF2B5EF4-FFF2-40B4-BE49-F238E27FC236}">
                <a16:creationId xmlns:a16="http://schemas.microsoft.com/office/drawing/2014/main" id="{2D21D633-C51E-E94E-BAE3-96F52F76E49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62292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69" name="Picture Placeholder 25">
            <a:extLst>
              <a:ext uri="{FF2B5EF4-FFF2-40B4-BE49-F238E27FC236}">
                <a16:creationId xmlns:a16="http://schemas.microsoft.com/office/drawing/2014/main" id="{639EFA5A-9C69-DF4D-81B7-FA1F8CCCF93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9112023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D89364-B1CB-4E72-A6BB-95A34B50661C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 rtlCol="0"/>
          <a:lstStyle/>
          <a:p>
            <a:pPr rtl="0"/>
            <a:fld id="{D21FA074-9295-430E-9633-F682F8C96958}" type="datetime3">
              <a:rPr lang="en-GB" noProof="0" smtClean="0">
                <a:latin typeface="+mn-lt"/>
              </a:rPr>
              <a:t>8 October, 2024</a:t>
            </a:fld>
            <a:endParaRPr lang="en-GB" noProof="0" dirty="0">
              <a:latin typeface="+mn-lt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09328F-B310-4BF3-883E-BA9A39676AF2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 rtlCol="0"/>
          <a:lstStyle/>
          <a:p>
            <a:pPr rtl="0"/>
            <a:r>
              <a:rPr lang="en-GB" noProof="0" dirty="0"/>
              <a:t>Annual Review</a:t>
            </a:r>
            <a:endParaRPr lang="en-GB" b="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92EF2-9336-43EF-A365-1F54000F7DE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96362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304" userDrawn="1">
          <p15:clr>
            <a:srgbClr val="FBAE40"/>
          </p15:clr>
        </p15:guide>
        <p15:guide id="4" pos="4008" userDrawn="1">
          <p15:clr>
            <a:srgbClr val="FBAE40"/>
          </p15:clr>
        </p15:guide>
        <p15:guide id="5" pos="1944" userDrawn="1">
          <p15:clr>
            <a:srgbClr val="FBAE40"/>
          </p15:clr>
        </p15:guide>
        <p15:guide id="6" pos="3648" userDrawn="1">
          <p15:clr>
            <a:srgbClr val="FBAE40"/>
          </p15:clr>
        </p15:guide>
        <p15:guide id="7" orient="horz" pos="1392" userDrawn="1">
          <p15:clr>
            <a:srgbClr val="FBAE40"/>
          </p15:clr>
        </p15:guide>
        <p15:guide id="8" orient="horz" pos="552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pos="5352" userDrawn="1">
          <p15:clr>
            <a:srgbClr val="FBAE40"/>
          </p15:clr>
        </p15:guide>
        <p15:guide id="11" pos="5736" userDrawn="1">
          <p15:clr>
            <a:srgbClr val="FBAE40"/>
          </p15:clr>
        </p15:guide>
        <p15:guide id="12" orient="horz" pos="2904" userDrawn="1">
          <p15:clr>
            <a:srgbClr val="FBAE40"/>
          </p15:clr>
        </p15:guide>
        <p15:guide id="13" orient="horz" pos="160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40046AF-E5BF-854D-9986-7C3019770FE7}"/>
              </a:ext>
            </a:extLst>
          </p:cNvPr>
          <p:cNvCxnSpPr>
            <a:cxnSpLocks/>
          </p:cNvCxnSpPr>
          <p:nvPr userDrawn="1"/>
        </p:nvCxnSpPr>
        <p:spPr>
          <a:xfrm flipH="1">
            <a:off x="1045959" y="2213783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6CA14A6-0144-BC49-A8D4-C979D13258C0}"/>
              </a:ext>
            </a:extLst>
          </p:cNvPr>
          <p:cNvCxnSpPr>
            <a:cxnSpLocks/>
          </p:cNvCxnSpPr>
          <p:nvPr userDrawn="1"/>
        </p:nvCxnSpPr>
        <p:spPr>
          <a:xfrm flipH="1">
            <a:off x="6180493" y="2213783"/>
            <a:ext cx="11102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A582FC2-A135-5743-B9C0-6AC7225B42E1}"/>
              </a:ext>
            </a:extLst>
          </p:cNvPr>
          <p:cNvCxnSpPr>
            <a:cxnSpLocks/>
          </p:cNvCxnSpPr>
          <p:nvPr userDrawn="1"/>
        </p:nvCxnSpPr>
        <p:spPr>
          <a:xfrm flipH="1">
            <a:off x="8745623" y="3904712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C43222-5868-0247-838F-58F4F6C8EE75}"/>
              </a:ext>
            </a:extLst>
          </p:cNvPr>
          <p:cNvCxnSpPr>
            <a:cxnSpLocks/>
          </p:cNvCxnSpPr>
          <p:nvPr userDrawn="1"/>
        </p:nvCxnSpPr>
        <p:spPr>
          <a:xfrm flipH="1">
            <a:off x="3611089" y="3895941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:a16="http://schemas.microsoft.com/office/drawing/2014/main" id="{46EEE005-F78A-9D4F-B159-964376C38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96" name="Text Placeholder 29">
            <a:extLst>
              <a:ext uri="{FF2B5EF4-FFF2-40B4-BE49-F238E27FC236}">
                <a16:creationId xmlns:a16="http://schemas.microsoft.com/office/drawing/2014/main" id="{FC61536F-8EA7-5A48-AF76-8B0E251BD8C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96955" y="2934856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97" name="Text Placeholder 29">
            <a:extLst>
              <a:ext uri="{FF2B5EF4-FFF2-40B4-BE49-F238E27FC236}">
                <a16:creationId xmlns:a16="http://schemas.microsoft.com/office/drawing/2014/main" id="{64FFD994-BD97-ED49-8607-286ECBB1CD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96955" y="2568686"/>
            <a:ext cx="2133600" cy="205837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02" name="Text Placeholder 29">
            <a:extLst>
              <a:ext uri="{FF2B5EF4-FFF2-40B4-BE49-F238E27FC236}">
                <a16:creationId xmlns:a16="http://schemas.microsoft.com/office/drawing/2014/main" id="{D1ADE805-BFBC-ED47-B9CB-6CB2FF02E86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897799" y="5087328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03" name="Text Placeholder 29">
            <a:extLst>
              <a:ext uri="{FF2B5EF4-FFF2-40B4-BE49-F238E27FC236}">
                <a16:creationId xmlns:a16="http://schemas.microsoft.com/office/drawing/2014/main" id="{334A3589-641F-F547-891B-149579153B7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897799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 rtl="0">
              <a:spcBef>
                <a:spcPts val="400"/>
              </a:spcBef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106" name="Text Placeholder 29">
            <a:extLst>
              <a:ext uri="{FF2B5EF4-FFF2-40B4-BE49-F238E27FC236}">
                <a16:creationId xmlns:a16="http://schemas.microsoft.com/office/drawing/2014/main" id="{A63F8454-D12E-A641-ABD0-8977D3F5EC0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001711" y="5087328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07" name="Text Placeholder 29">
            <a:extLst>
              <a:ext uri="{FF2B5EF4-FFF2-40B4-BE49-F238E27FC236}">
                <a16:creationId xmlns:a16="http://schemas.microsoft.com/office/drawing/2014/main" id="{F35AA15D-DBAD-9840-8764-A5B6D486A23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001711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 rtl="0">
              <a:spcBef>
                <a:spcPts val="400"/>
              </a:spcBef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108" name="Text Placeholder 29">
            <a:extLst>
              <a:ext uri="{FF2B5EF4-FFF2-40B4-BE49-F238E27FC236}">
                <a16:creationId xmlns:a16="http://schemas.microsoft.com/office/drawing/2014/main" id="{8357CA0F-1A55-B145-8305-562F0DF2254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438143" y="2934856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09" name="Text Placeholder 29">
            <a:extLst>
              <a:ext uri="{FF2B5EF4-FFF2-40B4-BE49-F238E27FC236}">
                <a16:creationId xmlns:a16="http://schemas.microsoft.com/office/drawing/2014/main" id="{D6C49F6F-AF28-8942-8442-8F54A1DC388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438143" y="2568686"/>
            <a:ext cx="2133600" cy="205837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E2724A-BCA1-604F-9D18-BF05746408C2}"/>
              </a:ext>
            </a:extLst>
          </p:cNvPr>
          <p:cNvCxnSpPr/>
          <p:nvPr userDrawn="1"/>
        </p:nvCxnSpPr>
        <p:spPr>
          <a:xfrm>
            <a:off x="967689" y="3968780"/>
            <a:ext cx="10275477" cy="0"/>
          </a:xfrm>
          <a:prstGeom prst="line">
            <a:avLst/>
          </a:prstGeom>
          <a:ln w="165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923D7D1-A9CC-C34C-86FF-43B5C8978712}"/>
              </a:ext>
            </a:extLst>
          </p:cNvPr>
          <p:cNvSpPr/>
          <p:nvPr userDrawn="1"/>
        </p:nvSpPr>
        <p:spPr>
          <a:xfrm>
            <a:off x="964323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119FF13-13AB-3448-B24E-58E18B3CE2B6}"/>
              </a:ext>
            </a:extLst>
          </p:cNvPr>
          <p:cNvSpPr/>
          <p:nvPr userDrawn="1"/>
        </p:nvSpPr>
        <p:spPr>
          <a:xfrm>
            <a:off x="3531590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2F8F982-870E-AE44-B0D3-B3313BC48DB7}"/>
              </a:ext>
            </a:extLst>
          </p:cNvPr>
          <p:cNvSpPr/>
          <p:nvPr userDrawn="1"/>
        </p:nvSpPr>
        <p:spPr>
          <a:xfrm>
            <a:off x="6098857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549A137-DB5E-9C40-8C0A-ED607212022C}"/>
              </a:ext>
            </a:extLst>
          </p:cNvPr>
          <p:cNvSpPr/>
          <p:nvPr userDrawn="1"/>
        </p:nvSpPr>
        <p:spPr>
          <a:xfrm>
            <a:off x="8666124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C2552-C347-4C3D-8C92-4A6981227C0E}"/>
              </a:ext>
            </a:extLst>
          </p:cNvPr>
          <p:cNvSpPr>
            <a:spLocks noGrp="1"/>
          </p:cNvSpPr>
          <p:nvPr>
            <p:ph type="dt" sz="half" idx="36"/>
          </p:nvPr>
        </p:nvSpPr>
        <p:spPr/>
        <p:txBody>
          <a:bodyPr rtlCol="0"/>
          <a:lstStyle/>
          <a:p>
            <a:pPr rtl="0"/>
            <a:fld id="{D33AD83D-9671-4762-AF03-9C719A9CD695}" type="datetime3">
              <a:rPr lang="en-GB" noProof="0" smtClean="0">
                <a:latin typeface="+mn-lt"/>
              </a:rPr>
              <a:t>8 October, 2024</a:t>
            </a:fld>
            <a:endParaRPr lang="en-GB" noProof="0" dirty="0">
              <a:latin typeface="+mn-lt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B7C35C-F3E4-4522-8711-16E4F9052C2C}"/>
              </a:ext>
            </a:extLst>
          </p:cNvPr>
          <p:cNvSpPr>
            <a:spLocks noGrp="1"/>
          </p:cNvSpPr>
          <p:nvPr>
            <p:ph type="ftr" sz="quarter" idx="37"/>
          </p:nvPr>
        </p:nvSpPr>
        <p:spPr/>
        <p:txBody>
          <a:bodyPr rtlCol="0"/>
          <a:lstStyle/>
          <a:p>
            <a:pPr rtl="0"/>
            <a:r>
              <a:rPr lang="en-GB" noProof="0" dirty="0"/>
              <a:t>Annual Review</a:t>
            </a:r>
            <a:endParaRPr lang="en-GB" b="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4D6BAD-56F4-42F1-A2B3-FDB73364FD40}"/>
              </a:ext>
            </a:extLst>
          </p:cNvPr>
          <p:cNvSpPr>
            <a:spLocks noGrp="1"/>
          </p:cNvSpPr>
          <p:nvPr>
            <p:ph type="sldNum" sz="quarter" idx="38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GB" noProof="0" smtClean="0"/>
              <a:pPr/>
              <a:t>‹#›</a:t>
            </a:fld>
            <a:endParaRPr lang="en-GB" noProof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6155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3768" userDrawn="1">
          <p15:clr>
            <a:srgbClr val="FBAE40"/>
          </p15:clr>
        </p15:guide>
        <p15:guide id="9" orient="horz" pos="552" userDrawn="1">
          <p15:clr>
            <a:srgbClr val="FBAE40"/>
          </p15:clr>
        </p15:guide>
        <p15:guide id="10" orient="horz" pos="1512" userDrawn="1">
          <p15:clr>
            <a:srgbClr val="FBAE40"/>
          </p15:clr>
        </p15:guide>
        <p15:guide id="11" orient="horz" pos="283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D84C6-50E6-6C43-8031-AFF6268E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550" y="1825625"/>
            <a:ext cx="103822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Quarter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D41FC0AE-253D-D242-9C88-017078F8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365125"/>
            <a:ext cx="10401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EF47083A-6D76-4B4D-87CA-E08E212F78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92120" y="6332220"/>
            <a:ext cx="131318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8AC5E797-DDC7-4716-ABC9-2C172A510C23}" type="datetime3">
              <a:rPr lang="en-GB" noProof="0" smtClean="0">
                <a:latin typeface="+mn-lt"/>
              </a:rPr>
              <a:t>8 October, 2024</a:t>
            </a:fld>
            <a:endParaRPr lang="en-GB" noProof="0" dirty="0">
              <a:latin typeface="+mn-lt"/>
            </a:endParaRPr>
          </a:p>
        </p:txBody>
      </p: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C9955F1C-C0B1-BA44-8905-6991FA0D1E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94790" y="6332220"/>
            <a:ext cx="149733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en-GB" noProof="0" dirty="0"/>
              <a:t>Annual Review</a:t>
            </a:r>
            <a:endParaRPr lang="en-GB" b="0" noProof="0" dirty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C8ADA0DF-3751-9A48-8A21-59F01C782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294A09A9-5501-47C1-A89A-A340965A2BE2}" type="slidenum">
              <a:rPr lang="en-GB" noProof="0" smtClean="0"/>
              <a:pPr/>
              <a:t>‹#›</a:t>
            </a:fld>
            <a:endParaRPr lang="en-GB" noProof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5892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93" r:id="rId2"/>
    <p:sldLayoutId id="2147483671" r:id="rId3"/>
    <p:sldLayoutId id="2147483672" r:id="rId4"/>
    <p:sldLayoutId id="2147483673" r:id="rId5"/>
    <p:sldLayoutId id="2147483684" r:id="rId6"/>
    <p:sldLayoutId id="2147483675" r:id="rId7"/>
    <p:sldLayoutId id="2147483676" r:id="rId8"/>
    <p:sldLayoutId id="2147483677" r:id="rId9"/>
    <p:sldLayoutId id="2147483685" r:id="rId10"/>
    <p:sldLayoutId id="2147483688" r:id="rId11"/>
    <p:sldLayoutId id="2147483692" r:id="rId12"/>
    <p:sldLayoutId id="214748368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100" baseline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 userDrawn="1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Shameem.zia@elht.nhs.uk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jpeg"/><Relationship Id="rId4" Type="http://schemas.openxmlformats.org/officeDocument/2006/relationships/hyperlink" Target="mailto:louise.roper@liverpool.ac.u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E168C-8042-5B4E-A5A4-A5BF693AE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57829" y="2116182"/>
            <a:ext cx="10000797" cy="1514019"/>
          </a:xfrm>
        </p:spPr>
        <p:txBody>
          <a:bodyPr rtlCol="0"/>
          <a:lstStyle/>
          <a:p>
            <a:pPr rtl="0"/>
            <a:r>
              <a:rPr lang="en-GB" dirty="0"/>
              <a:t>Community of Practice: </a:t>
            </a: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Psychological Professions in Physical Healthcare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8E61D8-31A3-2D45-8E25-CBE846E26E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7055" y="4549553"/>
            <a:ext cx="5491570" cy="953337"/>
          </a:xfrm>
        </p:spPr>
        <p:txBody>
          <a:bodyPr rtlCol="0"/>
          <a:lstStyle/>
          <a:p>
            <a:pPr rtl="0"/>
            <a:r>
              <a:rPr lang="en-GB" b="1" dirty="0"/>
              <a:t>Launch Event </a:t>
            </a:r>
          </a:p>
          <a:p>
            <a:pPr rtl="0"/>
            <a:r>
              <a:rPr lang="en-GB" dirty="0"/>
              <a:t>Northwest Region </a:t>
            </a:r>
          </a:p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950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F3D98-3C30-4CFC-8643-C81E829C8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/>
              <a:t>Thank you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F0F25866-5DB1-334A-8037-692579FBDE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kumimoji="0" lang="en-GB" sz="2800" b="0" i="0" u="none" strike="noStrike" kern="1200" cap="none" spc="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j-ea"/>
                <a:cs typeface="+mj-cs"/>
                <a:hlinkClick r:id="rId3"/>
              </a:rPr>
              <a:t>Shameem.zia@elht.nhs.uk</a:t>
            </a:r>
            <a:r>
              <a:rPr kumimoji="0" lang="en-GB" sz="2800" b="0" i="0" u="none" strike="noStrike" kern="1200" cap="none" spc="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j-ea"/>
                <a:cs typeface="+mj-cs"/>
              </a:rPr>
              <a:t> </a:t>
            </a:r>
            <a:br>
              <a:rPr kumimoji="0" lang="en-GB" sz="2800" b="0" i="0" u="none" strike="noStrike" kern="1200" cap="none" spc="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j-ea"/>
                <a:cs typeface="+mj-cs"/>
              </a:rPr>
            </a:br>
            <a:r>
              <a:rPr kumimoji="0" lang="en-GB" sz="2800" b="0" i="0" u="none" strike="noStrike" kern="1200" cap="none" spc="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j-ea"/>
                <a:cs typeface="+mj-cs"/>
                <a:hlinkClick r:id="rId4"/>
              </a:rPr>
              <a:t>louise.roper@liverpool.ac.uk</a:t>
            </a:r>
            <a:endParaRPr lang="en-GB" dirty="0"/>
          </a:p>
        </p:txBody>
      </p:sp>
      <p:pic>
        <p:nvPicPr>
          <p:cNvPr id="13" name="Picture Placeholder 12" descr="Portrait of a team member">
            <a:extLst>
              <a:ext uri="{FF2B5EF4-FFF2-40B4-BE49-F238E27FC236}">
                <a16:creationId xmlns:a16="http://schemas.microsoft.com/office/drawing/2014/main" id="{EC944911-7CDD-41CC-A7F0-5B0CF85D545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36677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4756-A790-C845-A85F-35391529E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</p:spPr>
        <p:txBody>
          <a:bodyPr rtlCol="0"/>
          <a:lstStyle/>
          <a:p>
            <a:pPr rtl="0"/>
            <a:r>
              <a:rPr lang="en-GB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C6698-132B-1143-A2A9-00A97D9572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2499" y="2209800"/>
            <a:ext cx="2550355" cy="205837"/>
          </a:xfrm>
        </p:spPr>
        <p:txBody>
          <a:bodyPr rtlCol="0"/>
          <a:lstStyle/>
          <a:p>
            <a:pPr rtl="0"/>
            <a:r>
              <a:rPr lang="en-GB" dirty="0"/>
              <a:t>01. Coffee &amp; Networking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015C52-08ED-464E-B7E8-24892D9C131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63042" y="2209800"/>
            <a:ext cx="3272330" cy="125397"/>
          </a:xfrm>
        </p:spPr>
        <p:txBody>
          <a:bodyPr rtlCol="0"/>
          <a:lstStyle/>
          <a:p>
            <a:pPr rtl="0"/>
            <a:r>
              <a:rPr lang="en-GB" dirty="0"/>
              <a:t>02. Welcome &amp; Introductions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79C7D4-91CF-6443-91D5-65DC860B407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3" y="2818296"/>
            <a:ext cx="4524354" cy="859236"/>
          </a:xfrm>
        </p:spPr>
        <p:txBody>
          <a:bodyPr rtlCol="0"/>
          <a:lstStyle/>
          <a:p>
            <a:pPr rtl="0"/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10:30- 10:40 am</a:t>
            </a:r>
            <a:r>
              <a:rPr lang="en-GB" dirty="0"/>
              <a:t>: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Dr Louise Roper </a:t>
            </a:r>
            <a:r>
              <a:rPr lang="en-GB" dirty="0"/>
              <a:t>&amp;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Dr Shameem Zia </a:t>
            </a:r>
          </a:p>
          <a:p>
            <a:pPr rtl="0"/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10:40-10:55 am</a:t>
            </a:r>
            <a:r>
              <a:rPr lang="en-GB" dirty="0"/>
              <a:t>: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Dr Gita Bhutani </a:t>
            </a:r>
            <a:r>
              <a:rPr lang="en-GB" dirty="0"/>
              <a:t>Introducing the PPN</a:t>
            </a:r>
          </a:p>
          <a:p>
            <a:pPr rtl="0"/>
            <a:r>
              <a:rPr lang="en-GB" dirty="0"/>
              <a:t>  </a:t>
            </a:r>
          </a:p>
          <a:p>
            <a:pPr rtl="0"/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32B0C1D-C221-7C47-B7D6-77E7BDB4174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52500" y="4522803"/>
            <a:ext cx="2133600" cy="205837"/>
          </a:xfrm>
        </p:spPr>
        <p:txBody>
          <a:bodyPr rtlCol="0"/>
          <a:lstStyle/>
          <a:p>
            <a:pPr rtl="0"/>
            <a:r>
              <a:rPr lang="en-GB" dirty="0"/>
              <a:t>03. WORKSHOP 1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1C152D-1AA6-9242-B5C9-B06EEE4F966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52500" y="5131298"/>
            <a:ext cx="2423746" cy="1200921"/>
          </a:xfrm>
        </p:spPr>
        <p:txBody>
          <a:bodyPr rtlCol="0"/>
          <a:lstStyle/>
          <a:p>
            <a:pPr rtl="0"/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11 am – 12 pm:  </a:t>
            </a:r>
            <a:r>
              <a:rPr lang="en-GB" dirty="0"/>
              <a:t>What do we want as a community of practice? </a:t>
            </a:r>
          </a:p>
          <a:p>
            <a:pPr rtl="0"/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12pm- 12.30</a:t>
            </a:r>
            <a:r>
              <a:rPr lang="en-GB" dirty="0"/>
              <a:t>: Feedback session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9BD3932-D1D0-1045-BD96-8B26F11B851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663042" y="4522803"/>
            <a:ext cx="2432958" cy="205837"/>
          </a:xfrm>
        </p:spPr>
        <p:txBody>
          <a:bodyPr rtlCol="0"/>
          <a:lstStyle/>
          <a:p>
            <a:pPr rtl="0"/>
            <a:r>
              <a:rPr lang="en-GB" dirty="0"/>
              <a:t>04. Lunch &amp; Networking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8FB4732-AB07-C54D-AF44-F8ADB6D2B8B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63042" y="5131299"/>
            <a:ext cx="2128157" cy="369332"/>
          </a:xfrm>
        </p:spPr>
        <p:txBody>
          <a:bodyPr rtlCol="0"/>
          <a:lstStyle/>
          <a:p>
            <a:pPr algn="ctr" rtl="0"/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12.30 - 13.30 pm 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115086E-2AC3-4F4D-8F85-104CFA64FEC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67054" y="4522803"/>
            <a:ext cx="2128157" cy="369332"/>
          </a:xfrm>
        </p:spPr>
        <p:txBody>
          <a:bodyPr rtlCol="0"/>
          <a:lstStyle/>
          <a:p>
            <a:pPr rtl="0"/>
            <a:r>
              <a:rPr lang="en-GB" dirty="0"/>
              <a:t>05. WORKSHOP 2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F247A08-A350-EF44-9F10-FC72B546660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367054" y="5131299"/>
            <a:ext cx="4872446" cy="1448572"/>
          </a:xfrm>
        </p:spPr>
        <p:txBody>
          <a:bodyPr rtlCol="0"/>
          <a:lstStyle/>
          <a:p>
            <a:pPr rtl="0"/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13:30 – 13:55 </a:t>
            </a:r>
            <a:r>
              <a:rPr lang="en-GB" dirty="0"/>
              <a:t>: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Dr Gita Bhutani- </a:t>
            </a:r>
            <a:r>
              <a:rPr lang="en-GB" dirty="0"/>
              <a:t>Introducing the discussion paper: Psychological practice in physical healthcare. </a:t>
            </a:r>
            <a:endParaRPr lang="en-GB" b="1" dirty="0">
              <a:solidFill>
                <a:schemeClr val="accent2">
                  <a:lumMod val="50000"/>
                </a:schemeClr>
              </a:solidFill>
            </a:endParaRPr>
          </a:p>
          <a:p>
            <a:pPr rtl="0"/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14:00 – 15:00 </a:t>
            </a:r>
            <a:r>
              <a:rPr lang="en-GB" dirty="0"/>
              <a:t>: Workshop: The discussion paper in practice </a:t>
            </a:r>
          </a:p>
          <a:p>
            <a:pPr rtl="0"/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15:00 – 15:30 </a:t>
            </a:r>
            <a:r>
              <a:rPr lang="en-GB" dirty="0"/>
              <a:t>: Feedback &amp; Close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29469AE-B59A-AA41-9085-106D011808F5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en-GB" smtClean="0"/>
              <a:pPr rtl="0"/>
              <a:t>2</a:t>
            </a:fld>
            <a:endParaRPr lang="en-GB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2056E867-276B-2DE3-9384-AEA4509952DC}"/>
              </a:ext>
            </a:extLst>
          </p:cNvPr>
          <p:cNvSpPr txBox="1">
            <a:spLocks/>
          </p:cNvSpPr>
          <p:nvPr/>
        </p:nvSpPr>
        <p:spPr>
          <a:xfrm>
            <a:off x="952499" y="2756614"/>
            <a:ext cx="2128157" cy="3693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10am -10.30am </a:t>
            </a:r>
          </a:p>
        </p:txBody>
      </p:sp>
    </p:spTree>
    <p:extLst>
      <p:ext uri="{BB962C8B-B14F-4D97-AF65-F5344CB8AC3E}">
        <p14:creationId xmlns:p14="http://schemas.microsoft.com/office/powerpoint/2010/main" val="3121125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EB1D7F-284F-6F46-99FA-EBB8ED69D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879063"/>
            <a:ext cx="7532277" cy="610863"/>
          </a:xfrm>
        </p:spPr>
        <p:txBody>
          <a:bodyPr rtlCol="0"/>
          <a:lstStyle/>
          <a:p>
            <a:pPr rtl="0"/>
            <a:r>
              <a:rPr lang="en-GB" dirty="0"/>
              <a:t>Dr Gita Bhutani 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2DA2B67-BDBB-C945-988B-6C0D86F697CE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en-GB" smtClean="0"/>
              <a:pPr rtl="0"/>
              <a:t>3</a:t>
            </a:fld>
            <a:endParaRPr lang="en-GB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0627030F-44BA-E0EB-E8AB-F47A1AB0E5F8}"/>
              </a:ext>
            </a:extLst>
          </p:cNvPr>
          <p:cNvSpPr txBox="1">
            <a:spLocks/>
          </p:cNvSpPr>
          <p:nvPr/>
        </p:nvSpPr>
        <p:spPr>
          <a:xfrm>
            <a:off x="952499" y="2289362"/>
            <a:ext cx="4572001" cy="40428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  <a:defRPr sz="1800" b="0" i="0" kern="1200" spc="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chemeClr val="accent4">
                    <a:lumMod val="75000"/>
                  </a:schemeClr>
                </a:solidFill>
              </a:rPr>
              <a:t>Introducing the PPN</a:t>
            </a:r>
          </a:p>
        </p:txBody>
      </p:sp>
    </p:spTree>
    <p:extLst>
      <p:ext uri="{BB962C8B-B14F-4D97-AF65-F5344CB8AC3E}">
        <p14:creationId xmlns:p14="http://schemas.microsoft.com/office/powerpoint/2010/main" val="1361065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53F689-2E51-BF4F-AE47-7CEB7CC4C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/>
              <a:t>Workshop 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7F80A9-6337-524E-AC61-32C5AFEE8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289362"/>
            <a:ext cx="4572001" cy="4042857"/>
          </a:xfrm>
        </p:spPr>
        <p:txBody>
          <a:bodyPr rtlCol="0"/>
          <a:lstStyle/>
          <a:p>
            <a:pPr rtl="0"/>
            <a:r>
              <a:rPr lang="en-GB" sz="2400" b="1" dirty="0">
                <a:solidFill>
                  <a:schemeClr val="accent4">
                    <a:lumMod val="75000"/>
                  </a:schemeClr>
                </a:solidFill>
              </a:rPr>
              <a:t>What do we want from a Community of Practice? </a:t>
            </a:r>
          </a:p>
          <a:p>
            <a:pPr marL="285750" indent="-285750" rtl="0">
              <a:buFont typeface="Wingdings" panose="05000000000000000000" pitchFamily="2" charset="2"/>
              <a:buChar char="§"/>
            </a:pPr>
            <a:r>
              <a:rPr lang="en-GB" dirty="0"/>
              <a:t>Structure &amp; Content…</a:t>
            </a:r>
          </a:p>
          <a:p>
            <a:pPr marL="285750" indent="-285750" rtl="0">
              <a:buFont typeface="Wingdings" panose="05000000000000000000" pitchFamily="2" charset="2"/>
              <a:buChar char="§"/>
            </a:pPr>
            <a:r>
              <a:rPr lang="en-GB" dirty="0"/>
              <a:t>What are the priority areas for psychological professions working within physical healthcare currently? </a:t>
            </a:r>
          </a:p>
          <a:p>
            <a:pPr marL="285750" indent="-285750" rtl="0">
              <a:buFont typeface="Wingdings" panose="05000000000000000000" pitchFamily="2" charset="2"/>
              <a:buChar char="§"/>
            </a:pPr>
            <a:r>
              <a:rPr lang="en-GB" dirty="0"/>
              <a:t>How can we utilise the CoP to help collaboratively work on shared problems and goals? </a:t>
            </a:r>
          </a:p>
          <a:p>
            <a:pPr marL="285750" indent="-285750" rtl="0">
              <a:buFont typeface="Wingdings" panose="05000000000000000000" pitchFamily="2" charset="2"/>
              <a:buChar char="§"/>
            </a:pPr>
            <a:r>
              <a:rPr lang="en-GB" dirty="0"/>
              <a:t>How do we utilise the CoP to unite Psychological Professions? </a:t>
            </a:r>
          </a:p>
          <a:p>
            <a:pPr marL="285750" indent="-285750" rtl="0">
              <a:buFont typeface="Wingdings" panose="05000000000000000000" pitchFamily="2" charset="2"/>
              <a:buChar char="§"/>
            </a:pPr>
            <a:r>
              <a:rPr lang="en-GB" dirty="0"/>
              <a:t>Wouldn’t it be great if…..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669F0-EA6D-6B46-AF0E-A9C2D1F223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en-GB" smtClean="0"/>
              <a:pPr rtl="0"/>
              <a:t>4</a:t>
            </a:fld>
            <a:endParaRPr lang="en-GB" dirty="0"/>
          </a:p>
        </p:txBody>
      </p:sp>
      <p:pic>
        <p:nvPicPr>
          <p:cNvPr id="53" name="Picture Placeholder 52" descr="Hanging Lightbulbs">
            <a:extLst>
              <a:ext uri="{FF2B5EF4-FFF2-40B4-BE49-F238E27FC236}">
                <a16:creationId xmlns:a16="http://schemas.microsoft.com/office/drawing/2014/main" id="{CAC9EF15-08A3-406D-9236-76A5454D5F8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1246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EB1D7F-284F-6F46-99FA-EBB8ED69D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1638718"/>
            <a:ext cx="7532277" cy="1410298"/>
          </a:xfrm>
        </p:spPr>
        <p:txBody>
          <a:bodyPr rtlCol="0">
            <a:normAutofit fontScale="90000"/>
          </a:bodyPr>
          <a:lstStyle/>
          <a:p>
            <a:pPr rtl="0"/>
            <a:r>
              <a:rPr lang="en-GB" dirty="0"/>
              <a:t>Workshop 1: </a:t>
            </a:r>
            <a:br>
              <a:rPr lang="en-GB" dirty="0"/>
            </a:b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What do we want from a Community of Practice? </a:t>
            </a:r>
            <a:br>
              <a:rPr lang="en-GB" dirty="0"/>
            </a:br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2DA2B67-BDBB-C945-988B-6C0D86F697CE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en-GB" smtClean="0"/>
              <a:pPr rtl="0"/>
              <a:t>5</a:t>
            </a:fld>
            <a:endParaRPr lang="en-GB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0627030F-44BA-E0EB-E8AB-F47A1AB0E5F8}"/>
              </a:ext>
            </a:extLst>
          </p:cNvPr>
          <p:cNvSpPr txBox="1">
            <a:spLocks/>
          </p:cNvSpPr>
          <p:nvPr/>
        </p:nvSpPr>
        <p:spPr>
          <a:xfrm>
            <a:off x="1801544" y="3376814"/>
            <a:ext cx="2629780" cy="6226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  <a:defRPr sz="1800" b="0" i="0" kern="1200" spc="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chemeClr val="accent4">
                    <a:lumMod val="75000"/>
                  </a:schemeClr>
                </a:solidFill>
              </a:rPr>
              <a:t>Feedback Session </a:t>
            </a:r>
          </a:p>
        </p:txBody>
      </p:sp>
    </p:spTree>
    <p:extLst>
      <p:ext uri="{BB962C8B-B14F-4D97-AF65-F5344CB8AC3E}">
        <p14:creationId xmlns:p14="http://schemas.microsoft.com/office/powerpoint/2010/main" val="2537831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EB1D7F-284F-6F46-99FA-EBB8ED69D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879063"/>
            <a:ext cx="7532277" cy="610863"/>
          </a:xfrm>
        </p:spPr>
        <p:txBody>
          <a:bodyPr rtlCol="0"/>
          <a:lstStyle/>
          <a:p>
            <a:pPr rtl="0"/>
            <a:r>
              <a:rPr lang="en-GB" dirty="0"/>
              <a:t>Lunch 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2DA2B67-BDBB-C945-988B-6C0D86F697CE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en-GB" smtClean="0"/>
              <a:pPr rtl="0"/>
              <a:t>6</a:t>
            </a:fld>
            <a:endParaRPr lang="en-GB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E20E2BA1-AB1B-D5C9-8B97-4C3489899ED4}"/>
              </a:ext>
            </a:extLst>
          </p:cNvPr>
          <p:cNvSpPr txBox="1">
            <a:spLocks/>
          </p:cNvSpPr>
          <p:nvPr/>
        </p:nvSpPr>
        <p:spPr>
          <a:xfrm>
            <a:off x="952499" y="2289363"/>
            <a:ext cx="6376769" cy="14667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  <a:defRPr sz="1800" b="0" i="0" kern="1200" spc="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chemeClr val="accent4">
                    <a:lumMod val="75000"/>
                  </a:schemeClr>
                </a:solidFill>
              </a:rPr>
              <a:t>12:30 – 13:30 </a:t>
            </a:r>
          </a:p>
        </p:txBody>
      </p:sp>
    </p:spTree>
    <p:extLst>
      <p:ext uri="{BB962C8B-B14F-4D97-AF65-F5344CB8AC3E}">
        <p14:creationId xmlns:p14="http://schemas.microsoft.com/office/powerpoint/2010/main" val="2419841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EB1D7F-284F-6F46-99FA-EBB8ED69D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879063"/>
            <a:ext cx="7532277" cy="610863"/>
          </a:xfrm>
        </p:spPr>
        <p:txBody>
          <a:bodyPr rtlCol="0"/>
          <a:lstStyle/>
          <a:p>
            <a:pPr rtl="0"/>
            <a:r>
              <a:rPr lang="en-GB" dirty="0"/>
              <a:t>Dr Gita Bhutani 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2DA2B67-BDBB-C945-988B-6C0D86F697CE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en-GB" smtClean="0"/>
              <a:pPr rtl="0"/>
              <a:t>7</a:t>
            </a:fld>
            <a:endParaRPr lang="en-GB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0627030F-44BA-E0EB-E8AB-F47A1AB0E5F8}"/>
              </a:ext>
            </a:extLst>
          </p:cNvPr>
          <p:cNvSpPr txBox="1">
            <a:spLocks/>
          </p:cNvSpPr>
          <p:nvPr/>
        </p:nvSpPr>
        <p:spPr>
          <a:xfrm>
            <a:off x="952499" y="2289362"/>
            <a:ext cx="6376769" cy="40428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  <a:defRPr sz="1800" b="0" i="0" kern="1200" spc="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chemeClr val="accent4">
                    <a:lumMod val="75000"/>
                  </a:schemeClr>
                </a:solidFill>
              </a:rPr>
              <a:t>Introducing the discussion paper</a:t>
            </a:r>
          </a:p>
          <a:p>
            <a:r>
              <a:rPr lang="en-GB" sz="2400" b="1" dirty="0">
                <a:solidFill>
                  <a:schemeClr val="accent4">
                    <a:lumMod val="75000"/>
                  </a:schemeClr>
                </a:solidFill>
              </a:rPr>
              <a:t>Psychological Practice in Physical Healthcare </a:t>
            </a:r>
          </a:p>
        </p:txBody>
      </p:sp>
    </p:spTree>
    <p:extLst>
      <p:ext uri="{BB962C8B-B14F-4D97-AF65-F5344CB8AC3E}">
        <p14:creationId xmlns:p14="http://schemas.microsoft.com/office/powerpoint/2010/main" val="3408792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53F689-2E51-BF4F-AE47-7CEB7CC4C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-GB" dirty="0"/>
              <a:t>Workshop 2</a:t>
            </a:r>
            <a:br>
              <a:rPr lang="en-GB" dirty="0"/>
            </a:br>
            <a:r>
              <a:rPr lang="en-GB" sz="2200" dirty="0"/>
              <a:t>Psychological Practice in Physical Healthcare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7F80A9-6337-524E-AC61-32C5AFEE8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289362"/>
            <a:ext cx="4572001" cy="4042857"/>
          </a:xfrm>
        </p:spPr>
        <p:txBody>
          <a:bodyPr rtlCol="0"/>
          <a:lstStyle/>
          <a:p>
            <a:pPr rtl="0"/>
            <a:r>
              <a:rPr lang="en-GB" sz="2400" b="1" dirty="0">
                <a:solidFill>
                  <a:schemeClr val="accent4">
                    <a:lumMod val="75000"/>
                  </a:schemeClr>
                </a:solidFill>
              </a:rPr>
              <a:t>How do we translate the paper into practice? </a:t>
            </a:r>
          </a:p>
          <a:p>
            <a:pPr marL="285750" indent="-285750" rtl="0">
              <a:buFont typeface="Wingdings" panose="05000000000000000000" pitchFamily="2" charset="2"/>
              <a:buChar char="§"/>
            </a:pPr>
            <a:r>
              <a:rPr lang="en-GB" dirty="0"/>
              <a:t>What are you/your organisation already doing to meet these recommendations? (sharing good practice)</a:t>
            </a:r>
          </a:p>
          <a:p>
            <a:pPr marL="285750" indent="-285750" rtl="0">
              <a:buFont typeface="Wingdings" panose="05000000000000000000" pitchFamily="2" charset="2"/>
              <a:buChar char="§"/>
            </a:pPr>
            <a:r>
              <a:rPr lang="en-GB" dirty="0"/>
              <a:t>What can you take forward into your organisation to help progress things?  </a:t>
            </a:r>
          </a:p>
          <a:p>
            <a:pPr marL="285750" indent="-285750" rtl="0">
              <a:buFont typeface="Wingdings" panose="05000000000000000000" pitchFamily="2" charset="2"/>
              <a:buChar char="§"/>
            </a:pPr>
            <a:r>
              <a:rPr lang="en-GB" dirty="0"/>
              <a:t>What actions can we take forward through the CoP? </a:t>
            </a:r>
          </a:p>
          <a:p>
            <a:pPr marL="285750" indent="-285750" rtl="0">
              <a:buFont typeface="Wingdings" panose="05000000000000000000" pitchFamily="2" charset="2"/>
              <a:buChar char="§"/>
            </a:pPr>
            <a:r>
              <a:rPr lang="en-GB" dirty="0"/>
              <a:t>What can we collaboratively work on together to strengthen our voice and actions? (Action Plan)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669F0-EA6D-6B46-AF0E-A9C2D1F223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en-GB" smtClean="0"/>
              <a:pPr rtl="0"/>
              <a:t>8</a:t>
            </a:fld>
            <a:endParaRPr lang="en-GB" dirty="0"/>
          </a:p>
        </p:txBody>
      </p:sp>
      <p:pic>
        <p:nvPicPr>
          <p:cNvPr id="53" name="Picture Placeholder 52" descr="Hanging Lightbulbs">
            <a:extLst>
              <a:ext uri="{FF2B5EF4-FFF2-40B4-BE49-F238E27FC236}">
                <a16:creationId xmlns:a16="http://schemas.microsoft.com/office/drawing/2014/main" id="{CAC9EF15-08A3-406D-9236-76A5454D5F8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67093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EB1D7F-284F-6F46-99FA-EBB8ED69D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1638718"/>
            <a:ext cx="7532277" cy="1410298"/>
          </a:xfrm>
        </p:spPr>
        <p:txBody>
          <a:bodyPr rtlCol="0">
            <a:normAutofit fontScale="90000"/>
          </a:bodyPr>
          <a:lstStyle/>
          <a:p>
            <a:pPr rtl="0"/>
            <a:r>
              <a:rPr lang="en-GB" dirty="0"/>
              <a:t>Workshop 2: </a:t>
            </a:r>
            <a:br>
              <a:rPr lang="en-GB" dirty="0"/>
            </a:b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How do we translate the recommendations into practice? </a:t>
            </a:r>
            <a:br>
              <a:rPr lang="en-GB" dirty="0"/>
            </a:br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2DA2B67-BDBB-C945-988B-6C0D86F697CE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en-GB" smtClean="0"/>
              <a:pPr rtl="0"/>
              <a:t>9</a:t>
            </a:fld>
            <a:endParaRPr lang="en-GB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0627030F-44BA-E0EB-E8AB-F47A1AB0E5F8}"/>
              </a:ext>
            </a:extLst>
          </p:cNvPr>
          <p:cNvSpPr txBox="1">
            <a:spLocks/>
          </p:cNvSpPr>
          <p:nvPr/>
        </p:nvSpPr>
        <p:spPr>
          <a:xfrm>
            <a:off x="1801544" y="3376814"/>
            <a:ext cx="2629780" cy="6226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  <a:defRPr sz="1800" b="0" i="0" kern="1200" spc="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4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chemeClr val="accent4">
                    <a:lumMod val="75000"/>
                  </a:schemeClr>
                </a:solidFill>
              </a:rPr>
              <a:t>Feedback Session </a:t>
            </a:r>
          </a:p>
        </p:txBody>
      </p:sp>
    </p:spTree>
    <p:extLst>
      <p:ext uri="{BB962C8B-B14F-4D97-AF65-F5344CB8AC3E}">
        <p14:creationId xmlns:p14="http://schemas.microsoft.com/office/powerpoint/2010/main" val="204753585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Swiss">
      <a:dk1>
        <a:srgbClr val="000000"/>
      </a:dk1>
      <a:lt1>
        <a:srgbClr val="FFFFFF"/>
      </a:lt1>
      <a:dk2>
        <a:srgbClr val="E4E4E4"/>
      </a:dk2>
      <a:lt2>
        <a:srgbClr val="7CA655"/>
      </a:lt2>
      <a:accent1>
        <a:srgbClr val="A9D4DB"/>
      </a:accent1>
      <a:accent2>
        <a:srgbClr val="FBE284"/>
      </a:accent2>
      <a:accent3>
        <a:srgbClr val="4495A2"/>
      </a:accent3>
      <a:accent4>
        <a:srgbClr val="AA5881"/>
      </a:accent4>
      <a:accent5>
        <a:srgbClr val="E06742"/>
      </a:accent5>
      <a:accent6>
        <a:srgbClr val="F9D448"/>
      </a:accent6>
      <a:hlink>
        <a:srgbClr val="4495A2"/>
      </a:hlink>
      <a:folHlink>
        <a:srgbClr val="AA5881"/>
      </a:folHlink>
    </a:clrScheme>
    <a:fontScheme name="Custom 175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9129431_TF78853419_Win32.potx" id="{4B078287-5F8B-4412-8B56-22BABE512007}" vid="{40D3F4AB-D386-4158-AD50-2BEE84BA26E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7324ded-f953-4e23-a96a-0a71f8ff806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2E5AD108681641932AF9EB9BB75B44" ma:contentTypeVersion="12" ma:contentTypeDescription="Create a new document." ma:contentTypeScope="" ma:versionID="4d494598f35bebe77833b4fb123d06ad">
  <xsd:schema xmlns:xsd="http://www.w3.org/2001/XMLSchema" xmlns:xs="http://www.w3.org/2001/XMLSchema" xmlns:p="http://schemas.microsoft.com/office/2006/metadata/properties" xmlns:ns3="7919c632-9e2d-4e1a-b05f-42cd8d593aaf" xmlns:ns4="57324ded-f953-4e23-a96a-0a71f8ff8063" targetNamespace="http://schemas.microsoft.com/office/2006/metadata/properties" ma:root="true" ma:fieldsID="3ce8345a7387363e88bcc2d71636ac1c" ns3:_="" ns4:_="">
    <xsd:import namespace="7919c632-9e2d-4e1a-b05f-42cd8d593aaf"/>
    <xsd:import namespace="57324ded-f953-4e23-a96a-0a71f8ff806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ObjectDetectorVersions" minOccurs="0"/>
                <xsd:element ref="ns4:_activity" minOccurs="0"/>
                <xsd:element ref="ns4:MediaServiceSearchProperties" minOccurs="0"/>
                <xsd:element ref="ns4:MediaServiceDateTaken" minOccurs="0"/>
                <xsd:element ref="ns4:MediaServiceSystemTags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19c632-9e2d-4e1a-b05f-42cd8d593aa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324ded-f953-4e23-a96a-0a71f8ff806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4" nillable="true" ma:displayName="_activity" ma:hidden="true" ma:internalName="_activity">
      <xsd:simpleType>
        <xsd:restriction base="dms:Note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17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20B6E4-879E-4E6C-BDE7-261540CD376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EC1AB0-9704-404D-B6D3-819D938AC55B}">
  <ds:schemaRefs>
    <ds:schemaRef ds:uri="57324ded-f953-4e23-a96a-0a71f8ff8063"/>
    <ds:schemaRef ds:uri="http://schemas.microsoft.com/office/2006/documentManagement/types"/>
    <ds:schemaRef ds:uri="7919c632-9e2d-4e1a-b05f-42cd8d593aaf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B0719A9-0EC6-4C37-B674-F2D0C0287C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919c632-9e2d-4e1a-b05f-42cd8d593aaf"/>
    <ds:schemaRef ds:uri="57324ded-f953-4e23-a96a-0a71f8ff806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{663543E0-657D-42AF-B96D-E2C812D8ABE5}tf78853419_win32</Template>
  <TotalTime>206</TotalTime>
  <Words>355</Words>
  <Application>Microsoft Office PowerPoint</Application>
  <PresentationFormat>Widescreen</PresentationFormat>
  <Paragraphs>63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Franklin Gothic Book</vt:lpstr>
      <vt:lpstr>Franklin Gothic Demi</vt:lpstr>
      <vt:lpstr>Wingdings</vt:lpstr>
      <vt:lpstr>Theme1</vt:lpstr>
      <vt:lpstr>Community of Practice: Psychological Professions in Physical Healthcare </vt:lpstr>
      <vt:lpstr>Agenda</vt:lpstr>
      <vt:lpstr>Dr Gita Bhutani </vt:lpstr>
      <vt:lpstr>Workshop 1</vt:lpstr>
      <vt:lpstr>Workshop 1:  What do we want from a Community of Practice?  </vt:lpstr>
      <vt:lpstr>Lunch </vt:lpstr>
      <vt:lpstr>Dr Gita Bhutani </vt:lpstr>
      <vt:lpstr>Workshop 2 Psychological Practice in Physical Healthcare </vt:lpstr>
      <vt:lpstr>Workshop 2:  How do we translate the recommendations into practice?  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Zia Shameem (ELHT) Diagnostics and Clinical Support</dc:creator>
  <cp:lastModifiedBy>Zia Shameem (ELHT) Diagnostics and Clinical Support</cp:lastModifiedBy>
  <cp:revision>9</cp:revision>
  <dcterms:created xsi:type="dcterms:W3CDTF">2024-09-23T08:31:50Z</dcterms:created>
  <dcterms:modified xsi:type="dcterms:W3CDTF">2024-10-08T14:23:39Z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0x0101004C2E5AD108681641932AF9EB9BB75B44</vt:lpwstr>
  </property>
</Properties>
</file>