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69" r:id="rId3"/>
    <p:sldId id="267" r:id="rId4"/>
    <p:sldId id="273" r:id="rId5"/>
    <p:sldId id="272" r:id="rId6"/>
    <p:sldId id="286" r:id="rId7"/>
    <p:sldId id="276" r:id="rId8"/>
    <p:sldId id="278" r:id="rId9"/>
    <p:sldId id="279" r:id="rId10"/>
    <p:sldId id="274" r:id="rId11"/>
    <p:sldId id="292" r:id="rId12"/>
    <p:sldId id="294" r:id="rId13"/>
    <p:sldId id="295" r:id="rId14"/>
    <p:sldId id="296" r:id="rId15"/>
    <p:sldId id="297" r:id="rId16"/>
    <p:sldId id="285" r:id="rId17"/>
    <p:sldId id="288" r:id="rId18"/>
    <p:sldId id="283" r:id="rId19"/>
    <p:sldId id="282" r:id="rId20"/>
    <p:sldId id="280" r:id="rId21"/>
    <p:sldId id="284" r:id="rId22"/>
    <p:sldId id="275" r:id="rId23"/>
    <p:sldId id="290" r:id="rId24"/>
    <p:sldId id="287" r:id="rId25"/>
    <p:sldId id="291" r:id="rId26"/>
    <p:sldId id="289" r:id="rId27"/>
    <p:sldId id="268" r:id="rId28"/>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18C499-2025-2B68-40ED-BD00C0C74FCF}" v="1791" dt="2025-11-12T11:41:50.384"/>
    <p1510:client id="{2ED312A7-84FD-3E5B-2522-7E3D9AB2F0FC}" v="132" dt="2025-11-12T12:02:46.441"/>
    <p1510:client id="{41455AA2-E157-85FC-D7A2-D0B596188DB6}" v="3888" dt="2025-11-11T17:02:56.132"/>
    <p1510:client id="{6C273074-73AC-CD2D-EB3F-BD3CFF22747D}" v="2" dt="2025-11-13T08:34:16.538"/>
    <p1510:client id="{A125A3AF-2429-C1E0-18C9-7E4A234F6E60}" v="12" dt="2025-11-13T09:27:17.975"/>
    <p1510:client id="{A88DA192-3F46-7607-0D2D-DDAE3AE9F0B6}" v="126" dt="2025-11-11T14:15:03.112"/>
    <p1510:client id="{EA4133BF-BD03-FAB2-DA8D-49E4A4122970}" v="811" dt="2025-11-12T21:30:52.0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13/11/2025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13/11/2025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13/11/2025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13/11/2025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13/11/2025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13/11/2025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3.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ppn.nhs.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55833"/>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ea typeface="Calibri"/>
              <a:cs typeface="Calibri"/>
            </a:endParaRPr>
          </a:p>
        </p:txBody>
      </p:sp>
      <p:pic>
        <p:nvPicPr>
          <p:cNvPr id="8" name="Picture 7" descr="A logo for psychological professions week&#10;&#10;AI-generated content may be incorrect.">
            <a:extLst>
              <a:ext uri="{FF2B5EF4-FFF2-40B4-BE49-F238E27FC236}">
                <a16:creationId xmlns:a16="http://schemas.microsoft.com/office/drawing/2014/main" id="{2865F2DE-2609-94B7-F01B-71ACE79523E4}"/>
              </a:ext>
            </a:extLst>
          </p:cNvPr>
          <p:cNvPicPr>
            <a:picLocks noChangeAspect="1"/>
          </p:cNvPicPr>
          <p:nvPr/>
        </p:nvPicPr>
        <p:blipFill>
          <a:blip r:embed="rId2"/>
          <a:stretch>
            <a:fillRect/>
          </a:stretch>
        </p:blipFill>
        <p:spPr>
          <a:xfrm>
            <a:off x="1695450" y="962269"/>
            <a:ext cx="8801100" cy="4953000"/>
          </a:xfrm>
          <a:prstGeom prst="rect">
            <a:avLst/>
          </a:prstGeom>
        </p:spPr>
      </p:pic>
      <p:pic>
        <p:nvPicPr>
          <p:cNvPr id="6" name="Picture 2" descr="Gantry 5">
            <a:extLst>
              <a:ext uri="{FF2B5EF4-FFF2-40B4-BE49-F238E27FC236}">
                <a16:creationId xmlns:a16="http://schemas.microsoft.com/office/drawing/2014/main" id="{5C3E3086-7689-44BA-AF3B-BF2688EA6B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blue and white logo&#10;&#10;Description automatically generated">
            <a:extLst>
              <a:ext uri="{FF2B5EF4-FFF2-40B4-BE49-F238E27FC236}">
                <a16:creationId xmlns:a16="http://schemas.microsoft.com/office/drawing/2014/main" id="{BB888DDE-8387-A082-B9AE-64129B588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Tree>
    <p:extLst>
      <p:ext uri="{BB962C8B-B14F-4D97-AF65-F5344CB8AC3E}">
        <p14:creationId xmlns:p14="http://schemas.microsoft.com/office/powerpoint/2010/main" val="2090422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FFDD2-D001-9F3F-E089-8F3F38C10D1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157226B-1A95-82D8-DA9D-BAF7DFE3BFB1}"/>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B189BCA-AFE0-86D4-6540-4F35B8537FCE}"/>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A57C6E53-B248-A3EA-EDCD-146780BC3183}"/>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1: LI Practitioners' Confidence</a:t>
            </a:r>
            <a:endParaRPr lang="en-US"/>
          </a:p>
        </p:txBody>
      </p:sp>
      <p:sp>
        <p:nvSpPr>
          <p:cNvPr id="3" name="Text Placeholder 5">
            <a:extLst>
              <a:ext uri="{FF2B5EF4-FFF2-40B4-BE49-F238E27FC236}">
                <a16:creationId xmlns:a16="http://schemas.microsoft.com/office/drawing/2014/main" id="{B18289D7-31F5-7914-5819-9EC82789B174}"/>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Results</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F41EC7AA-B085-62BC-32F7-65DC6F532E68}"/>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graphicFrame>
        <p:nvGraphicFramePr>
          <p:cNvPr id="6" name="Table 5">
            <a:extLst>
              <a:ext uri="{FF2B5EF4-FFF2-40B4-BE49-F238E27FC236}">
                <a16:creationId xmlns:a16="http://schemas.microsoft.com/office/drawing/2014/main" id="{F7CD3129-9C86-966D-F3CE-5E906C03C039}"/>
              </a:ext>
            </a:extLst>
          </p:cNvPr>
          <p:cNvGraphicFramePr>
            <a:graphicFrameLocks noGrp="1"/>
          </p:cNvGraphicFramePr>
          <p:nvPr>
            <p:extLst>
              <p:ext uri="{D42A27DB-BD31-4B8C-83A1-F6EECF244321}">
                <p14:modId xmlns:p14="http://schemas.microsoft.com/office/powerpoint/2010/main" val="2278910247"/>
              </p:ext>
            </p:extLst>
          </p:nvPr>
        </p:nvGraphicFramePr>
        <p:xfrm>
          <a:off x="3085935" y="2081931"/>
          <a:ext cx="5619675" cy="3941376"/>
        </p:xfrm>
        <a:graphic>
          <a:graphicData uri="http://schemas.openxmlformats.org/drawingml/2006/table">
            <a:tbl>
              <a:tblPr bandRow="1">
                <a:tableStyleId>{5C22544A-7EE6-4342-B048-85BDC9FD1C3A}</a:tableStyleId>
              </a:tblPr>
              <a:tblGrid>
                <a:gridCol w="2305706">
                  <a:extLst>
                    <a:ext uri="{9D8B030D-6E8A-4147-A177-3AD203B41FA5}">
                      <a16:colId xmlns:a16="http://schemas.microsoft.com/office/drawing/2014/main" val="1324095720"/>
                    </a:ext>
                  </a:extLst>
                </a:gridCol>
                <a:gridCol w="1655377">
                  <a:extLst>
                    <a:ext uri="{9D8B030D-6E8A-4147-A177-3AD203B41FA5}">
                      <a16:colId xmlns:a16="http://schemas.microsoft.com/office/drawing/2014/main" val="3350539964"/>
                    </a:ext>
                  </a:extLst>
                </a:gridCol>
                <a:gridCol w="1658592">
                  <a:extLst>
                    <a:ext uri="{9D8B030D-6E8A-4147-A177-3AD203B41FA5}">
                      <a16:colId xmlns:a16="http://schemas.microsoft.com/office/drawing/2014/main" val="1943720815"/>
                    </a:ext>
                  </a:extLst>
                </a:gridCol>
              </a:tblGrid>
              <a:tr h="492672">
                <a:tc>
                  <a:txBody>
                    <a:bodyPr/>
                    <a:lstStyle/>
                    <a:p>
                      <a:pPr rtl="0" fontAlgn="base">
                        <a:lnSpc>
                          <a:spcPts val="2700"/>
                        </a:lnSpc>
                        <a:buNone/>
                      </a:pPr>
                      <a:r>
                        <a:rPr lang="en-US" sz="2000" b="0">
                          <a:effectLst/>
                          <a:latin typeface="Times New Roman"/>
                        </a:rPr>
                        <a:t>Professional Role</a:t>
                      </a:r>
                      <a:r>
                        <a:rPr lang="en-US" sz="2000" b="1">
                          <a:effectLst/>
                          <a:latin typeface="Times New Roman"/>
                        </a:rPr>
                        <a:t> </a:t>
                      </a:r>
                    </a:p>
                  </a:txBody>
                  <a:tcPr marL="66675" marR="66675">
                    <a:lnL>
                      <a:noFill/>
                    </a:lnL>
                    <a:lnR>
                      <a:noFill/>
                    </a:lnR>
                    <a:lnT w="9525" cap="flat" cmpd="sng" algn="ctr">
                      <a:solidFill>
                        <a:srgbClr val="7F7F7F"/>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tc>
                  <a:txBody>
                    <a:bodyPr/>
                    <a:lstStyle/>
                    <a:p>
                      <a:pPr rtl="0" fontAlgn="base">
                        <a:lnSpc>
                          <a:spcPts val="2700"/>
                        </a:lnSpc>
                        <a:buNone/>
                      </a:pPr>
                      <a:r>
                        <a:rPr lang="en-US" sz="2000" b="0">
                          <a:effectLst/>
                          <a:latin typeface="Times New Roman"/>
                        </a:rPr>
                        <a:t>Frequency</a:t>
                      </a:r>
                      <a:r>
                        <a:rPr lang="en-US" sz="2000" b="1">
                          <a:effectLst/>
                          <a:latin typeface="Times New Roman"/>
                        </a:rPr>
                        <a:t> </a:t>
                      </a:r>
                    </a:p>
                  </a:txBody>
                  <a:tcPr marL="66675" marR="66675">
                    <a:lnL>
                      <a:noFill/>
                    </a:lnL>
                    <a:lnR>
                      <a:noFill/>
                    </a:lnR>
                    <a:lnT w="9525" cap="flat" cmpd="sng" algn="ctr">
                      <a:solidFill>
                        <a:srgbClr val="7F7F7F"/>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tc>
                  <a:txBody>
                    <a:bodyPr/>
                    <a:lstStyle/>
                    <a:p>
                      <a:pPr rtl="0" fontAlgn="base">
                        <a:lnSpc>
                          <a:spcPts val="2700"/>
                        </a:lnSpc>
                        <a:buNone/>
                      </a:pPr>
                      <a:r>
                        <a:rPr lang="en-US" sz="2000" b="0">
                          <a:effectLst/>
                          <a:latin typeface="Times New Roman"/>
                        </a:rPr>
                        <a:t>Percentage</a:t>
                      </a:r>
                      <a:r>
                        <a:rPr lang="en-US" sz="2000" b="1">
                          <a:effectLst/>
                          <a:latin typeface="Times New Roman"/>
                        </a:rPr>
                        <a:t> </a:t>
                      </a:r>
                    </a:p>
                  </a:txBody>
                  <a:tcPr marL="66675" marR="66675">
                    <a:lnL>
                      <a:noFill/>
                    </a:lnL>
                    <a:lnR>
                      <a:noFill/>
                    </a:lnR>
                    <a:lnT w="9525" cap="flat" cmpd="sng" algn="ctr">
                      <a:solidFill>
                        <a:srgbClr val="7F7F7F"/>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98501673"/>
                  </a:ext>
                </a:extLst>
              </a:tr>
              <a:tr h="492672">
                <a:tc>
                  <a:txBody>
                    <a:bodyPr/>
                    <a:lstStyle/>
                    <a:p>
                      <a:pPr rtl="0" fontAlgn="base">
                        <a:lnSpc>
                          <a:spcPts val="2700"/>
                        </a:lnSpc>
                        <a:buNone/>
                      </a:pPr>
                      <a:r>
                        <a:rPr lang="en-US" sz="2000" b="0">
                          <a:effectLst/>
                          <a:latin typeface="Times New Roman"/>
                        </a:rPr>
                        <a:t>Trainee EMHP</a:t>
                      </a:r>
                      <a:r>
                        <a:rPr lang="en-US" sz="2000" b="1">
                          <a:effectLst/>
                          <a:latin typeface="Times New Roman"/>
                        </a:rPr>
                        <a:t> </a:t>
                      </a:r>
                    </a:p>
                  </a:txBody>
                  <a:tcPr marL="66675" marR="66675">
                    <a:lnL>
                      <a:noFill/>
                    </a:lnL>
                    <a:lnR>
                      <a:noFill/>
                    </a:lnR>
                    <a:lnT w="9525" cap="flat" cmpd="sng" algn="ctr">
                      <a:solidFill>
                        <a:srgbClr val="7F7F7F"/>
                      </a:solidFill>
                      <a:prstDash val="solid"/>
                      <a:round/>
                      <a:headEnd type="none" w="med" len="med"/>
                      <a:tailEnd type="none" w="med" len="med"/>
                    </a:lnT>
                    <a:lnB>
                      <a:noFill/>
                    </a:lnB>
                    <a:noFill/>
                  </a:tcPr>
                </a:tc>
                <a:tc>
                  <a:txBody>
                    <a:bodyPr/>
                    <a:lstStyle/>
                    <a:p>
                      <a:pPr rtl="0" fontAlgn="base">
                        <a:lnSpc>
                          <a:spcPts val="2700"/>
                        </a:lnSpc>
                        <a:buNone/>
                      </a:pPr>
                      <a:r>
                        <a:rPr lang="en-US" sz="2000">
                          <a:effectLst/>
                          <a:latin typeface="Times New Roman"/>
                        </a:rPr>
                        <a:t>39 </a:t>
                      </a:r>
                    </a:p>
                  </a:txBody>
                  <a:tcPr marL="66675" marR="66675">
                    <a:lnL>
                      <a:noFill/>
                    </a:lnL>
                    <a:lnR>
                      <a:noFill/>
                    </a:lnR>
                    <a:lnT w="9525" cap="flat" cmpd="sng" algn="ctr">
                      <a:solidFill>
                        <a:srgbClr val="7F7F7F"/>
                      </a:solidFill>
                      <a:prstDash val="solid"/>
                      <a:round/>
                      <a:headEnd type="none" w="med" len="med"/>
                      <a:tailEnd type="none" w="med" len="med"/>
                    </a:lnT>
                    <a:lnB>
                      <a:noFill/>
                    </a:lnB>
                    <a:noFill/>
                  </a:tcPr>
                </a:tc>
                <a:tc>
                  <a:txBody>
                    <a:bodyPr/>
                    <a:lstStyle/>
                    <a:p>
                      <a:pPr rtl="0" fontAlgn="base">
                        <a:lnSpc>
                          <a:spcPts val="2700"/>
                        </a:lnSpc>
                        <a:buNone/>
                      </a:pPr>
                      <a:r>
                        <a:rPr lang="en-US" sz="2000">
                          <a:effectLst/>
                          <a:latin typeface="Times New Roman"/>
                        </a:rPr>
                        <a:t>32.2 </a:t>
                      </a:r>
                    </a:p>
                  </a:txBody>
                  <a:tcPr marL="66675" marR="66675">
                    <a:lnL>
                      <a:noFill/>
                    </a:lnL>
                    <a:lnR>
                      <a:noFill/>
                    </a:lnR>
                    <a:lnT w="9525" cap="flat" cmpd="sng" algn="ctr">
                      <a:solidFill>
                        <a:srgbClr val="7F7F7F"/>
                      </a:solidFill>
                      <a:prstDash val="solid"/>
                      <a:round/>
                      <a:headEnd type="none" w="med" len="med"/>
                      <a:tailEnd type="none" w="med" len="med"/>
                    </a:lnT>
                    <a:lnB>
                      <a:noFill/>
                    </a:lnB>
                    <a:noFill/>
                  </a:tcPr>
                </a:tc>
                <a:extLst>
                  <a:ext uri="{0D108BD9-81ED-4DB2-BD59-A6C34878D82A}">
                    <a16:rowId xmlns:a16="http://schemas.microsoft.com/office/drawing/2014/main" val="130056540"/>
                  </a:ext>
                </a:extLst>
              </a:tr>
              <a:tr h="492672">
                <a:tc>
                  <a:txBody>
                    <a:bodyPr/>
                    <a:lstStyle/>
                    <a:p>
                      <a:pPr rtl="0" fontAlgn="base">
                        <a:lnSpc>
                          <a:spcPts val="2700"/>
                        </a:lnSpc>
                        <a:buNone/>
                      </a:pPr>
                      <a:r>
                        <a:rPr lang="en-US" sz="2000" b="0">
                          <a:effectLst/>
                          <a:latin typeface="Times New Roman"/>
                        </a:rPr>
                        <a:t>Trainee CWP</a:t>
                      </a:r>
                      <a:r>
                        <a:rPr lang="en-US" sz="2000" b="1">
                          <a:effectLst/>
                          <a:latin typeface="Times New Roman"/>
                        </a:rPr>
                        <a:t>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23 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19.0 </a:t>
                      </a:r>
                    </a:p>
                  </a:txBody>
                  <a:tcPr marL="66675" marR="66675">
                    <a:lnL>
                      <a:noFill/>
                    </a:lnL>
                    <a:lnR>
                      <a:noFill/>
                    </a:lnR>
                    <a:lnT>
                      <a:noFill/>
                    </a:lnT>
                    <a:lnB>
                      <a:noFill/>
                    </a:lnB>
                    <a:noFill/>
                  </a:tcPr>
                </a:tc>
                <a:extLst>
                  <a:ext uri="{0D108BD9-81ED-4DB2-BD59-A6C34878D82A}">
                    <a16:rowId xmlns:a16="http://schemas.microsoft.com/office/drawing/2014/main" val="1070583391"/>
                  </a:ext>
                </a:extLst>
              </a:tr>
              <a:tr h="512379">
                <a:tc>
                  <a:txBody>
                    <a:bodyPr/>
                    <a:lstStyle/>
                    <a:p>
                      <a:pPr rtl="0" fontAlgn="base">
                        <a:lnSpc>
                          <a:spcPts val="2700"/>
                        </a:lnSpc>
                        <a:buNone/>
                      </a:pPr>
                      <a:r>
                        <a:rPr lang="en-US" sz="2000" b="0">
                          <a:effectLst/>
                          <a:latin typeface="Times New Roman"/>
                        </a:rPr>
                        <a:t>Trainee SWP</a:t>
                      </a:r>
                      <a:r>
                        <a:rPr lang="en-US" sz="2000" b="1">
                          <a:effectLst/>
                          <a:latin typeface="Times New Roman"/>
                        </a:rPr>
                        <a:t>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3 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1.7 </a:t>
                      </a:r>
                    </a:p>
                  </a:txBody>
                  <a:tcPr marL="66675" marR="66675">
                    <a:lnL>
                      <a:noFill/>
                    </a:lnL>
                    <a:lnR>
                      <a:noFill/>
                    </a:lnR>
                    <a:lnT>
                      <a:noFill/>
                    </a:lnT>
                    <a:lnB>
                      <a:noFill/>
                    </a:lnB>
                    <a:noFill/>
                  </a:tcPr>
                </a:tc>
                <a:extLst>
                  <a:ext uri="{0D108BD9-81ED-4DB2-BD59-A6C34878D82A}">
                    <a16:rowId xmlns:a16="http://schemas.microsoft.com/office/drawing/2014/main" val="2695482972"/>
                  </a:ext>
                </a:extLst>
              </a:tr>
              <a:tr h="512379">
                <a:tc>
                  <a:txBody>
                    <a:bodyPr/>
                    <a:lstStyle/>
                    <a:p>
                      <a:pPr rtl="0" fontAlgn="base">
                        <a:lnSpc>
                          <a:spcPts val="2700"/>
                        </a:lnSpc>
                        <a:buNone/>
                      </a:pPr>
                      <a:r>
                        <a:rPr lang="en-US" sz="2000" b="0">
                          <a:effectLst/>
                          <a:latin typeface="Times New Roman"/>
                        </a:rPr>
                        <a:t>Qualified EMHP</a:t>
                      </a:r>
                      <a:r>
                        <a:rPr lang="en-US" sz="2000" b="1">
                          <a:effectLst/>
                          <a:latin typeface="Times New Roman"/>
                        </a:rPr>
                        <a:t>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35 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20.7 </a:t>
                      </a:r>
                    </a:p>
                  </a:txBody>
                  <a:tcPr marL="66675" marR="66675">
                    <a:lnL>
                      <a:noFill/>
                    </a:lnL>
                    <a:lnR>
                      <a:noFill/>
                    </a:lnR>
                    <a:lnT>
                      <a:noFill/>
                    </a:lnT>
                    <a:lnB>
                      <a:noFill/>
                    </a:lnB>
                    <a:noFill/>
                  </a:tcPr>
                </a:tc>
                <a:extLst>
                  <a:ext uri="{0D108BD9-81ED-4DB2-BD59-A6C34878D82A}">
                    <a16:rowId xmlns:a16="http://schemas.microsoft.com/office/drawing/2014/main" val="2152092990"/>
                  </a:ext>
                </a:extLst>
              </a:tr>
              <a:tr h="472965">
                <a:tc>
                  <a:txBody>
                    <a:bodyPr/>
                    <a:lstStyle/>
                    <a:p>
                      <a:pPr rtl="0" fontAlgn="base">
                        <a:lnSpc>
                          <a:spcPts val="2700"/>
                        </a:lnSpc>
                        <a:buNone/>
                      </a:pPr>
                      <a:r>
                        <a:rPr lang="en-US" sz="2000" b="0">
                          <a:effectLst/>
                          <a:latin typeface="Times New Roman"/>
                        </a:rPr>
                        <a:t>Qualified CWP</a:t>
                      </a:r>
                      <a:r>
                        <a:rPr lang="en-US" sz="2000" b="1">
                          <a:effectLst/>
                          <a:latin typeface="Times New Roman"/>
                        </a:rPr>
                        <a:t>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27 </a:t>
                      </a:r>
                    </a:p>
                  </a:txBody>
                  <a:tcPr marL="66675" marR="66675">
                    <a:lnL>
                      <a:noFill/>
                    </a:lnL>
                    <a:lnR>
                      <a:noFill/>
                    </a:lnR>
                    <a:lnT>
                      <a:noFill/>
                    </a:lnT>
                    <a:lnB>
                      <a:noFill/>
                    </a:lnB>
                    <a:noFill/>
                  </a:tcPr>
                </a:tc>
                <a:tc>
                  <a:txBody>
                    <a:bodyPr/>
                    <a:lstStyle/>
                    <a:p>
                      <a:pPr rtl="0" fontAlgn="base">
                        <a:lnSpc>
                          <a:spcPts val="2700"/>
                        </a:lnSpc>
                        <a:buNone/>
                      </a:pPr>
                      <a:r>
                        <a:rPr lang="en-US" sz="2000">
                          <a:effectLst/>
                          <a:latin typeface="Times New Roman"/>
                        </a:rPr>
                        <a:t>22.3 </a:t>
                      </a:r>
                    </a:p>
                  </a:txBody>
                  <a:tcPr marL="66675" marR="66675">
                    <a:lnL>
                      <a:noFill/>
                    </a:lnL>
                    <a:lnR>
                      <a:noFill/>
                    </a:lnR>
                    <a:lnT>
                      <a:noFill/>
                    </a:lnT>
                    <a:lnB>
                      <a:noFill/>
                    </a:lnB>
                    <a:noFill/>
                  </a:tcPr>
                </a:tc>
                <a:extLst>
                  <a:ext uri="{0D108BD9-81ED-4DB2-BD59-A6C34878D82A}">
                    <a16:rowId xmlns:a16="http://schemas.microsoft.com/office/drawing/2014/main" val="4183644179"/>
                  </a:ext>
                </a:extLst>
              </a:tr>
              <a:tr h="453258">
                <a:tc>
                  <a:txBody>
                    <a:bodyPr/>
                    <a:lstStyle/>
                    <a:p>
                      <a:pPr rtl="0" fontAlgn="base">
                        <a:lnSpc>
                          <a:spcPts val="2700"/>
                        </a:lnSpc>
                        <a:buNone/>
                      </a:pPr>
                      <a:r>
                        <a:rPr lang="en-US" sz="2000" b="0">
                          <a:effectLst/>
                          <a:latin typeface="Times New Roman"/>
                        </a:rPr>
                        <a:t>Unqualified SWP</a:t>
                      </a:r>
                      <a:r>
                        <a:rPr lang="en-US" sz="2000" b="1">
                          <a:effectLst/>
                          <a:latin typeface="Times New Roman"/>
                        </a:rPr>
                        <a:t> </a:t>
                      </a:r>
                    </a:p>
                  </a:txBody>
                  <a:tcPr marL="66675" marR="66675">
                    <a:lnL>
                      <a:noFill/>
                    </a:lnL>
                    <a:lnR>
                      <a:noFill/>
                    </a:lnR>
                    <a:lnT>
                      <a:noFill/>
                    </a:lnT>
                    <a:lnB w="9525" cap="flat" cmpd="sng" algn="ctr">
                      <a:solidFill>
                        <a:srgbClr val="000000"/>
                      </a:solidFill>
                      <a:prstDash val="solid"/>
                      <a:round/>
                      <a:headEnd type="none" w="med" len="med"/>
                      <a:tailEnd type="none" w="med" len="med"/>
                    </a:lnB>
                    <a:noFill/>
                  </a:tcPr>
                </a:tc>
                <a:tc>
                  <a:txBody>
                    <a:bodyPr/>
                    <a:lstStyle/>
                    <a:p>
                      <a:pPr rtl="0" fontAlgn="base">
                        <a:lnSpc>
                          <a:spcPts val="2700"/>
                        </a:lnSpc>
                        <a:buNone/>
                      </a:pPr>
                      <a:r>
                        <a:rPr lang="en-US" sz="2000">
                          <a:effectLst/>
                          <a:latin typeface="Times New Roman"/>
                        </a:rPr>
                        <a:t>5 </a:t>
                      </a:r>
                    </a:p>
                  </a:txBody>
                  <a:tcPr marL="66675" marR="66675">
                    <a:lnL>
                      <a:noFill/>
                    </a:lnL>
                    <a:lnR>
                      <a:noFill/>
                    </a:lnR>
                    <a:lnT>
                      <a:noFill/>
                    </a:lnT>
                    <a:lnB w="9525" cap="flat" cmpd="sng" algn="ctr">
                      <a:solidFill>
                        <a:srgbClr val="000000"/>
                      </a:solidFill>
                      <a:prstDash val="solid"/>
                      <a:round/>
                      <a:headEnd type="none" w="med" len="med"/>
                      <a:tailEnd type="none" w="med" len="med"/>
                    </a:lnB>
                    <a:noFill/>
                  </a:tcPr>
                </a:tc>
                <a:tc>
                  <a:txBody>
                    <a:bodyPr/>
                    <a:lstStyle/>
                    <a:p>
                      <a:pPr rtl="0" fontAlgn="base">
                        <a:lnSpc>
                          <a:spcPts val="2700"/>
                        </a:lnSpc>
                        <a:buNone/>
                      </a:pPr>
                      <a:r>
                        <a:rPr lang="en-US" sz="2000">
                          <a:effectLst/>
                          <a:latin typeface="Times New Roman"/>
                        </a:rPr>
                        <a:t>4.1 </a:t>
                      </a:r>
                    </a:p>
                  </a:txBody>
                  <a:tcPr marL="66675" marR="66675">
                    <a:lnL>
                      <a:noFill/>
                    </a:lnL>
                    <a:lnR>
                      <a:noFill/>
                    </a:lnR>
                    <a:lnT>
                      <a:noFill/>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9413297"/>
                  </a:ext>
                </a:extLst>
              </a:tr>
              <a:tr h="512379">
                <a:tc>
                  <a:txBody>
                    <a:bodyPr/>
                    <a:lstStyle/>
                    <a:p>
                      <a:pPr rtl="0" fontAlgn="base">
                        <a:lnSpc>
                          <a:spcPts val="2700"/>
                        </a:lnSpc>
                        <a:buNone/>
                      </a:pPr>
                      <a:r>
                        <a:rPr lang="en-US" sz="2000" b="0">
                          <a:effectLst/>
                          <a:latin typeface="Times New Roman"/>
                        </a:rPr>
                        <a:t>Total</a:t>
                      </a:r>
                      <a:r>
                        <a:rPr lang="en-US" sz="2000" b="1">
                          <a:effectLst/>
                          <a:latin typeface="Times New Roman"/>
                        </a:rPr>
                        <a:t> </a:t>
                      </a:r>
                    </a:p>
                  </a:txBody>
                  <a:tcPr marL="66675" marR="66675">
                    <a:lnL>
                      <a:noFill/>
                    </a:lnL>
                    <a:lnR>
                      <a:noFill/>
                    </a:lnR>
                    <a:lnT w="9525" cap="flat" cmpd="sng" algn="ctr">
                      <a:solidFill>
                        <a:srgbClr val="000000"/>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tc>
                  <a:txBody>
                    <a:bodyPr/>
                    <a:lstStyle/>
                    <a:p>
                      <a:pPr rtl="0" fontAlgn="base">
                        <a:lnSpc>
                          <a:spcPts val="2700"/>
                        </a:lnSpc>
                        <a:buNone/>
                      </a:pPr>
                      <a:r>
                        <a:rPr lang="en-US" sz="2000">
                          <a:effectLst/>
                          <a:latin typeface="Times New Roman"/>
                        </a:rPr>
                        <a:t>121 </a:t>
                      </a:r>
                    </a:p>
                  </a:txBody>
                  <a:tcPr marL="66675" marR="66675">
                    <a:lnL>
                      <a:noFill/>
                    </a:lnL>
                    <a:lnR>
                      <a:noFill/>
                    </a:lnR>
                    <a:lnT w="9525" cap="flat" cmpd="sng" algn="ctr">
                      <a:solidFill>
                        <a:srgbClr val="000000"/>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tc>
                  <a:txBody>
                    <a:bodyPr/>
                    <a:lstStyle/>
                    <a:p>
                      <a:pPr rtl="0" fontAlgn="base">
                        <a:lnSpc>
                          <a:spcPts val="2700"/>
                        </a:lnSpc>
                        <a:buNone/>
                      </a:pPr>
                      <a:r>
                        <a:rPr lang="en-US" sz="2000">
                          <a:effectLst/>
                          <a:latin typeface="Times New Roman"/>
                        </a:rPr>
                        <a:t>100.0 </a:t>
                      </a:r>
                    </a:p>
                  </a:txBody>
                  <a:tcPr marL="66675" marR="66675">
                    <a:lnL>
                      <a:noFill/>
                    </a:lnL>
                    <a:lnR>
                      <a:noFill/>
                    </a:lnR>
                    <a:lnT w="9525" cap="flat" cmpd="sng" algn="ctr">
                      <a:solidFill>
                        <a:srgbClr val="000000"/>
                      </a:solidFill>
                      <a:prstDash val="solid"/>
                      <a:round/>
                      <a:headEnd type="none" w="med" len="med"/>
                      <a:tailEnd type="none" w="med" len="med"/>
                    </a:lnT>
                    <a:lnB w="9525"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2630320209"/>
                  </a:ext>
                </a:extLst>
              </a:tr>
            </a:tbl>
          </a:graphicData>
        </a:graphic>
      </p:graphicFrame>
    </p:spTree>
    <p:extLst>
      <p:ext uri="{BB962C8B-B14F-4D97-AF65-F5344CB8AC3E}">
        <p14:creationId xmlns:p14="http://schemas.microsoft.com/office/powerpoint/2010/main" val="3834106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DF543-341C-76DC-95F9-B274EE0D37C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3E55D4C-3B07-E17D-98C4-EF7C61B9E40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BA1BD7F-6963-4ACF-F1F6-953459F1F354}"/>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A0A78965-B608-C769-164F-511ABFF3F1E5}"/>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1: LI Practitioners' Confidence</a:t>
            </a:r>
            <a:endParaRPr lang="en-US"/>
          </a:p>
        </p:txBody>
      </p:sp>
      <p:sp>
        <p:nvSpPr>
          <p:cNvPr id="3" name="Text Placeholder 5">
            <a:extLst>
              <a:ext uri="{FF2B5EF4-FFF2-40B4-BE49-F238E27FC236}">
                <a16:creationId xmlns:a16="http://schemas.microsoft.com/office/drawing/2014/main" id="{068ABCD9-BD1B-AD95-2159-AE425335D479}"/>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Results</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96137B92-1380-518F-FDCA-343480C628B6}"/>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pic>
        <p:nvPicPr>
          <p:cNvPr id="2" name="Picture 1" descr="A graph with purple bars&#10;&#10;AI-generated content may be incorrect.">
            <a:extLst>
              <a:ext uri="{FF2B5EF4-FFF2-40B4-BE49-F238E27FC236}">
                <a16:creationId xmlns:a16="http://schemas.microsoft.com/office/drawing/2014/main" id="{DB9BA1D0-D762-F3A9-FEE2-D8BF25AB860D}"/>
              </a:ext>
            </a:extLst>
          </p:cNvPr>
          <p:cNvPicPr>
            <a:picLocks noChangeAspect="1"/>
          </p:cNvPicPr>
          <p:nvPr/>
        </p:nvPicPr>
        <p:blipFill>
          <a:blip r:embed="rId3"/>
          <a:stretch>
            <a:fillRect/>
          </a:stretch>
        </p:blipFill>
        <p:spPr>
          <a:xfrm>
            <a:off x="2462795" y="1830778"/>
            <a:ext cx="6870565" cy="4304806"/>
          </a:xfrm>
          <a:prstGeom prst="rect">
            <a:avLst/>
          </a:prstGeom>
        </p:spPr>
      </p:pic>
    </p:spTree>
    <p:extLst>
      <p:ext uri="{BB962C8B-B14F-4D97-AF65-F5344CB8AC3E}">
        <p14:creationId xmlns:p14="http://schemas.microsoft.com/office/powerpoint/2010/main" val="233961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47723-687B-2A5E-31C8-17112E1C68A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AC3D1D1-7679-BA1F-E34F-3CF87812DFF8}"/>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DD579D-42A1-E5DB-0309-3F024FC2F85B}"/>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697F160-0B4E-A092-0D1D-361C406E5E7F}"/>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1: LI Practitioners' Confidence</a:t>
            </a:r>
            <a:endParaRPr lang="en-US"/>
          </a:p>
        </p:txBody>
      </p:sp>
      <p:sp>
        <p:nvSpPr>
          <p:cNvPr id="3" name="Text Placeholder 5">
            <a:extLst>
              <a:ext uri="{FF2B5EF4-FFF2-40B4-BE49-F238E27FC236}">
                <a16:creationId xmlns:a16="http://schemas.microsoft.com/office/drawing/2014/main" id="{30E63F2D-F7BE-E841-D15C-3493FEA26C94}"/>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Results</a:t>
            </a:r>
            <a:endParaRPr lang="en-US"/>
          </a:p>
        </p:txBody>
      </p:sp>
      <p:pic>
        <p:nvPicPr>
          <p:cNvPr id="7" name="Picture 6" descr="A logo for psychological professions week&#10;&#10;AI-generated content may be incorrect.">
            <a:extLst>
              <a:ext uri="{FF2B5EF4-FFF2-40B4-BE49-F238E27FC236}">
                <a16:creationId xmlns:a16="http://schemas.microsoft.com/office/drawing/2014/main" id="{D45D713C-FD89-F242-B71E-D46EDBCAA054}"/>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pic>
        <p:nvPicPr>
          <p:cNvPr id="16" name="Picture 15" descr="A purple pie chart with numbers and text&#10;&#10;AI-generated content may be incorrect.">
            <a:extLst>
              <a:ext uri="{FF2B5EF4-FFF2-40B4-BE49-F238E27FC236}">
                <a16:creationId xmlns:a16="http://schemas.microsoft.com/office/drawing/2014/main" id="{2EBB4FD7-0AF4-82A3-943D-F9F867E14467}"/>
              </a:ext>
            </a:extLst>
          </p:cNvPr>
          <p:cNvPicPr>
            <a:picLocks noChangeAspect="1"/>
          </p:cNvPicPr>
          <p:nvPr/>
        </p:nvPicPr>
        <p:blipFill>
          <a:blip r:embed="rId3"/>
          <a:stretch>
            <a:fillRect/>
          </a:stretch>
        </p:blipFill>
        <p:spPr>
          <a:xfrm>
            <a:off x="827992" y="1909947"/>
            <a:ext cx="4825964" cy="4621481"/>
          </a:xfrm>
          <a:prstGeom prst="rect">
            <a:avLst/>
          </a:prstGeom>
        </p:spPr>
      </p:pic>
      <p:pic>
        <p:nvPicPr>
          <p:cNvPr id="19" name="Picture 18" descr="A purple pie chart with numbers and text&#10;&#10;AI-generated content may be incorrect.">
            <a:extLst>
              <a:ext uri="{FF2B5EF4-FFF2-40B4-BE49-F238E27FC236}">
                <a16:creationId xmlns:a16="http://schemas.microsoft.com/office/drawing/2014/main" id="{76721C0E-DD35-10E6-D091-5D2959F3560B}"/>
              </a:ext>
            </a:extLst>
          </p:cNvPr>
          <p:cNvPicPr>
            <a:picLocks noChangeAspect="1"/>
          </p:cNvPicPr>
          <p:nvPr/>
        </p:nvPicPr>
        <p:blipFill>
          <a:blip r:embed="rId4"/>
          <a:stretch>
            <a:fillRect/>
          </a:stretch>
        </p:blipFill>
        <p:spPr>
          <a:xfrm>
            <a:off x="6019542" y="1890153"/>
            <a:ext cx="5417646" cy="4641275"/>
          </a:xfrm>
          <a:prstGeom prst="rect">
            <a:avLst/>
          </a:prstGeom>
        </p:spPr>
      </p:pic>
    </p:spTree>
    <p:extLst>
      <p:ext uri="{BB962C8B-B14F-4D97-AF65-F5344CB8AC3E}">
        <p14:creationId xmlns:p14="http://schemas.microsoft.com/office/powerpoint/2010/main" val="2560987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21606-BF16-6A68-8BC0-B4958760427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C21D4C8-D410-3A92-5796-2DA4795D2D95}"/>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203FF70-4765-034F-731C-7FB20EFB014A}"/>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5095E62-F345-5C85-9813-3EA5460A9629}"/>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1: LI Practitioners' Confidence</a:t>
            </a:r>
            <a:endParaRPr lang="en-US"/>
          </a:p>
        </p:txBody>
      </p:sp>
      <p:sp>
        <p:nvSpPr>
          <p:cNvPr id="3" name="Text Placeholder 5">
            <a:extLst>
              <a:ext uri="{FF2B5EF4-FFF2-40B4-BE49-F238E27FC236}">
                <a16:creationId xmlns:a16="http://schemas.microsoft.com/office/drawing/2014/main" id="{1C2DF7C4-423C-B63C-92D3-96C307CB577B}"/>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Results</a:t>
            </a:r>
            <a:endParaRPr lang="en-US"/>
          </a:p>
        </p:txBody>
      </p:sp>
      <p:pic>
        <p:nvPicPr>
          <p:cNvPr id="7" name="Picture 6" descr="A logo for psychological professions week&#10;&#10;AI-generated content may be incorrect.">
            <a:extLst>
              <a:ext uri="{FF2B5EF4-FFF2-40B4-BE49-F238E27FC236}">
                <a16:creationId xmlns:a16="http://schemas.microsoft.com/office/drawing/2014/main" id="{7B7973AA-3E48-C9C7-6C69-206F373060B7}"/>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pic>
        <p:nvPicPr>
          <p:cNvPr id="2" name="Picture 1" descr="A graph of purple squares&#10;&#10;AI-generated content may be incorrect.">
            <a:extLst>
              <a:ext uri="{FF2B5EF4-FFF2-40B4-BE49-F238E27FC236}">
                <a16:creationId xmlns:a16="http://schemas.microsoft.com/office/drawing/2014/main" id="{6E496715-16AF-5CB6-DECB-BA27368A167B}"/>
              </a:ext>
            </a:extLst>
          </p:cNvPr>
          <p:cNvPicPr>
            <a:picLocks noChangeAspect="1"/>
          </p:cNvPicPr>
          <p:nvPr/>
        </p:nvPicPr>
        <p:blipFill>
          <a:blip r:embed="rId3"/>
          <a:stretch>
            <a:fillRect/>
          </a:stretch>
        </p:blipFill>
        <p:spPr>
          <a:xfrm>
            <a:off x="2551291" y="1870365"/>
            <a:ext cx="6545130" cy="4354285"/>
          </a:xfrm>
          <a:prstGeom prst="rect">
            <a:avLst/>
          </a:prstGeom>
        </p:spPr>
      </p:pic>
    </p:spTree>
    <p:extLst>
      <p:ext uri="{BB962C8B-B14F-4D97-AF65-F5344CB8AC3E}">
        <p14:creationId xmlns:p14="http://schemas.microsoft.com/office/powerpoint/2010/main" val="3820591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7753C-B72C-AF8C-FDDB-792F0839910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245ED15-9EE8-3CA4-BCFA-9BA1C7F3BAF6}"/>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40342F7-CC2F-A386-99A2-05BB5F584164}"/>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BAC81E2-1FC5-D6D7-8518-C3C3D0E54304}"/>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1: LI Practitioners' Confidence</a:t>
            </a:r>
            <a:endParaRPr lang="en-US"/>
          </a:p>
        </p:txBody>
      </p:sp>
      <p:sp>
        <p:nvSpPr>
          <p:cNvPr id="11" name="TextBox 10">
            <a:extLst>
              <a:ext uri="{FF2B5EF4-FFF2-40B4-BE49-F238E27FC236}">
                <a16:creationId xmlns:a16="http://schemas.microsoft.com/office/drawing/2014/main" id="{1BA939C5-6565-A2BE-03E4-657A52EF0C8C}"/>
              </a:ext>
            </a:extLst>
          </p:cNvPr>
          <p:cNvSpPr txBox="1"/>
          <p:nvPr/>
        </p:nvSpPr>
        <p:spPr>
          <a:xfrm>
            <a:off x="357051" y="2024142"/>
            <a:ext cx="10613769" cy="4190314"/>
          </a:xfrm>
          <a:prstGeom prst="rect">
            <a:avLst/>
          </a:prstGeom>
          <a:noFill/>
        </p:spPr>
        <p:txBody>
          <a:bodyPr wrap="square" lIns="91440" tIns="45720" rIns="91440" bIns="45720" rtlCol="0" anchor="t">
            <a:spAutoFit/>
          </a:bodyPr>
          <a:lstStyle/>
          <a:p>
            <a:pPr>
              <a:lnSpc>
                <a:spcPct val="150000"/>
              </a:lnSpc>
              <a:buClr>
                <a:srgbClr val="54318F"/>
              </a:buClr>
            </a:pPr>
            <a:r>
              <a:rPr lang="en-GB" sz="2000" b="1">
                <a:latin typeface="Arial"/>
                <a:cs typeface="Arial"/>
              </a:rPr>
              <a:t>Working with Autistic CYP</a:t>
            </a:r>
          </a:p>
          <a:p>
            <a:pPr marL="342900" indent="-342900">
              <a:lnSpc>
                <a:spcPct val="150000"/>
              </a:lnSpc>
              <a:buClr>
                <a:srgbClr val="54318F"/>
              </a:buClr>
              <a:buFont typeface="Arial" panose="020B0604020202020204" pitchFamily="34" charset="0"/>
              <a:buChar char="•"/>
            </a:pPr>
            <a:r>
              <a:rPr lang="en-GB" sz="2000">
                <a:latin typeface="Arial"/>
                <a:cs typeface="Arial"/>
              </a:rPr>
              <a:t>Qualified practitioners were significantly more confident in working with autistic CYP than unqualified practitioners.</a:t>
            </a:r>
          </a:p>
          <a:p>
            <a:pPr marL="342900" indent="-342900">
              <a:lnSpc>
                <a:spcPct val="150000"/>
              </a:lnSpc>
              <a:buClr>
                <a:srgbClr val="54318F"/>
              </a:buClr>
              <a:buFont typeface="Arial" panose="020B0604020202020204" pitchFamily="34" charset="0"/>
              <a:buChar char="•"/>
            </a:pPr>
            <a:r>
              <a:rPr lang="en-GB" sz="2000">
                <a:latin typeface="Arial"/>
                <a:cs typeface="Arial"/>
              </a:rPr>
              <a:t>Practitioners who had completed CPD on autism were significantly more confident working with autistic CYP those who hadn't.</a:t>
            </a:r>
          </a:p>
          <a:p>
            <a:pPr marL="342900" indent="-342900">
              <a:lnSpc>
                <a:spcPct val="150000"/>
              </a:lnSpc>
              <a:buClr>
                <a:srgbClr val="54318F"/>
              </a:buClr>
              <a:buFont typeface="Arial" panose="020B0604020202020204" pitchFamily="34" charset="0"/>
              <a:buChar char="•"/>
            </a:pPr>
            <a:r>
              <a:rPr lang="en-GB" sz="2000">
                <a:latin typeface="Arial"/>
                <a:cs typeface="Arial"/>
              </a:rPr>
              <a:t>Higher levels of confidence correlated with higher caseload percentage of autistic CYP.</a:t>
            </a:r>
          </a:p>
          <a:p>
            <a:pPr marL="342900" indent="-342900">
              <a:lnSpc>
                <a:spcPct val="150000"/>
              </a:lnSpc>
              <a:buClr>
                <a:srgbClr val="54318F"/>
              </a:buClr>
              <a:buFont typeface="Arial" panose="020B0604020202020204" pitchFamily="34" charset="0"/>
              <a:buChar char="•"/>
            </a:pPr>
            <a:r>
              <a:rPr lang="en-GB" sz="2000">
                <a:latin typeface="Arial"/>
                <a:cs typeface="Arial"/>
              </a:rPr>
              <a:t>Increased experience in role was associated with higher confidence.</a:t>
            </a:r>
          </a:p>
          <a:p>
            <a:pPr marL="342900" indent="-342900">
              <a:lnSpc>
                <a:spcPct val="150000"/>
              </a:lnSpc>
              <a:buClr>
                <a:srgbClr val="54318F"/>
              </a:buClr>
              <a:buFont typeface="Arial" panose="020B0604020202020204" pitchFamily="34" charset="0"/>
              <a:buChar char="•"/>
            </a:pPr>
            <a:r>
              <a:rPr lang="en-GB" sz="2000">
                <a:latin typeface="Arial"/>
                <a:cs typeface="Arial"/>
              </a:rPr>
              <a:t>There were no differences significant differences in confidence levels between EMHPs and CWPs, frequency of supervision, or size of caseload.</a:t>
            </a:r>
          </a:p>
        </p:txBody>
      </p:sp>
      <p:sp>
        <p:nvSpPr>
          <p:cNvPr id="3" name="Text Placeholder 5">
            <a:extLst>
              <a:ext uri="{FF2B5EF4-FFF2-40B4-BE49-F238E27FC236}">
                <a16:creationId xmlns:a16="http://schemas.microsoft.com/office/drawing/2014/main" id="{A0652BCD-B0BA-5E81-A9D7-C394CFE7F9FE}"/>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Results</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3CBCC48E-D421-0B39-4535-E05AE3026773}"/>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3891862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4D5FC-BCFA-B669-38C8-12D80C8C974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A5F4739-AF24-04FD-9126-8C02E610569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EEFBE37-792E-F842-AFAB-AA0366F408C1}"/>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1AFED239-2757-EA73-1F4B-7EC9BA05B50A}"/>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1: LI Practitioners' Confidence</a:t>
            </a:r>
            <a:endParaRPr lang="en-US"/>
          </a:p>
        </p:txBody>
      </p:sp>
      <p:sp>
        <p:nvSpPr>
          <p:cNvPr id="11" name="TextBox 10">
            <a:extLst>
              <a:ext uri="{FF2B5EF4-FFF2-40B4-BE49-F238E27FC236}">
                <a16:creationId xmlns:a16="http://schemas.microsoft.com/office/drawing/2014/main" id="{DC9B23BC-79D9-7ECB-FD0B-0883E29D169F}"/>
              </a:ext>
            </a:extLst>
          </p:cNvPr>
          <p:cNvSpPr txBox="1"/>
          <p:nvPr/>
        </p:nvSpPr>
        <p:spPr>
          <a:xfrm>
            <a:off x="357051" y="2024142"/>
            <a:ext cx="10613769" cy="1420325"/>
          </a:xfrm>
          <a:prstGeom prst="rect">
            <a:avLst/>
          </a:prstGeom>
          <a:noFill/>
        </p:spPr>
        <p:txBody>
          <a:bodyPr wrap="square" lIns="91440" tIns="45720" rIns="91440" bIns="45720" rtlCol="0" anchor="t">
            <a:spAutoFit/>
          </a:bodyPr>
          <a:lstStyle/>
          <a:p>
            <a:pPr>
              <a:lnSpc>
                <a:spcPct val="150000"/>
              </a:lnSpc>
              <a:buClr>
                <a:srgbClr val="54318F"/>
              </a:buClr>
            </a:pPr>
            <a:r>
              <a:rPr lang="en-GB" sz="2000" b="1">
                <a:latin typeface="Arial"/>
                <a:cs typeface="Arial"/>
              </a:rPr>
              <a:t>Working with CYP LD</a:t>
            </a:r>
          </a:p>
          <a:p>
            <a:pPr marL="342900" indent="-342900">
              <a:lnSpc>
                <a:spcPct val="150000"/>
              </a:lnSpc>
              <a:buClr>
                <a:srgbClr val="54318F"/>
              </a:buClr>
              <a:buFont typeface="Arial" panose="020B0604020202020204" pitchFamily="34" charset="0"/>
              <a:buChar char="•"/>
            </a:pPr>
            <a:r>
              <a:rPr lang="en-GB" sz="2000">
                <a:latin typeface="Arial"/>
                <a:cs typeface="Arial"/>
              </a:rPr>
              <a:t>There were no significant findings for any of the variables (qualification status, CPD, caseload percentage, role, role experience, supervision frequency, or size of case load.</a:t>
            </a:r>
          </a:p>
        </p:txBody>
      </p:sp>
      <p:sp>
        <p:nvSpPr>
          <p:cNvPr id="3" name="Text Placeholder 5">
            <a:extLst>
              <a:ext uri="{FF2B5EF4-FFF2-40B4-BE49-F238E27FC236}">
                <a16:creationId xmlns:a16="http://schemas.microsoft.com/office/drawing/2014/main" id="{03E21E80-6371-6242-E52B-637AE23057BB}"/>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Results</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2282781C-1E6D-35C3-DCCE-DD1F0F25E30C}"/>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4044907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D46EA-394C-8379-CAB1-0E669E2883D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EF6937D-0C12-7B04-3F02-AD8FFD8F65A0}"/>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7815968-A21A-CD5B-6A24-7B48E4E97562}"/>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AF909A29-9751-6FA6-5D78-394401142166}"/>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1: LI Practitioners' Confidence</a:t>
            </a:r>
            <a:endParaRPr lang="en-US"/>
          </a:p>
        </p:txBody>
      </p:sp>
      <p:sp>
        <p:nvSpPr>
          <p:cNvPr id="11" name="TextBox 10">
            <a:extLst>
              <a:ext uri="{FF2B5EF4-FFF2-40B4-BE49-F238E27FC236}">
                <a16:creationId xmlns:a16="http://schemas.microsoft.com/office/drawing/2014/main" id="{1A079318-EC6D-0BF9-FCFF-FA384F86EA69}"/>
              </a:ext>
            </a:extLst>
          </p:cNvPr>
          <p:cNvSpPr txBox="1"/>
          <p:nvPr/>
        </p:nvSpPr>
        <p:spPr>
          <a:xfrm>
            <a:off x="356389" y="1752934"/>
            <a:ext cx="10267406" cy="5447645"/>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latin typeface="Arial"/>
                <a:cs typeface="Arial"/>
              </a:rPr>
              <a:t>Our findings suggest that additional training and experience working with autistic CYP improves the confidence of LI practitioners </a:t>
            </a:r>
          </a:p>
          <a:p>
            <a:pPr marL="342900" indent="-342900">
              <a:lnSpc>
                <a:spcPct val="150000"/>
              </a:lnSpc>
              <a:buClr>
                <a:srgbClr val="54318F"/>
              </a:buClr>
              <a:buFont typeface="Arial" panose="020B0604020202020204" pitchFamily="34" charset="0"/>
              <a:buChar char="•"/>
            </a:pPr>
            <a:r>
              <a:rPr lang="en-GB" sz="2400" dirty="0">
                <a:latin typeface="Arial"/>
                <a:cs typeface="Arial"/>
              </a:rPr>
              <a:t>However, this may not be the case for working with CYP with LD</a:t>
            </a:r>
          </a:p>
          <a:p>
            <a:pPr marL="342900" indent="-342900">
              <a:lnSpc>
                <a:spcPct val="150000"/>
              </a:lnSpc>
              <a:buClr>
                <a:srgbClr val="54318F"/>
              </a:buClr>
              <a:buFont typeface="Arial" panose="020B0604020202020204" pitchFamily="34" charset="0"/>
              <a:buChar char="•"/>
            </a:pPr>
            <a:r>
              <a:rPr lang="en-GB" sz="2400" dirty="0">
                <a:latin typeface="Arial"/>
                <a:cs typeface="Arial"/>
              </a:rPr>
              <a:t>This could be due to the low numbers of practitioners working with CYP LD, or it could relate to broader issues around the levels of support to carry out this work</a:t>
            </a:r>
          </a:p>
          <a:p>
            <a:pPr marL="342900" indent="-342900">
              <a:lnSpc>
                <a:spcPct val="150000"/>
              </a:lnSpc>
              <a:buClr>
                <a:srgbClr val="54318F"/>
              </a:buClr>
              <a:buFont typeface="Arial" panose="020B0604020202020204" pitchFamily="34" charset="0"/>
              <a:buChar char="•"/>
            </a:pPr>
            <a:r>
              <a:rPr lang="en-GB" sz="2400" dirty="0">
                <a:latin typeface="Arial"/>
                <a:cs typeface="Arial"/>
              </a:rPr>
              <a:t>Future qualitative research with these practitioners could help us better understand why practitioners aren’t feeling confident working with kids with LD</a:t>
            </a:r>
          </a:p>
          <a:p>
            <a:pPr marL="285750" indent="-285750">
              <a:buClr>
                <a:srgbClr val="54318F"/>
              </a:buClr>
              <a:buFont typeface="Arial" panose="020B0604020202020204" pitchFamily="34" charset="0"/>
              <a:buChar char="•"/>
            </a:pPr>
            <a:endParaRPr lang="en-GB" sz="2400" dirty="0">
              <a:latin typeface="Arial"/>
              <a:cs typeface="Arial"/>
            </a:endParaRPr>
          </a:p>
        </p:txBody>
      </p:sp>
      <p:sp>
        <p:nvSpPr>
          <p:cNvPr id="3" name="Text Placeholder 5">
            <a:extLst>
              <a:ext uri="{FF2B5EF4-FFF2-40B4-BE49-F238E27FC236}">
                <a16:creationId xmlns:a16="http://schemas.microsoft.com/office/drawing/2014/main" id="{4E68A660-2541-625C-47C4-60129CB64769}"/>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Summary</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85C1F9D6-2DD3-7DFB-FCD5-790634B63A2D}"/>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2821415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C4FF4-38BE-F5C0-CC8B-BABCC1441D1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DFFB347-A333-F3CA-5E44-5190E59AEEA8}"/>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4C3AC36-C544-E565-9076-C91DC8EE0950}"/>
              </a:ext>
            </a:extLst>
          </p:cNvPr>
          <p:cNvSpPr/>
          <p:nvPr/>
        </p:nvSpPr>
        <p:spPr>
          <a:xfrm>
            <a:off x="181761" y="18680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90470652-9485-2269-BD32-092C9563E6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9CC0C2EA-B01A-FBA0-721E-808C25DE8E7D}"/>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DD46D96F-D37E-B09A-1466-91101ED513F9}"/>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pic>
        <p:nvPicPr>
          <p:cNvPr id="12" name="Picture 11" descr="A blue and white logo&#10;&#10;Description automatically generated">
            <a:extLst>
              <a:ext uri="{FF2B5EF4-FFF2-40B4-BE49-F238E27FC236}">
                <a16:creationId xmlns:a16="http://schemas.microsoft.com/office/drawing/2014/main" id="{2E64E0FB-991B-1066-F155-62623C8386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
        <p:nvSpPr>
          <p:cNvPr id="9" name="TextBox 8">
            <a:extLst>
              <a:ext uri="{FF2B5EF4-FFF2-40B4-BE49-F238E27FC236}">
                <a16:creationId xmlns:a16="http://schemas.microsoft.com/office/drawing/2014/main" id="{10E7989B-FCA5-FE6A-C56D-8D9B68E9C575}"/>
              </a:ext>
            </a:extLst>
          </p:cNvPr>
          <p:cNvSpPr txBox="1"/>
          <p:nvPr/>
        </p:nvSpPr>
        <p:spPr>
          <a:xfrm>
            <a:off x="416963" y="2792675"/>
            <a:ext cx="11358074" cy="1261884"/>
          </a:xfrm>
          <a:prstGeom prst="rect">
            <a:avLst/>
          </a:prstGeom>
          <a:noFill/>
        </p:spPr>
        <p:txBody>
          <a:bodyPr wrap="square" lIns="91440" tIns="45720" rIns="91440" bIns="45720" rtlCol="0" anchor="t">
            <a:spAutoFit/>
          </a:bodyPr>
          <a:lstStyle/>
          <a:p>
            <a:pPr algn="ctr"/>
            <a:r>
              <a:rPr lang="en-GB" sz="4000" b="1" i="1">
                <a:solidFill>
                  <a:srgbClr val="54318F"/>
                </a:solidFill>
              </a:rPr>
              <a:t>Project 2:</a:t>
            </a:r>
            <a:r>
              <a:rPr lang="en-GB" sz="4000" b="1" i="1">
                <a:solidFill>
                  <a:srgbClr val="54318F"/>
                </a:solidFill>
                <a:latin typeface="Aptos"/>
                <a:cs typeface="Arial"/>
              </a:rPr>
              <a:t> </a:t>
            </a:r>
            <a:r>
              <a:rPr lang="en-GB" sz="3600" b="1">
                <a:solidFill>
                  <a:srgbClr val="54318F"/>
                </a:solidFill>
                <a:latin typeface="Arial"/>
                <a:cs typeface="Arial"/>
              </a:rPr>
              <a:t>Adaptations LI Practitioners' Make in their Current Practice with Autistic CYP</a:t>
            </a:r>
          </a:p>
        </p:txBody>
      </p:sp>
    </p:spTree>
    <p:extLst>
      <p:ext uri="{BB962C8B-B14F-4D97-AF65-F5344CB8AC3E}">
        <p14:creationId xmlns:p14="http://schemas.microsoft.com/office/powerpoint/2010/main" val="3034757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CDE8D-0F58-07B8-424F-4AC7EA63273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6F0559A-92F0-B2D1-6D07-E1429BC940B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BC036E1-1252-37E6-8C36-B6F203101A17}"/>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5256F22-A96F-B100-1F0E-318EDF0D351D}"/>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2: Current Adaptations</a:t>
            </a:r>
            <a:endParaRPr lang="en-US"/>
          </a:p>
        </p:txBody>
      </p:sp>
      <p:sp>
        <p:nvSpPr>
          <p:cNvPr id="3" name="Text Placeholder 5">
            <a:extLst>
              <a:ext uri="{FF2B5EF4-FFF2-40B4-BE49-F238E27FC236}">
                <a16:creationId xmlns:a16="http://schemas.microsoft.com/office/drawing/2014/main" id="{42B33B69-D86E-4C5D-376C-3C7822A21AAB}"/>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Aims</a:t>
            </a:r>
            <a:endParaRPr lang="en-US"/>
          </a:p>
        </p:txBody>
      </p:sp>
      <p:pic>
        <p:nvPicPr>
          <p:cNvPr id="7" name="Picture 6" descr="A logo for psychological professions week&#10;&#10;AI-generated content may be incorrect.">
            <a:extLst>
              <a:ext uri="{FF2B5EF4-FFF2-40B4-BE49-F238E27FC236}">
                <a16:creationId xmlns:a16="http://schemas.microsoft.com/office/drawing/2014/main" id="{4E3F2CB7-1E17-209E-6A96-9CF37343D46E}"/>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
        <p:nvSpPr>
          <p:cNvPr id="8" name="TextBox 7">
            <a:extLst>
              <a:ext uri="{FF2B5EF4-FFF2-40B4-BE49-F238E27FC236}">
                <a16:creationId xmlns:a16="http://schemas.microsoft.com/office/drawing/2014/main" id="{CAF18206-7DFF-D006-5279-31E62593FE9B}"/>
              </a:ext>
            </a:extLst>
          </p:cNvPr>
          <p:cNvSpPr txBox="1"/>
          <p:nvPr/>
        </p:nvSpPr>
        <p:spPr>
          <a:xfrm>
            <a:off x="357051" y="2083518"/>
            <a:ext cx="10267406" cy="2255041"/>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ea typeface="Calibri"/>
                <a:cs typeface="Arial"/>
              </a:rPr>
              <a:t>To investigate the adaptations made by low intensity practitioners for CYP with autism and LD</a:t>
            </a:r>
            <a:endParaRPr lang="en-US" dirty="0"/>
          </a:p>
          <a:p>
            <a:pPr marL="342900" indent="-342900">
              <a:lnSpc>
                <a:spcPct val="150000"/>
              </a:lnSpc>
              <a:buClr>
                <a:srgbClr val="54318F"/>
              </a:buClr>
              <a:buFont typeface="Arial" panose="020B0604020202020204" pitchFamily="34" charset="0"/>
              <a:buChar char="•"/>
            </a:pPr>
            <a:r>
              <a:rPr lang="en-GB" sz="2400" dirty="0">
                <a:ea typeface="Calibri"/>
                <a:cs typeface="Arial"/>
              </a:rPr>
              <a:t>To compare current practitioner adaptations to expert recommendations in literature. </a:t>
            </a:r>
            <a:endParaRPr lang="en-GB"/>
          </a:p>
        </p:txBody>
      </p:sp>
      <p:sp>
        <p:nvSpPr>
          <p:cNvPr id="13" name="Text Placeholder 5">
            <a:extLst>
              <a:ext uri="{FF2B5EF4-FFF2-40B4-BE49-F238E27FC236}">
                <a16:creationId xmlns:a16="http://schemas.microsoft.com/office/drawing/2014/main" id="{F82A37C9-143E-F190-7CA9-66C3F3D829B7}"/>
              </a:ext>
            </a:extLst>
          </p:cNvPr>
          <p:cNvSpPr txBox="1">
            <a:spLocks/>
          </p:cNvSpPr>
          <p:nvPr/>
        </p:nvSpPr>
        <p:spPr>
          <a:xfrm>
            <a:off x="375546" y="4738885"/>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Design</a:t>
            </a:r>
          </a:p>
        </p:txBody>
      </p:sp>
      <p:sp>
        <p:nvSpPr>
          <p:cNvPr id="14" name="TextBox 13">
            <a:extLst>
              <a:ext uri="{FF2B5EF4-FFF2-40B4-BE49-F238E27FC236}">
                <a16:creationId xmlns:a16="http://schemas.microsoft.com/office/drawing/2014/main" id="{7C339666-83AA-5900-E0D0-FB5F8070BAEB}"/>
              </a:ext>
            </a:extLst>
          </p:cNvPr>
          <p:cNvSpPr txBox="1"/>
          <p:nvPr/>
        </p:nvSpPr>
        <p:spPr>
          <a:xfrm>
            <a:off x="375546" y="5314445"/>
            <a:ext cx="10267406" cy="551369"/>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200">
                <a:ea typeface="Calibri"/>
                <a:cs typeface="Arial"/>
              </a:rPr>
              <a:t>Qualitative, exploratory research design to allow for a rich collection of data. </a:t>
            </a:r>
          </a:p>
        </p:txBody>
      </p:sp>
    </p:spTree>
    <p:extLst>
      <p:ext uri="{BB962C8B-B14F-4D97-AF65-F5344CB8AC3E}">
        <p14:creationId xmlns:p14="http://schemas.microsoft.com/office/powerpoint/2010/main" val="306695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3B243-22C8-08D4-01E0-9F2C5E9ACE6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40F92CC-D5C2-FDFB-B890-8CB9451E6B13}"/>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1B91FEF-8418-04B1-5C75-9B745C811500}"/>
              </a:ext>
            </a:extLst>
          </p:cNvPr>
          <p:cNvSpPr/>
          <p:nvPr/>
        </p:nvSpPr>
        <p:spPr>
          <a:xfrm>
            <a:off x="184558" y="247376"/>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9DE874C-0D3C-CE8E-3CAF-F225AFBA140B}"/>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2: Current Adaptations</a:t>
            </a:r>
            <a:endParaRPr lang="en-US"/>
          </a:p>
        </p:txBody>
      </p:sp>
      <p:sp>
        <p:nvSpPr>
          <p:cNvPr id="3" name="Text Placeholder 5">
            <a:extLst>
              <a:ext uri="{FF2B5EF4-FFF2-40B4-BE49-F238E27FC236}">
                <a16:creationId xmlns:a16="http://schemas.microsoft.com/office/drawing/2014/main" id="{612E1806-5013-66EB-0C26-56172B385225}"/>
              </a:ext>
            </a:extLst>
          </p:cNvPr>
          <p:cNvSpPr txBox="1">
            <a:spLocks/>
          </p:cNvSpPr>
          <p:nvPr/>
        </p:nvSpPr>
        <p:spPr>
          <a:xfrm>
            <a:off x="357051" y="4606304"/>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Data Analysis</a:t>
            </a:r>
          </a:p>
        </p:txBody>
      </p:sp>
      <p:pic>
        <p:nvPicPr>
          <p:cNvPr id="7" name="Picture 6" descr="A logo for psychological professions week&#10;&#10;AI-generated content may be incorrect.">
            <a:extLst>
              <a:ext uri="{FF2B5EF4-FFF2-40B4-BE49-F238E27FC236}">
                <a16:creationId xmlns:a16="http://schemas.microsoft.com/office/drawing/2014/main" id="{600B0035-2875-EC33-7C3B-94E00436435C}"/>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
        <p:nvSpPr>
          <p:cNvPr id="8" name="TextBox 7">
            <a:extLst>
              <a:ext uri="{FF2B5EF4-FFF2-40B4-BE49-F238E27FC236}">
                <a16:creationId xmlns:a16="http://schemas.microsoft.com/office/drawing/2014/main" id="{5CD93253-FAF1-2908-2F4D-A03519CBA3E1}"/>
              </a:ext>
            </a:extLst>
          </p:cNvPr>
          <p:cNvSpPr txBox="1"/>
          <p:nvPr/>
        </p:nvSpPr>
        <p:spPr>
          <a:xfrm>
            <a:off x="357051" y="1944973"/>
            <a:ext cx="10267406" cy="2074863"/>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Sans-Serif" panose="020B0604020202020204" pitchFamily="34" charset="0"/>
              <a:buChar char="•"/>
            </a:pPr>
            <a:r>
              <a:rPr lang="en-GB" sz="2200" dirty="0">
                <a:ea typeface="Calibri"/>
                <a:cs typeface="Arial"/>
              </a:rPr>
              <a:t>Semi-structured interviews conducted on adaptations for ASD or LD</a:t>
            </a:r>
          </a:p>
          <a:p>
            <a:pPr marL="342900" indent="-342900">
              <a:lnSpc>
                <a:spcPct val="150000"/>
              </a:lnSpc>
              <a:buClr>
                <a:srgbClr val="54318F"/>
              </a:buClr>
              <a:buFont typeface="Arial,Sans-Serif" panose="020B0604020202020204" pitchFamily="34" charset="0"/>
              <a:buChar char="•"/>
            </a:pPr>
            <a:r>
              <a:rPr lang="en-GB" sz="2200" dirty="0">
                <a:ea typeface="Calibri"/>
                <a:cs typeface="Arial"/>
              </a:rPr>
              <a:t> Participants are EMHPs or CWPs currently working within the Northeast and Yorkshire region. </a:t>
            </a:r>
            <a:endParaRPr lang="en-GB" dirty="0"/>
          </a:p>
          <a:p>
            <a:pPr marL="342900" indent="-342900">
              <a:lnSpc>
                <a:spcPct val="150000"/>
              </a:lnSpc>
              <a:buClr>
                <a:srgbClr val="54318F"/>
              </a:buClr>
              <a:buFont typeface="Arial,Sans-Serif" panose="020B0604020202020204" pitchFamily="34" charset="0"/>
              <a:buChar char="•"/>
            </a:pPr>
            <a:r>
              <a:rPr lang="en-GB" sz="2200" dirty="0">
                <a:ea typeface="Calibri"/>
                <a:cs typeface="Arial"/>
              </a:rPr>
              <a:t>Obtained through convenience sampling using established university networks.</a:t>
            </a:r>
          </a:p>
        </p:txBody>
      </p:sp>
      <p:sp>
        <p:nvSpPr>
          <p:cNvPr id="2" name="Text Placeholder 5">
            <a:extLst>
              <a:ext uri="{FF2B5EF4-FFF2-40B4-BE49-F238E27FC236}">
                <a16:creationId xmlns:a16="http://schemas.microsoft.com/office/drawing/2014/main" id="{36591F4D-F22F-A3C9-321D-9C0C55FFF232}"/>
              </a:ext>
            </a:extLst>
          </p:cNvPr>
          <p:cNvSpPr txBox="1">
            <a:spLocks/>
          </p:cNvSpPr>
          <p:nvPr/>
        </p:nvSpPr>
        <p:spPr>
          <a:xfrm>
            <a:off x="357051" y="1427675"/>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Methodology</a:t>
            </a:r>
            <a:endParaRPr lang="en-US"/>
          </a:p>
        </p:txBody>
      </p:sp>
      <p:sp>
        <p:nvSpPr>
          <p:cNvPr id="6" name="TextBox 5">
            <a:extLst>
              <a:ext uri="{FF2B5EF4-FFF2-40B4-BE49-F238E27FC236}">
                <a16:creationId xmlns:a16="http://schemas.microsoft.com/office/drawing/2014/main" id="{77779CD1-129D-4653-E5CB-B5BDF01E52CD}"/>
              </a:ext>
            </a:extLst>
          </p:cNvPr>
          <p:cNvSpPr txBox="1"/>
          <p:nvPr/>
        </p:nvSpPr>
        <p:spPr>
          <a:xfrm>
            <a:off x="455022" y="5047401"/>
            <a:ext cx="10267406" cy="1059201"/>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Sans-Serif" panose="020B0604020202020204" pitchFamily="34" charset="0"/>
              <a:buChar char="•"/>
            </a:pPr>
            <a:r>
              <a:rPr lang="en-GB" sz="2200" dirty="0">
                <a:ea typeface="Calibri"/>
                <a:cs typeface="Arial"/>
              </a:rPr>
              <a:t>Interviews were analysed via thematic analysis (Braun &amp; Clark, 2006)</a:t>
            </a:r>
          </a:p>
          <a:p>
            <a:pPr marL="342900" indent="-342900">
              <a:lnSpc>
                <a:spcPct val="150000"/>
              </a:lnSpc>
              <a:buClr>
                <a:srgbClr val="54318F"/>
              </a:buClr>
              <a:buFont typeface="Arial,Sans-Serif" panose="020B0604020202020204" pitchFamily="34" charset="0"/>
              <a:buChar char="•"/>
            </a:pPr>
            <a:r>
              <a:rPr lang="en-GB" sz="2200" dirty="0">
                <a:ea typeface="Calibri"/>
                <a:cs typeface="Arial"/>
              </a:rPr>
              <a:t>7 interviews completed relating to ASD, LD interviews in progress</a:t>
            </a:r>
          </a:p>
        </p:txBody>
      </p:sp>
    </p:spTree>
    <p:extLst>
      <p:ext uri="{BB962C8B-B14F-4D97-AF65-F5344CB8AC3E}">
        <p14:creationId xmlns:p14="http://schemas.microsoft.com/office/powerpoint/2010/main" val="1186482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8680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5C3E3086-7689-44BA-AF3B-BF2688EA6B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pic>
        <p:nvPicPr>
          <p:cNvPr id="12" name="Picture 11" descr="A blue and white logo&#10;&#10;Description automatically generated">
            <a:extLst>
              <a:ext uri="{FF2B5EF4-FFF2-40B4-BE49-F238E27FC236}">
                <a16:creationId xmlns:a16="http://schemas.microsoft.com/office/drawing/2014/main" id="{BB888DDE-8387-A082-B9AE-64129B588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1535870"/>
            <a:ext cx="8230906" cy="1323439"/>
          </a:xfrm>
          <a:prstGeom prst="rect">
            <a:avLst/>
          </a:prstGeom>
          <a:noFill/>
        </p:spPr>
        <p:txBody>
          <a:bodyPr wrap="square" lIns="91440" tIns="45720" rIns="91440" bIns="45720" rtlCol="0" anchor="t">
            <a:spAutoFit/>
          </a:bodyPr>
          <a:lstStyle/>
          <a:p>
            <a:pPr algn="ctr"/>
            <a:r>
              <a:rPr lang="en-GB" sz="4000" b="1" i="1">
                <a:solidFill>
                  <a:srgbClr val="54318F"/>
                </a:solidFill>
                <a:ea typeface="+mn-lt"/>
                <a:cs typeface="+mn-lt"/>
              </a:rPr>
              <a:t>Adapted Low Intensity CBT for Autistic CYP and CYP with LD</a:t>
            </a:r>
            <a:endParaRPr lang="en-US">
              <a:ea typeface="+mn-lt"/>
              <a:cs typeface="+mn-lt"/>
            </a:endParaRPr>
          </a:p>
        </p:txBody>
      </p:sp>
      <p:sp>
        <p:nvSpPr>
          <p:cNvPr id="13" name="TextBox 12">
            <a:extLst>
              <a:ext uri="{FF2B5EF4-FFF2-40B4-BE49-F238E27FC236}">
                <a16:creationId xmlns:a16="http://schemas.microsoft.com/office/drawing/2014/main" id="{CD1BEB7C-F6B6-BE2B-A105-D457B0CD35EC}"/>
              </a:ext>
            </a:extLst>
          </p:cNvPr>
          <p:cNvSpPr txBox="1"/>
          <p:nvPr/>
        </p:nvSpPr>
        <p:spPr>
          <a:xfrm>
            <a:off x="1986742" y="3649413"/>
            <a:ext cx="8230906" cy="954107"/>
          </a:xfrm>
          <a:prstGeom prst="rect">
            <a:avLst/>
          </a:prstGeom>
          <a:noFill/>
        </p:spPr>
        <p:txBody>
          <a:bodyPr wrap="square" lIns="91440" tIns="45720" rIns="91440" bIns="45720" rtlCol="0" anchor="t">
            <a:spAutoFit/>
          </a:bodyPr>
          <a:lstStyle/>
          <a:p>
            <a:pPr algn="ctr"/>
            <a:r>
              <a:rPr lang="en-GB" sz="2800" b="1">
                <a:solidFill>
                  <a:srgbClr val="7030A0"/>
                </a:solidFill>
                <a:latin typeface="Arial"/>
                <a:cs typeface="Arial"/>
              </a:rPr>
              <a:t>Dr Kellie Jacques</a:t>
            </a:r>
          </a:p>
          <a:p>
            <a:pPr algn="ctr"/>
            <a:r>
              <a:rPr lang="en-GB" sz="2800" b="1">
                <a:solidFill>
                  <a:srgbClr val="7030A0"/>
                </a:solidFill>
                <a:latin typeface="Arial"/>
                <a:cs typeface="Arial"/>
              </a:rPr>
              <a:t>Cara Miller</a:t>
            </a:r>
          </a:p>
        </p:txBody>
      </p:sp>
      <p:pic>
        <p:nvPicPr>
          <p:cNvPr id="2" name="Picture 1" descr="email sig">
            <a:extLst>
              <a:ext uri="{FF2B5EF4-FFF2-40B4-BE49-F238E27FC236}">
                <a16:creationId xmlns:a16="http://schemas.microsoft.com/office/drawing/2014/main" id="{9C4C557D-373A-7A59-52FE-0B5810802DD1}"/>
              </a:ext>
            </a:extLst>
          </p:cNvPr>
          <p:cNvPicPr>
            <a:picLocks noChangeAspect="1"/>
          </p:cNvPicPr>
          <p:nvPr/>
        </p:nvPicPr>
        <p:blipFill>
          <a:blip r:embed="rId6"/>
          <a:stretch>
            <a:fillRect/>
          </a:stretch>
        </p:blipFill>
        <p:spPr>
          <a:xfrm>
            <a:off x="2818967" y="3833564"/>
            <a:ext cx="1566430" cy="576325"/>
          </a:xfrm>
          <a:prstGeom prst="rect">
            <a:avLst/>
          </a:prstGeom>
        </p:spPr>
      </p:pic>
    </p:spTree>
    <p:extLst>
      <p:ext uri="{BB962C8B-B14F-4D97-AF65-F5344CB8AC3E}">
        <p14:creationId xmlns:p14="http://schemas.microsoft.com/office/powerpoint/2010/main" val="3472492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30F3A2-4ECA-A767-F673-D5A4E795357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23FC1B7-CA1D-E4A0-3CBB-CB11DD60A29E}"/>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3A69763-D588-F9AC-4D3A-E0C6BCC74E9F}"/>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3E683A7-AEC7-3BCE-5931-8BB3D0A1F622}"/>
              </a:ext>
            </a:extLst>
          </p:cNvPr>
          <p:cNvSpPr txBox="1"/>
          <p:nvPr/>
        </p:nvSpPr>
        <p:spPr>
          <a:xfrm>
            <a:off x="357051" y="3407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2: Current Adaptations</a:t>
            </a:r>
            <a:endParaRPr lang="en-US"/>
          </a:p>
        </p:txBody>
      </p:sp>
      <p:sp>
        <p:nvSpPr>
          <p:cNvPr id="11" name="TextBox 10">
            <a:extLst>
              <a:ext uri="{FF2B5EF4-FFF2-40B4-BE49-F238E27FC236}">
                <a16:creationId xmlns:a16="http://schemas.microsoft.com/office/drawing/2014/main" id="{45CCF844-75CA-028A-1704-001F9011BE2C}"/>
              </a:ext>
            </a:extLst>
          </p:cNvPr>
          <p:cNvSpPr txBox="1"/>
          <p:nvPr/>
        </p:nvSpPr>
        <p:spPr>
          <a:xfrm>
            <a:off x="357051" y="2083518"/>
            <a:ext cx="10267406" cy="577850"/>
          </a:xfrm>
          <a:prstGeom prst="rect">
            <a:avLst/>
          </a:prstGeom>
          <a:noFill/>
        </p:spPr>
        <p:txBody>
          <a:bodyPr wrap="square" lIns="91440" tIns="45720" rIns="91440" bIns="45720" rtlCol="0" anchor="t">
            <a:spAutoFit/>
          </a:bodyPr>
          <a:lstStyle/>
          <a:p>
            <a:pPr>
              <a:lnSpc>
                <a:spcPct val="150000"/>
              </a:lnSpc>
              <a:buClr>
                <a:srgbClr val="54318F"/>
              </a:buClr>
            </a:pPr>
            <a:r>
              <a:rPr lang="en-GB" sz="2400">
                <a:latin typeface="Arial"/>
                <a:cs typeface="Arial"/>
              </a:rPr>
              <a:t> </a:t>
            </a:r>
            <a:endParaRPr lang="en-US">
              <a:latin typeface="Arial"/>
              <a:cs typeface="Arial"/>
            </a:endParaRPr>
          </a:p>
        </p:txBody>
      </p:sp>
      <p:sp>
        <p:nvSpPr>
          <p:cNvPr id="3" name="Text Placeholder 5">
            <a:extLst>
              <a:ext uri="{FF2B5EF4-FFF2-40B4-BE49-F238E27FC236}">
                <a16:creationId xmlns:a16="http://schemas.microsoft.com/office/drawing/2014/main" id="{F1AC778D-11BC-0FFE-DA55-C2D1EE1A73DD}"/>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7030A0"/>
                </a:solidFill>
                <a:latin typeface="Arial" panose="020B0604020202020204"/>
              </a:rPr>
              <a:t>Results</a:t>
            </a:r>
            <a:endParaRPr lang="en-GB" sz="2400" b="1" i="0" u="none" strike="noStrike" kern="1200" cap="none" spc="0" normalizeH="0" baseline="0" noProof="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4F2AD95D-A9F0-6A2E-FEFD-8A362C5FA15C}"/>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pic>
        <p:nvPicPr>
          <p:cNvPr id="9" name="Picture 8" descr="A diagram of different colored circles&#10;&#10;AI-generated content may be incorrect.">
            <a:extLst>
              <a:ext uri="{FF2B5EF4-FFF2-40B4-BE49-F238E27FC236}">
                <a16:creationId xmlns:a16="http://schemas.microsoft.com/office/drawing/2014/main" id="{8C77E221-C828-D7C4-D257-FAE8E1916AD3}"/>
              </a:ext>
            </a:extLst>
          </p:cNvPr>
          <p:cNvPicPr>
            <a:picLocks noChangeAspect="1"/>
          </p:cNvPicPr>
          <p:nvPr/>
        </p:nvPicPr>
        <p:blipFill>
          <a:blip r:embed="rId3"/>
          <a:stretch>
            <a:fillRect/>
          </a:stretch>
        </p:blipFill>
        <p:spPr>
          <a:xfrm>
            <a:off x="1815279" y="1171575"/>
            <a:ext cx="8561442" cy="5305425"/>
          </a:xfrm>
          <a:prstGeom prst="rect">
            <a:avLst/>
          </a:prstGeom>
        </p:spPr>
      </p:pic>
    </p:spTree>
    <p:extLst>
      <p:ext uri="{BB962C8B-B14F-4D97-AF65-F5344CB8AC3E}">
        <p14:creationId xmlns:p14="http://schemas.microsoft.com/office/powerpoint/2010/main" val="27651018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B3364-308C-4F63-5B21-25979174481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3381EDC-A7B5-BE28-1DF2-F7BF966A476D}"/>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F7376A9-272D-7EDC-1A9A-D5B89E7559CF}"/>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D895504-DC0F-4F8F-5A91-F1A27915C127}"/>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Project 2: Current Adaptations</a:t>
            </a:r>
            <a:endParaRPr lang="en-US"/>
          </a:p>
        </p:txBody>
      </p:sp>
      <p:sp>
        <p:nvSpPr>
          <p:cNvPr id="11" name="TextBox 10">
            <a:extLst>
              <a:ext uri="{FF2B5EF4-FFF2-40B4-BE49-F238E27FC236}">
                <a16:creationId xmlns:a16="http://schemas.microsoft.com/office/drawing/2014/main" id="{156E5786-DDCF-E321-2CD3-F74D70D73127}"/>
              </a:ext>
            </a:extLst>
          </p:cNvPr>
          <p:cNvSpPr txBox="1"/>
          <p:nvPr/>
        </p:nvSpPr>
        <p:spPr>
          <a:xfrm>
            <a:off x="357051" y="2083518"/>
            <a:ext cx="10267406" cy="3347840"/>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latin typeface="Arial"/>
                <a:cs typeface="Arial"/>
              </a:rPr>
              <a:t>Preliminary findings are showing that current adaptations with autistic CYP align with those outlined in the literature.</a:t>
            </a:r>
          </a:p>
          <a:p>
            <a:pPr marL="342900" indent="-342900">
              <a:lnSpc>
                <a:spcPct val="150000"/>
              </a:lnSpc>
              <a:buClr>
                <a:srgbClr val="54318F"/>
              </a:buClr>
              <a:buFont typeface="Arial" panose="020B0604020202020204" pitchFamily="34" charset="0"/>
              <a:buChar char="•"/>
            </a:pPr>
            <a:r>
              <a:rPr lang="en-GB" sz="2400" dirty="0">
                <a:latin typeface="Arial"/>
                <a:cs typeface="Arial"/>
              </a:rPr>
              <a:t>Half of participants were trainees and half were qualified – all made similar adaptations.</a:t>
            </a:r>
          </a:p>
          <a:p>
            <a:pPr marL="342900" indent="-342900">
              <a:lnSpc>
                <a:spcPct val="150000"/>
              </a:lnSpc>
              <a:buClr>
                <a:srgbClr val="54318F"/>
              </a:buClr>
              <a:buFont typeface="Arial" panose="020B0604020202020204" pitchFamily="34" charset="0"/>
              <a:buChar char="•"/>
            </a:pPr>
            <a:r>
              <a:rPr lang="en-GB" sz="2400" dirty="0">
                <a:latin typeface="Arial"/>
                <a:cs typeface="Arial"/>
              </a:rPr>
              <a:t>Positive as clinicians of varying experience were all adapting their practise for young people with ASD.</a:t>
            </a:r>
          </a:p>
        </p:txBody>
      </p:sp>
      <p:sp>
        <p:nvSpPr>
          <p:cNvPr id="3" name="Text Placeholder 5">
            <a:extLst>
              <a:ext uri="{FF2B5EF4-FFF2-40B4-BE49-F238E27FC236}">
                <a16:creationId xmlns:a16="http://schemas.microsoft.com/office/drawing/2014/main" id="{C81654FF-513B-E8D3-FE82-10D35D16B9BF}"/>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dirty="0">
                <a:solidFill>
                  <a:srgbClr val="7030A0"/>
                </a:solidFill>
                <a:latin typeface="Arial" panose="020B0604020202020204"/>
              </a:rPr>
              <a:t>Summary  </a:t>
            </a:r>
            <a:endParaRPr lang="en-GB" sz="2400" b="1" i="0" u="none" strike="noStrike" kern="1200" cap="none" spc="0" normalizeH="0" baseline="0" noProof="0" dirty="0">
              <a:ln>
                <a:noFill/>
              </a:ln>
              <a:solidFill>
                <a:srgbClr val="7030A0"/>
              </a:solidFill>
              <a:effectLst/>
              <a:uLnTx/>
              <a:uFillTx/>
              <a:latin typeface="Arial" panose="020B0604020202020204"/>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645D15D3-C989-22F0-BB13-B7B9D110C189}"/>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849798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A317CF-ADD6-FC7D-6116-F7535A25FCA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1667F35-53E8-F468-C4DE-8465F81F20E5}"/>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D6458D9-7518-170B-6492-215B7CC7E4EA}"/>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4A97EFB-2695-640C-46AB-C55AE028EAEB}"/>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Next Steps</a:t>
            </a:r>
            <a:endParaRPr lang="en-GB" sz="3600" b="1">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3FAC011E-4F97-ECC3-07F4-83F1CA3B8C22}"/>
              </a:ext>
            </a:extLst>
          </p:cNvPr>
          <p:cNvSpPr txBox="1"/>
          <p:nvPr/>
        </p:nvSpPr>
        <p:spPr>
          <a:xfrm>
            <a:off x="357051" y="1826219"/>
            <a:ext cx="10267406" cy="3901837"/>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latin typeface="Arial"/>
                <a:cs typeface="Arial"/>
              </a:rPr>
              <a:t>Complete the data analysis to produce a finalised thematic map.</a:t>
            </a:r>
          </a:p>
          <a:p>
            <a:pPr marL="342900" indent="-342900">
              <a:lnSpc>
                <a:spcPct val="150000"/>
              </a:lnSpc>
              <a:buClr>
                <a:srgbClr val="54318F"/>
              </a:buClr>
              <a:buFont typeface="Arial" panose="020B0604020202020204" pitchFamily="34" charset="0"/>
              <a:buChar char="•"/>
            </a:pPr>
            <a:r>
              <a:rPr lang="en-GB" sz="2400" dirty="0">
                <a:latin typeface="Arial"/>
                <a:cs typeface="Arial"/>
              </a:rPr>
              <a:t>Complete interviews with LI practitioners relating to their practice with CYP with LD.</a:t>
            </a:r>
          </a:p>
          <a:p>
            <a:pPr marL="342900" indent="-342900">
              <a:lnSpc>
                <a:spcPct val="150000"/>
              </a:lnSpc>
              <a:buClr>
                <a:srgbClr val="54318F"/>
              </a:buClr>
              <a:buFont typeface="Arial" panose="020B0604020202020204" pitchFamily="34" charset="0"/>
              <a:buChar char="•"/>
            </a:pPr>
            <a:r>
              <a:rPr lang="en-GB" sz="2400" dirty="0">
                <a:latin typeface="Arial"/>
                <a:cs typeface="Arial"/>
              </a:rPr>
              <a:t>Compare the current adaptations identified in the qualitative study with those discussed in the literature.</a:t>
            </a:r>
            <a:endParaRPr lang="en-GB" sz="2400" dirty="0">
              <a:latin typeface="Arial" panose="020B0604020202020204" pitchFamily="34" charset="0"/>
              <a:cs typeface="Arial" panose="020B0604020202020204" pitchFamily="34" charset="0"/>
            </a:endParaRPr>
          </a:p>
          <a:p>
            <a:pPr marL="342900" indent="-342900">
              <a:lnSpc>
                <a:spcPct val="150000"/>
              </a:lnSpc>
              <a:buClr>
                <a:srgbClr val="54318F"/>
              </a:buClr>
              <a:buFont typeface="Arial" panose="020B0604020202020204" pitchFamily="34" charset="0"/>
              <a:buChar char="•"/>
            </a:pPr>
            <a:r>
              <a:rPr lang="en-GB" sz="2400" dirty="0">
                <a:latin typeface="Arial"/>
                <a:cs typeface="Arial"/>
              </a:rPr>
              <a:t>Develop an adaptation checklist to be used in future research.</a:t>
            </a:r>
          </a:p>
          <a:p>
            <a:pPr marL="342900" indent="-342900">
              <a:lnSpc>
                <a:spcPct val="150000"/>
              </a:lnSpc>
              <a:buClr>
                <a:srgbClr val="54318F"/>
              </a:buClr>
              <a:buFont typeface="Arial" panose="020B0604020202020204" pitchFamily="34" charset="0"/>
              <a:buChar char="•"/>
            </a:pPr>
            <a:r>
              <a:rPr lang="en-GB" sz="2400" dirty="0">
                <a:latin typeface="Arial"/>
                <a:cs typeface="Arial"/>
              </a:rPr>
              <a:t>Conducting a training needs analysis informed by our results.</a:t>
            </a:r>
          </a:p>
        </p:txBody>
      </p:sp>
      <p:sp>
        <p:nvSpPr>
          <p:cNvPr id="3" name="Text Placeholder 5">
            <a:extLst>
              <a:ext uri="{FF2B5EF4-FFF2-40B4-BE49-F238E27FC236}">
                <a16:creationId xmlns:a16="http://schemas.microsoft.com/office/drawing/2014/main" id="{D73BE178-F911-60B8-A9F2-55959A610D46}"/>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7030A0"/>
                </a:solidFill>
                <a:latin typeface="Arial"/>
                <a:cs typeface="Arial"/>
              </a:rPr>
              <a:t>Current Projects</a:t>
            </a:r>
          </a:p>
        </p:txBody>
      </p:sp>
      <p:pic>
        <p:nvPicPr>
          <p:cNvPr id="7" name="Picture 6" descr="A logo for psychological professions week&#10;&#10;AI-generated content may be incorrect.">
            <a:extLst>
              <a:ext uri="{FF2B5EF4-FFF2-40B4-BE49-F238E27FC236}">
                <a16:creationId xmlns:a16="http://schemas.microsoft.com/office/drawing/2014/main" id="{BFCC9AC2-90E2-3E88-7BDD-102497BA290E}"/>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1543506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DE141-3AB8-D35C-F123-7A57130655C0}"/>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D04E331-79B8-A915-154D-8FA53C8931E1}"/>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85E3AAA-B420-218A-CA0B-0640802B3E2B}"/>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5BB828C-BC16-B157-B447-1432F399CA89}"/>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Next Steps</a:t>
            </a:r>
            <a:endParaRPr lang="en-GB" sz="3600" b="1">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5CB62FE-F3BF-4214-3256-42C1B9B72DCC}"/>
              </a:ext>
            </a:extLst>
          </p:cNvPr>
          <p:cNvSpPr txBox="1"/>
          <p:nvPr/>
        </p:nvSpPr>
        <p:spPr>
          <a:xfrm>
            <a:off x="357051" y="1826219"/>
            <a:ext cx="10267406" cy="2793842"/>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Sans-Serif" panose="020B0604020202020204" pitchFamily="34" charset="0"/>
              <a:buChar char="•"/>
            </a:pPr>
            <a:r>
              <a:rPr lang="en-GB" sz="2400" dirty="0">
                <a:latin typeface="Arial"/>
                <a:cs typeface="Arial"/>
              </a:rPr>
              <a:t>Qualitative study with families, carers, and CYP of their experiences of adapted practice.</a:t>
            </a:r>
            <a:endParaRPr lang="en-GB" sz="2400">
              <a:latin typeface="Arial" panose="020B0604020202020204" pitchFamily="34" charset="0"/>
              <a:cs typeface="Arial" panose="020B0604020202020204" pitchFamily="34" charset="0"/>
            </a:endParaRPr>
          </a:p>
          <a:p>
            <a:pPr marL="342900" indent="-342900">
              <a:lnSpc>
                <a:spcPct val="150000"/>
              </a:lnSpc>
              <a:buFont typeface="Arial,Sans-Serif" panose="020B0604020202020204" pitchFamily="34" charset="0"/>
              <a:buChar char="•"/>
            </a:pPr>
            <a:r>
              <a:rPr lang="en-GB" sz="2400" dirty="0">
                <a:latin typeface="Arial"/>
                <a:cs typeface="Arial"/>
              </a:rPr>
              <a:t>Develop a framework for adaptations derived from all three sources.</a:t>
            </a:r>
          </a:p>
          <a:p>
            <a:pPr marL="342900" indent="-342900">
              <a:lnSpc>
                <a:spcPct val="150000"/>
              </a:lnSpc>
              <a:buFont typeface="Arial,Sans-Serif" panose="020B0604020202020204" pitchFamily="34" charset="0"/>
              <a:buChar char="•"/>
            </a:pPr>
            <a:r>
              <a:rPr lang="en-GB" sz="2400" dirty="0">
                <a:latin typeface="Arial"/>
                <a:cs typeface="Arial"/>
              </a:rPr>
              <a:t>Evaluate the impact of impact of research-grounded training in adapted practice.</a:t>
            </a:r>
          </a:p>
        </p:txBody>
      </p:sp>
      <p:sp>
        <p:nvSpPr>
          <p:cNvPr id="3" name="Text Placeholder 5">
            <a:extLst>
              <a:ext uri="{FF2B5EF4-FFF2-40B4-BE49-F238E27FC236}">
                <a16:creationId xmlns:a16="http://schemas.microsoft.com/office/drawing/2014/main" id="{9F106B21-2006-4FA9-9D74-117588F43BE0}"/>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7030A0"/>
                </a:solidFill>
                <a:latin typeface="Arial"/>
                <a:cs typeface="Arial"/>
              </a:rPr>
              <a:t>Future Projects</a:t>
            </a:r>
          </a:p>
        </p:txBody>
      </p:sp>
      <p:pic>
        <p:nvPicPr>
          <p:cNvPr id="7" name="Picture 6" descr="A logo for psychological professions week&#10;&#10;AI-generated content may be incorrect.">
            <a:extLst>
              <a:ext uri="{FF2B5EF4-FFF2-40B4-BE49-F238E27FC236}">
                <a16:creationId xmlns:a16="http://schemas.microsoft.com/office/drawing/2014/main" id="{E9854F42-7071-DCFC-3C0E-5CF6536CDF37}"/>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3155086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73450-AB7A-B542-7240-DDF65A0A638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D8F9DAB0-2C53-FC5A-7F1F-DA89BD7AC5FD}"/>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CE5D5CB-2A78-1F33-BBEE-0DCD6200EE2B}"/>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AA7639F-945B-3572-1F50-5EFAA407D3B5}"/>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dirty="0">
                <a:solidFill>
                  <a:srgbClr val="54318F"/>
                </a:solidFill>
                <a:latin typeface="Arial"/>
                <a:cs typeface="Arial"/>
              </a:rPr>
              <a:t>Summary</a:t>
            </a:r>
            <a:endParaRPr lang="en-GB" sz="3600" b="1" dirty="0">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9501405-2562-51D7-A6FA-22162670361B}"/>
              </a:ext>
            </a:extLst>
          </p:cNvPr>
          <p:cNvSpPr txBox="1"/>
          <p:nvPr/>
        </p:nvSpPr>
        <p:spPr>
          <a:xfrm>
            <a:off x="960301" y="2072935"/>
            <a:ext cx="10267406" cy="2239844"/>
          </a:xfrm>
          <a:prstGeom prst="rect">
            <a:avLst/>
          </a:prstGeom>
          <a:noFill/>
        </p:spPr>
        <p:txBody>
          <a:bodyPr wrap="square" lIns="91440" tIns="45720" rIns="91440" bIns="45720" rtlCol="0" anchor="t">
            <a:spAutoFit/>
          </a:bodyPr>
          <a:lstStyle/>
          <a:p>
            <a:pPr algn="ctr">
              <a:lnSpc>
                <a:spcPct val="150000"/>
              </a:lnSpc>
              <a:buClr>
                <a:srgbClr val="54318F"/>
              </a:buClr>
            </a:pPr>
            <a:r>
              <a:rPr lang="en-GB" sz="2400" dirty="0">
                <a:latin typeface="Aptos"/>
                <a:cs typeface="Arial"/>
              </a:rPr>
              <a:t>Understanding the current landscape for adapted practice in LI settings is the first step towards building inclusive, community-based care, and our ongoing research agenda in this area aligns with the broader shift towards early intervention and more personalised approaches in psychological care. </a:t>
            </a:r>
            <a:r>
              <a:rPr lang="en-GB" sz="2400" dirty="0">
                <a:latin typeface="Arial"/>
                <a:cs typeface="Arial"/>
              </a:rPr>
              <a:t> </a:t>
            </a:r>
            <a:endParaRPr lang="en-US" dirty="0"/>
          </a:p>
        </p:txBody>
      </p:sp>
      <p:pic>
        <p:nvPicPr>
          <p:cNvPr id="7" name="Picture 6" descr="A logo for psychological professions week&#10;&#10;AI-generated content may be incorrect.">
            <a:extLst>
              <a:ext uri="{FF2B5EF4-FFF2-40B4-BE49-F238E27FC236}">
                <a16:creationId xmlns:a16="http://schemas.microsoft.com/office/drawing/2014/main" id="{A4EEA48F-CD41-18DC-165E-B7B69B124298}"/>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4052672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B9A25-1019-7D59-2F1A-1E3F4FAED37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425FC2F-0ECF-CE97-282B-80C283CBC863}"/>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AF5F386-09E0-3767-A506-37B1EFB980D5}"/>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3985942-1B10-B6B9-54C2-42B1A7D8459E}"/>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Acknowledgements</a:t>
            </a:r>
            <a:endParaRPr lang="en-GB" sz="3600" b="1">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59D48BC-516C-198F-773A-6C9962320A62}"/>
              </a:ext>
            </a:extLst>
          </p:cNvPr>
          <p:cNvSpPr txBox="1"/>
          <p:nvPr/>
        </p:nvSpPr>
        <p:spPr>
          <a:xfrm>
            <a:off x="357051" y="1652213"/>
            <a:ext cx="10267406" cy="4455835"/>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latin typeface="Arial"/>
                <a:cs typeface="Arial"/>
              </a:rPr>
              <a:t>Tyler Lewis</a:t>
            </a:r>
            <a:endParaRPr lang="en-GB" sz="2400" dirty="0">
              <a:latin typeface="Arial" panose="020B0604020202020204" pitchFamily="34" charset="0"/>
              <a:cs typeface="Arial" panose="020B0604020202020204" pitchFamily="34" charset="0"/>
            </a:endParaRPr>
          </a:p>
          <a:p>
            <a:pPr marL="342900" indent="-342900">
              <a:lnSpc>
                <a:spcPct val="150000"/>
              </a:lnSpc>
              <a:buClr>
                <a:srgbClr val="54318F"/>
              </a:buClr>
              <a:buFont typeface="Arial" panose="020B0604020202020204" pitchFamily="34" charset="0"/>
              <a:buChar char="•"/>
            </a:pPr>
            <a:r>
              <a:rPr lang="en-GB" sz="2400" dirty="0">
                <a:latin typeface="Arial"/>
                <a:cs typeface="Arial"/>
              </a:rPr>
              <a:t>Jo </a:t>
            </a:r>
            <a:r>
              <a:rPr lang="en-GB" sz="2400" dirty="0" err="1">
                <a:latin typeface="Arial"/>
                <a:cs typeface="Arial"/>
              </a:rPr>
              <a:t>Weallans</a:t>
            </a:r>
            <a:endParaRPr lang="en-GB" sz="2400" dirty="0">
              <a:latin typeface="Arial"/>
              <a:cs typeface="Arial"/>
            </a:endParaRPr>
          </a:p>
          <a:p>
            <a:pPr marL="342900" indent="-342900">
              <a:lnSpc>
                <a:spcPct val="150000"/>
              </a:lnSpc>
              <a:buClr>
                <a:srgbClr val="54318F"/>
              </a:buClr>
              <a:buFont typeface="Arial" panose="020B0604020202020204" pitchFamily="34" charset="0"/>
              <a:buChar char="•"/>
            </a:pPr>
            <a:r>
              <a:rPr lang="en-GB" sz="2400" dirty="0">
                <a:latin typeface="Arial"/>
                <a:cs typeface="Arial"/>
              </a:rPr>
              <a:t>Joanne Comerford</a:t>
            </a:r>
          </a:p>
          <a:p>
            <a:pPr marL="342900" indent="-342900">
              <a:lnSpc>
                <a:spcPct val="150000"/>
              </a:lnSpc>
              <a:buClr>
                <a:srgbClr val="54318F"/>
              </a:buClr>
              <a:buFont typeface="Arial" panose="020B0604020202020204" pitchFamily="34" charset="0"/>
              <a:buChar char="•"/>
            </a:pPr>
            <a:r>
              <a:rPr lang="en-GB" sz="2400" dirty="0">
                <a:latin typeface="Arial"/>
                <a:cs typeface="Arial"/>
              </a:rPr>
              <a:t>Joleen Ross</a:t>
            </a:r>
          </a:p>
          <a:p>
            <a:pPr marL="342900" indent="-342900">
              <a:lnSpc>
                <a:spcPct val="150000"/>
              </a:lnSpc>
              <a:buClr>
                <a:srgbClr val="54318F"/>
              </a:buClr>
              <a:buFont typeface="Arial" panose="020B0604020202020204" pitchFamily="34" charset="0"/>
              <a:buChar char="•"/>
            </a:pPr>
            <a:r>
              <a:rPr lang="en-GB" sz="2400" dirty="0">
                <a:latin typeface="Arial"/>
                <a:cs typeface="Arial"/>
              </a:rPr>
              <a:t>Helen Dean</a:t>
            </a:r>
          </a:p>
          <a:p>
            <a:pPr marL="342900" indent="-342900">
              <a:lnSpc>
                <a:spcPct val="150000"/>
              </a:lnSpc>
              <a:buClr>
                <a:srgbClr val="54318F"/>
              </a:buClr>
              <a:buFont typeface="Arial" panose="020B0604020202020204" pitchFamily="34" charset="0"/>
              <a:buChar char="•"/>
            </a:pPr>
            <a:r>
              <a:rPr lang="en-GB" sz="2400" dirty="0">
                <a:latin typeface="Arial"/>
                <a:cs typeface="Arial"/>
              </a:rPr>
              <a:t>Dr Jessica Collins</a:t>
            </a:r>
          </a:p>
          <a:p>
            <a:pPr marL="342900" indent="-342900">
              <a:lnSpc>
                <a:spcPct val="150000"/>
              </a:lnSpc>
              <a:buClr>
                <a:srgbClr val="54318F"/>
              </a:buClr>
              <a:buFont typeface="Arial" panose="020B0604020202020204" pitchFamily="34" charset="0"/>
              <a:buChar char="•"/>
            </a:pPr>
            <a:r>
              <a:rPr lang="en-GB" sz="2400" dirty="0">
                <a:latin typeface="Arial"/>
                <a:cs typeface="Arial"/>
              </a:rPr>
              <a:t>Dr Markku Wood</a:t>
            </a:r>
            <a:endParaRPr lang="en-GB" sz="2400">
              <a:latin typeface="Arial" panose="020B0604020202020204" pitchFamily="34" charset="0"/>
              <a:cs typeface="Arial" panose="020B0604020202020204" pitchFamily="34" charset="0"/>
            </a:endParaRPr>
          </a:p>
          <a:p>
            <a:pPr marL="342900" indent="-342900">
              <a:lnSpc>
                <a:spcPct val="150000"/>
              </a:lnSpc>
              <a:buClr>
                <a:srgbClr val="54318F"/>
              </a:buClr>
              <a:buFont typeface="Arial" panose="020B0604020202020204" pitchFamily="34" charset="0"/>
              <a:buChar char="•"/>
            </a:pPr>
            <a:r>
              <a:rPr lang="en-GB" sz="2400" dirty="0">
                <a:latin typeface="Arial"/>
                <a:cs typeface="Arial"/>
              </a:rPr>
              <a:t>Professor Dave Dagnan</a:t>
            </a:r>
          </a:p>
        </p:txBody>
      </p:sp>
      <p:pic>
        <p:nvPicPr>
          <p:cNvPr id="7" name="Picture 6" descr="A logo for psychological professions week&#10;&#10;AI-generated content may be incorrect.">
            <a:extLst>
              <a:ext uri="{FF2B5EF4-FFF2-40B4-BE49-F238E27FC236}">
                <a16:creationId xmlns:a16="http://schemas.microsoft.com/office/drawing/2014/main" id="{FEF912EE-56F3-8F01-1B42-D3BAA18312F1}"/>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600847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A5476-28AD-694D-E88C-F2E7BC57114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64B6F6D-3DE2-3B0A-8527-C28157A9337E}"/>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48E25CA-84DC-3DAD-A945-90593F631168}"/>
              </a:ext>
            </a:extLst>
          </p:cNvPr>
          <p:cNvSpPr/>
          <p:nvPr/>
        </p:nvSpPr>
        <p:spPr>
          <a:xfrm>
            <a:off x="181761" y="18680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082F0746-01EF-12C8-B8AB-57496DC6F7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611C8AE4-6B8E-75FA-5822-799CF085849B}"/>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5261C53C-9E40-EB6C-63BC-9F067E048FC5}"/>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pic>
        <p:nvPicPr>
          <p:cNvPr id="12" name="Picture 11" descr="A blue and white logo&#10;&#10;Description automatically generated">
            <a:extLst>
              <a:ext uri="{FF2B5EF4-FFF2-40B4-BE49-F238E27FC236}">
                <a16:creationId xmlns:a16="http://schemas.microsoft.com/office/drawing/2014/main" id="{5CCE7AB3-864E-4672-1AE0-EDA064E6D1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
        <p:nvSpPr>
          <p:cNvPr id="9" name="TextBox 8">
            <a:extLst>
              <a:ext uri="{FF2B5EF4-FFF2-40B4-BE49-F238E27FC236}">
                <a16:creationId xmlns:a16="http://schemas.microsoft.com/office/drawing/2014/main" id="{1641134E-96F8-21FE-634C-3DB952066C01}"/>
              </a:ext>
            </a:extLst>
          </p:cNvPr>
          <p:cNvSpPr txBox="1"/>
          <p:nvPr/>
        </p:nvSpPr>
        <p:spPr>
          <a:xfrm>
            <a:off x="416963" y="2792675"/>
            <a:ext cx="11358074" cy="707886"/>
          </a:xfrm>
          <a:prstGeom prst="rect">
            <a:avLst/>
          </a:prstGeom>
          <a:noFill/>
        </p:spPr>
        <p:txBody>
          <a:bodyPr wrap="square" lIns="91440" tIns="45720" rIns="91440" bIns="45720" rtlCol="0" anchor="t">
            <a:spAutoFit/>
          </a:bodyPr>
          <a:lstStyle/>
          <a:p>
            <a:pPr algn="ctr"/>
            <a:r>
              <a:rPr lang="en-GB" sz="4000" b="1" i="1">
                <a:solidFill>
                  <a:srgbClr val="54318F"/>
                </a:solidFill>
              </a:rPr>
              <a:t>Any Questions?</a:t>
            </a:r>
            <a:endParaRPr lang="en-GB" sz="3600" b="1">
              <a:solidFill>
                <a:srgbClr val="54318F"/>
              </a:solidFill>
              <a:latin typeface="Arial"/>
              <a:cs typeface="Arial"/>
            </a:endParaRPr>
          </a:p>
        </p:txBody>
      </p:sp>
    </p:spTree>
    <p:extLst>
      <p:ext uri="{BB962C8B-B14F-4D97-AF65-F5344CB8AC3E}">
        <p14:creationId xmlns:p14="http://schemas.microsoft.com/office/powerpoint/2010/main" val="1739682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2EB27246-70B8-8842-9891-251B135DEC72}"/>
              </a:ext>
            </a:extLst>
          </p:cNvPr>
          <p:cNvSpPr txBox="1"/>
          <p:nvPr/>
        </p:nvSpPr>
        <p:spPr>
          <a:xfrm>
            <a:off x="6096000" y="2113042"/>
            <a:ext cx="5302871" cy="2793842"/>
          </a:xfrm>
          <a:prstGeom prst="rect">
            <a:avLst/>
          </a:prstGeom>
          <a:noFill/>
        </p:spPr>
        <p:txBody>
          <a:bodyPr wrap="square" lIns="91440" tIns="45720" rIns="91440" bIns="45720" rtlCol="0" anchor="t">
            <a:spAutoFit/>
          </a:bodyPr>
          <a:lstStyle/>
          <a:p>
            <a:pPr>
              <a:lnSpc>
                <a:spcPct val="150000"/>
              </a:lnSpc>
            </a:pPr>
            <a:r>
              <a:rPr lang="en-GB" sz="2400" b="1">
                <a:latin typeface="Arial" panose="020B0604020202020204" pitchFamily="34" charset="0"/>
                <a:cs typeface="Arial" panose="020B0604020202020204" pitchFamily="34" charset="0"/>
              </a:rPr>
              <a:t>Thank you</a:t>
            </a:r>
          </a:p>
          <a:p>
            <a:pPr>
              <a:lnSpc>
                <a:spcPct val="150000"/>
              </a:lnSpc>
            </a:pPr>
            <a:r>
              <a:rPr lang="en-GB" sz="2400">
                <a:latin typeface="Arial" panose="020B0604020202020204" pitchFamily="34" charset="0"/>
                <a:cs typeface="Arial" panose="020B0604020202020204" pitchFamily="34" charset="0"/>
              </a:rPr>
              <a:t>@</a:t>
            </a:r>
            <a:r>
              <a:rPr lang="en-GB" sz="2400"/>
              <a:t>PPNEngland</a:t>
            </a:r>
            <a:endParaRPr lang="en-GB" sz="2400">
              <a:latin typeface="Arial" panose="020B0604020202020204" pitchFamily="34" charset="0"/>
              <a:cs typeface="Arial" panose="020B0604020202020204" pitchFamily="34" charset="0"/>
            </a:endParaRPr>
          </a:p>
          <a:p>
            <a:pPr>
              <a:lnSpc>
                <a:spcPct val="150000"/>
              </a:lnSpc>
            </a:pPr>
            <a:r>
              <a:rPr lang="en-GB" sz="2400">
                <a:latin typeface="Arial" panose="020B0604020202020204" pitchFamily="34" charset="0"/>
                <a:cs typeface="Arial" panose="020B0604020202020204" pitchFamily="34" charset="0"/>
                <a:hlinkClick r:id="rId2"/>
              </a:rPr>
              <a:t>www.ppn.nhs.uk</a:t>
            </a:r>
            <a:endParaRPr lang="en-GB" sz="2400">
              <a:latin typeface="Arial" panose="020B0604020202020204" pitchFamily="34" charset="0"/>
              <a:cs typeface="Arial" panose="020B0604020202020204" pitchFamily="34" charset="0"/>
            </a:endParaRPr>
          </a:p>
          <a:p>
            <a:pPr>
              <a:lnSpc>
                <a:spcPct val="150000"/>
              </a:lnSpc>
            </a:pPr>
            <a:r>
              <a:rPr lang="en-GB" sz="2400">
                <a:latin typeface="Arial"/>
                <a:cs typeface="Arial"/>
              </a:rPr>
              <a:t>#PPWeek25</a:t>
            </a:r>
            <a:endParaRPr lang="en-GB" sz="2400">
              <a:latin typeface="Arial" panose="020B0604020202020204" pitchFamily="34" charset="0"/>
              <a:cs typeface="Arial" panose="020B0604020202020204" pitchFamily="34" charset="0"/>
            </a:endParaRPr>
          </a:p>
          <a:p>
            <a:pPr>
              <a:lnSpc>
                <a:spcPct val="150000"/>
              </a:lnSpc>
            </a:pPr>
            <a:r>
              <a:rPr lang="en-GB" sz="2400">
                <a:latin typeface="Arial"/>
                <a:cs typeface="Arial"/>
              </a:rPr>
              <a:t>#PsychologicalProfessionsWeek2025</a:t>
            </a:r>
            <a:endParaRPr lang="en-GB" sz="2400">
              <a:latin typeface="Arial" panose="020B0604020202020204" pitchFamily="34" charset="0"/>
              <a:cs typeface="Arial" panose="020B0604020202020204" pitchFamily="34" charset="0"/>
            </a:endParaRPr>
          </a:p>
        </p:txBody>
      </p:sp>
      <p:pic>
        <p:nvPicPr>
          <p:cNvPr id="7" name="Picture 6" descr="A logo with purple and white figures&#10;&#10;Description automatically generated">
            <a:extLst>
              <a:ext uri="{FF2B5EF4-FFF2-40B4-BE49-F238E27FC236}">
                <a16:creationId xmlns:a16="http://schemas.microsoft.com/office/drawing/2014/main" id="{6BDC431D-6115-B3DE-B0D0-89E4ABE2E5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129" y="2531362"/>
            <a:ext cx="3203455" cy="1795276"/>
          </a:xfrm>
          <a:prstGeom prst="rect">
            <a:avLst/>
          </a:prstGeom>
        </p:spPr>
      </p:pic>
    </p:spTree>
    <p:extLst>
      <p:ext uri="{BB962C8B-B14F-4D97-AF65-F5344CB8AC3E}">
        <p14:creationId xmlns:p14="http://schemas.microsoft.com/office/powerpoint/2010/main" val="606990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Background and Rationale</a:t>
            </a:r>
            <a:endParaRPr lang="en-GB" sz="3600" b="1">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20BAB5E-CB62-42AD-EC57-E0A23FB5BCC8}"/>
              </a:ext>
            </a:extLst>
          </p:cNvPr>
          <p:cNvSpPr txBox="1"/>
          <p:nvPr/>
        </p:nvSpPr>
        <p:spPr>
          <a:xfrm>
            <a:off x="357051" y="2083518"/>
            <a:ext cx="10267406" cy="2012923"/>
          </a:xfrm>
          <a:prstGeom prst="rect">
            <a:avLst/>
          </a:prstGeom>
          <a:noFill/>
        </p:spPr>
        <p:txBody>
          <a:bodyPr wrap="square" lIns="91440" tIns="45720" rIns="91440" bIns="45720" rtlCol="0" anchor="t">
            <a:spAutoFit/>
          </a:bodyPr>
          <a:lstStyle/>
          <a:p>
            <a:pPr marL="285750" indent="-285750">
              <a:lnSpc>
                <a:spcPct val="90000"/>
              </a:lnSpc>
              <a:spcBef>
                <a:spcPts val="1000"/>
              </a:spcBef>
              <a:buClr>
                <a:srgbClr val="54318F"/>
              </a:buClr>
              <a:buFont typeface="Arial" panose="020B0604020202020204" pitchFamily="34" charset="0"/>
              <a:buChar char="•"/>
            </a:pPr>
            <a:r>
              <a:rPr lang="en-GB" sz="2400">
                <a:ea typeface="+mn-lt"/>
                <a:cs typeface="+mn-lt"/>
              </a:rPr>
              <a:t>Launched in 2011 (formerly CYP-IAPT) to improve quality and accessibility of psychological therapies for CYP.</a:t>
            </a:r>
            <a:endParaRPr lang="en-US" sz="2400">
              <a:ea typeface="+mn-lt"/>
              <a:cs typeface="+mn-lt"/>
            </a:endParaRPr>
          </a:p>
          <a:p>
            <a:pPr marL="285750" indent="-285750">
              <a:lnSpc>
                <a:spcPct val="90000"/>
              </a:lnSpc>
              <a:spcBef>
                <a:spcPts val="1000"/>
              </a:spcBef>
              <a:buClr>
                <a:srgbClr val="54318F"/>
              </a:buClr>
              <a:buFont typeface="Arial" panose="020B0604020202020204" pitchFamily="34" charset="0"/>
              <a:buChar char="•"/>
            </a:pPr>
            <a:r>
              <a:rPr lang="en-GB" sz="2400">
                <a:ea typeface="+mn-lt"/>
                <a:cs typeface="+mn-lt"/>
              </a:rPr>
              <a:t>Low-intensity (LI) arm focused on early intervention and workforce development.</a:t>
            </a:r>
          </a:p>
          <a:p>
            <a:pPr marL="285750" indent="-285750">
              <a:lnSpc>
                <a:spcPct val="90000"/>
              </a:lnSpc>
              <a:spcBef>
                <a:spcPts val="1000"/>
              </a:spcBef>
              <a:buClr>
                <a:srgbClr val="54318F"/>
              </a:buClr>
              <a:buFont typeface="Arial" panose="020B0604020202020204" pitchFamily="34" charset="0"/>
              <a:buChar char="•"/>
            </a:pPr>
            <a:r>
              <a:rPr lang="en-GB" sz="2400">
                <a:ea typeface="+mn-lt"/>
                <a:cs typeface="+mn-lt"/>
              </a:rPr>
              <a:t>Over 10,500 practitioners trained by 2019 (Clark, 2019).</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ea typeface="+mn-lt"/>
                <a:cs typeface="+mn-lt"/>
              </a:rPr>
              <a:t>Children and Young People’s Psychological Trainings (CYP-PT) Initiative</a:t>
            </a:r>
            <a:endParaRPr lang="en-US">
              <a:ea typeface="+mn-lt"/>
              <a:cs typeface="+mn-lt"/>
            </a:endParaRPr>
          </a:p>
        </p:txBody>
      </p:sp>
      <p:pic>
        <p:nvPicPr>
          <p:cNvPr id="7" name="Picture 6" descr="A logo for psychological professions week&#10;&#10;AI-generated content may be incorrect.">
            <a:extLst>
              <a:ext uri="{FF2B5EF4-FFF2-40B4-BE49-F238E27FC236}">
                <a16:creationId xmlns:a16="http://schemas.microsoft.com/office/drawing/2014/main" id="{91873BA0-9847-CDC6-1347-E089F3EE8CC1}"/>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1679533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38275-8B06-2FF1-10A5-97D5DC3147B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972E2F9-24B0-60F3-65EB-75C2FF7A5814}"/>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FC02B46-CD0C-86FB-74D8-01C75BF9ADEF}"/>
              </a:ext>
            </a:extLst>
          </p:cNvPr>
          <p:cNvSpPr/>
          <p:nvPr/>
        </p:nvSpPr>
        <p:spPr>
          <a:xfrm>
            <a:off x="184558" y="212611"/>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D7E6570-3FEB-181F-5FC4-44EEC439C03F}"/>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Background and Rationale</a:t>
            </a:r>
            <a:endParaRPr lang="en-GB" sz="3600" b="1">
              <a:solidFill>
                <a:srgbClr val="54318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4A031D7-B737-130D-54CC-0E03F3B434D9}"/>
              </a:ext>
            </a:extLst>
          </p:cNvPr>
          <p:cNvSpPr txBox="1"/>
          <p:nvPr/>
        </p:nvSpPr>
        <p:spPr>
          <a:xfrm>
            <a:off x="357051" y="2083518"/>
            <a:ext cx="10267406" cy="3451714"/>
          </a:xfrm>
          <a:prstGeom prst="rect">
            <a:avLst/>
          </a:prstGeom>
          <a:noFill/>
        </p:spPr>
        <p:txBody>
          <a:bodyPr wrap="square" lIns="91440" tIns="45720" rIns="91440" bIns="45720" rtlCol="0" anchor="t">
            <a:spAutoFit/>
          </a:bodyPr>
          <a:lstStyle/>
          <a:p>
            <a:pPr marL="285750" indent="-285750">
              <a:lnSpc>
                <a:spcPct val="90000"/>
              </a:lnSpc>
              <a:spcBef>
                <a:spcPts val="1000"/>
              </a:spcBef>
              <a:buClr>
                <a:srgbClr val="54318F"/>
              </a:buClr>
              <a:buFont typeface="Arial" panose="020B0604020202020204" pitchFamily="34" charset="0"/>
              <a:buChar char="•"/>
            </a:pPr>
            <a:r>
              <a:rPr lang="en-GB" sz="2400" dirty="0">
                <a:ea typeface="+mn-lt"/>
                <a:cs typeface="+mn-lt"/>
              </a:rPr>
              <a:t>CYP with Autism and Learning/Intellectual Disabilities (LD/ID) experience higher rates of mental health difficulties (</a:t>
            </a:r>
            <a:r>
              <a:rPr lang="en-GB" sz="2000" dirty="0" err="1">
                <a:ea typeface="+mn-lt"/>
                <a:cs typeface="+mn-lt"/>
              </a:rPr>
              <a:t>Beesdo</a:t>
            </a:r>
            <a:r>
              <a:rPr lang="en-GB" sz="2000" dirty="0">
                <a:ea typeface="+mn-lt"/>
                <a:cs typeface="+mn-lt"/>
              </a:rPr>
              <a:t>, Knappe, &amp; Pine, 2009; Hudson, Hall, &amp; Harkness, 2019; </a:t>
            </a:r>
            <a:r>
              <a:rPr lang="en-GB" sz="2000" dirty="0" err="1">
                <a:ea typeface="+mn-lt"/>
                <a:cs typeface="+mn-lt"/>
              </a:rPr>
              <a:t>Totsika</a:t>
            </a:r>
            <a:r>
              <a:rPr lang="en-GB" sz="2000" dirty="0">
                <a:ea typeface="+mn-lt"/>
                <a:cs typeface="+mn-lt"/>
              </a:rPr>
              <a:t> et al, 2022)</a:t>
            </a:r>
          </a:p>
          <a:p>
            <a:pPr>
              <a:lnSpc>
                <a:spcPct val="90000"/>
              </a:lnSpc>
              <a:spcBef>
                <a:spcPts val="1000"/>
              </a:spcBef>
              <a:buClr>
                <a:srgbClr val="54318F"/>
              </a:buClr>
            </a:pPr>
            <a:endParaRPr lang="en-GB" sz="600" dirty="0">
              <a:ea typeface="+mn-lt"/>
              <a:cs typeface="+mn-lt"/>
            </a:endParaRPr>
          </a:p>
          <a:p>
            <a:pPr marL="285750" indent="-285750">
              <a:lnSpc>
                <a:spcPct val="90000"/>
              </a:lnSpc>
              <a:spcBef>
                <a:spcPts val="1000"/>
              </a:spcBef>
              <a:buClr>
                <a:srgbClr val="54318F"/>
              </a:buClr>
              <a:buFont typeface="Arial" panose="020B0604020202020204" pitchFamily="34" charset="0"/>
              <a:buChar char="•"/>
            </a:pPr>
            <a:r>
              <a:rPr lang="en-GB" sz="2400" dirty="0">
                <a:ea typeface="+mn-lt"/>
                <a:cs typeface="+mn-lt"/>
              </a:rPr>
              <a:t>Yet they face reduced access to suitable psychological interventions.</a:t>
            </a:r>
          </a:p>
          <a:p>
            <a:pPr>
              <a:lnSpc>
                <a:spcPct val="90000"/>
              </a:lnSpc>
              <a:spcBef>
                <a:spcPts val="1000"/>
              </a:spcBef>
              <a:buClr>
                <a:srgbClr val="54318F"/>
              </a:buClr>
            </a:pPr>
            <a:endParaRPr lang="en-GB" sz="600" dirty="0">
              <a:ea typeface="+mn-lt"/>
              <a:cs typeface="+mn-lt"/>
            </a:endParaRPr>
          </a:p>
          <a:p>
            <a:pPr marL="285750" indent="-285750">
              <a:lnSpc>
                <a:spcPct val="90000"/>
              </a:lnSpc>
              <a:spcBef>
                <a:spcPts val="1000"/>
              </a:spcBef>
              <a:buClr>
                <a:srgbClr val="54318F"/>
              </a:buClr>
              <a:buFont typeface="Arial" panose="020B0604020202020204" pitchFamily="34" charset="0"/>
              <a:buChar char="•"/>
            </a:pPr>
            <a:r>
              <a:rPr lang="en-GB" sz="2400" dirty="0">
                <a:ea typeface="+mn-lt"/>
                <a:cs typeface="+mn-lt"/>
              </a:rPr>
              <a:t>No agreed framework for adapted LI-CBT for CYP.</a:t>
            </a:r>
          </a:p>
          <a:p>
            <a:pPr>
              <a:lnSpc>
                <a:spcPct val="90000"/>
              </a:lnSpc>
              <a:spcBef>
                <a:spcPts val="1000"/>
              </a:spcBef>
              <a:buClr>
                <a:srgbClr val="54318F"/>
              </a:buClr>
            </a:pPr>
            <a:endParaRPr lang="en-GB" sz="600" dirty="0">
              <a:ea typeface="+mn-lt"/>
              <a:cs typeface="+mn-lt"/>
            </a:endParaRPr>
          </a:p>
          <a:p>
            <a:pPr marL="285750" indent="-285750">
              <a:lnSpc>
                <a:spcPct val="90000"/>
              </a:lnSpc>
              <a:spcBef>
                <a:spcPts val="1000"/>
              </a:spcBef>
              <a:buClr>
                <a:srgbClr val="54318F"/>
              </a:buClr>
              <a:buFont typeface="Arial" panose="020B0604020202020204" pitchFamily="34" charset="0"/>
              <a:buChar char="•"/>
            </a:pPr>
            <a:r>
              <a:rPr lang="en-GB" sz="2400" dirty="0">
                <a:ea typeface="+mn-lt"/>
                <a:cs typeface="+mn-lt"/>
              </a:rPr>
              <a:t>Practitioners often lack confidence, guidance, and supervision when working with these populations.</a:t>
            </a:r>
            <a:r>
              <a:rPr lang="en-GB" sz="2400" dirty="0">
                <a:latin typeface="Arial"/>
                <a:ea typeface="Calibri"/>
                <a:cs typeface="Arial"/>
              </a:rPr>
              <a:t> </a:t>
            </a:r>
            <a:endParaRPr lang="en-GB" dirty="0"/>
          </a:p>
        </p:txBody>
      </p:sp>
      <p:sp>
        <p:nvSpPr>
          <p:cNvPr id="3" name="Text Placeholder 5">
            <a:extLst>
              <a:ext uri="{FF2B5EF4-FFF2-40B4-BE49-F238E27FC236}">
                <a16:creationId xmlns:a16="http://schemas.microsoft.com/office/drawing/2014/main" id="{EDB7F773-C378-ACFB-C4E9-30C2E998EA04}"/>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ea typeface="+mn-lt"/>
                <a:cs typeface="+mn-lt"/>
              </a:rPr>
              <a:t>Why Focus on Adaptations?</a:t>
            </a:r>
            <a:endParaRPr lang="en-US">
              <a:solidFill>
                <a:srgbClr val="4EA72E"/>
              </a:solidFill>
              <a:ea typeface="+mn-lt"/>
              <a:cs typeface="+mn-lt"/>
            </a:endParaRPr>
          </a:p>
        </p:txBody>
      </p:sp>
      <p:pic>
        <p:nvPicPr>
          <p:cNvPr id="7" name="Picture 6" descr="A logo for psychological professions week&#10;&#10;AI-generated content may be incorrect.">
            <a:extLst>
              <a:ext uri="{FF2B5EF4-FFF2-40B4-BE49-F238E27FC236}">
                <a16:creationId xmlns:a16="http://schemas.microsoft.com/office/drawing/2014/main" id="{819552B8-58C6-4EDF-B7A5-976A7725ACAD}"/>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3852640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B68E4-965E-DD9D-AD7D-2D5D8AAEF02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C60AB9B-50A1-08B1-D36B-828117D012C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5DF3B54-8C60-9D78-4388-9950DF3ED431}"/>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F7B2670-14EA-2F5C-20D1-5E9ED8FD74B7}"/>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Research Focus</a:t>
            </a:r>
            <a:endParaRPr lang="en-US"/>
          </a:p>
        </p:txBody>
      </p:sp>
      <p:sp>
        <p:nvSpPr>
          <p:cNvPr id="11" name="TextBox 10">
            <a:extLst>
              <a:ext uri="{FF2B5EF4-FFF2-40B4-BE49-F238E27FC236}">
                <a16:creationId xmlns:a16="http://schemas.microsoft.com/office/drawing/2014/main" id="{A6681375-2A7A-FB05-8160-670A578C4C0D}"/>
              </a:ext>
            </a:extLst>
          </p:cNvPr>
          <p:cNvSpPr txBox="1"/>
          <p:nvPr/>
        </p:nvSpPr>
        <p:spPr>
          <a:xfrm>
            <a:off x="357051" y="2083518"/>
            <a:ext cx="10267406" cy="1701043"/>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a:latin typeface="Aptos"/>
                <a:ea typeface="Calibri"/>
                <a:cs typeface="Arial"/>
              </a:rPr>
              <a:t>To</a:t>
            </a:r>
            <a:r>
              <a:rPr lang="en-GB" sz="2400">
                <a:ea typeface="+mn-lt"/>
                <a:cs typeface="+mn-lt"/>
              </a:rPr>
              <a:t> explore how Low-Intensity CBT practitioners can better meet the needs of autistic CYP and CYP with LD, focusing on confidence and current practice adaptations.</a:t>
            </a:r>
            <a:endParaRPr lang="en-US">
              <a:ea typeface="Calibri"/>
              <a:cs typeface="Calibri"/>
            </a:endParaRPr>
          </a:p>
        </p:txBody>
      </p:sp>
      <p:sp>
        <p:nvSpPr>
          <p:cNvPr id="3" name="Text Placeholder 5">
            <a:extLst>
              <a:ext uri="{FF2B5EF4-FFF2-40B4-BE49-F238E27FC236}">
                <a16:creationId xmlns:a16="http://schemas.microsoft.com/office/drawing/2014/main" id="{3FD64C8F-0401-7D6C-E237-E9337B3DA037}"/>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Overall Aims</a:t>
            </a:r>
            <a:endParaRPr lang="en-GB">
              <a:solidFill>
                <a:srgbClr val="7030A0"/>
              </a:solidFill>
              <a:latin typeface="Arial"/>
              <a:cs typeface="Arial"/>
            </a:endParaRPr>
          </a:p>
        </p:txBody>
      </p:sp>
      <p:pic>
        <p:nvPicPr>
          <p:cNvPr id="7" name="Picture 6" descr="A logo for psychological professions week&#10;&#10;AI-generated content may be incorrect.">
            <a:extLst>
              <a:ext uri="{FF2B5EF4-FFF2-40B4-BE49-F238E27FC236}">
                <a16:creationId xmlns:a16="http://schemas.microsoft.com/office/drawing/2014/main" id="{A027290E-2FDC-563D-968C-BA16F5A60274}"/>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Tree>
    <p:extLst>
      <p:ext uri="{BB962C8B-B14F-4D97-AF65-F5344CB8AC3E}">
        <p14:creationId xmlns:p14="http://schemas.microsoft.com/office/powerpoint/2010/main" val="3693990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00B61-D651-89EC-DA5E-ABDBABBA2EF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0895E07-74D9-7FBA-D0F6-FDB783E23FF4}"/>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343106F-6746-5EC9-3A66-50DAD2B2BBA8}"/>
              </a:ext>
            </a:extLst>
          </p:cNvPr>
          <p:cNvSpPr/>
          <p:nvPr/>
        </p:nvSpPr>
        <p:spPr>
          <a:xfrm>
            <a:off x="181761" y="18680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F0D57BFA-8A99-F270-42AC-BA7236B66C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44BFFBB7-A6A0-47B6-A7F0-BA490ED97446}"/>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4D551712-46F5-0C1F-2F6C-CE09AEB09D96}"/>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pic>
        <p:nvPicPr>
          <p:cNvPr id="12" name="Picture 11" descr="A blue and white logo&#10;&#10;Description automatically generated">
            <a:extLst>
              <a:ext uri="{FF2B5EF4-FFF2-40B4-BE49-F238E27FC236}">
                <a16:creationId xmlns:a16="http://schemas.microsoft.com/office/drawing/2014/main" id="{C20420C5-47F1-9657-1352-E28F994573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
        <p:nvSpPr>
          <p:cNvPr id="9" name="TextBox 8">
            <a:extLst>
              <a:ext uri="{FF2B5EF4-FFF2-40B4-BE49-F238E27FC236}">
                <a16:creationId xmlns:a16="http://schemas.microsoft.com/office/drawing/2014/main" id="{C389C1F8-410F-E736-D883-EE531B63CCF2}"/>
              </a:ext>
            </a:extLst>
          </p:cNvPr>
          <p:cNvSpPr txBox="1"/>
          <p:nvPr/>
        </p:nvSpPr>
        <p:spPr>
          <a:xfrm>
            <a:off x="416963" y="2792675"/>
            <a:ext cx="11358074" cy="1261884"/>
          </a:xfrm>
          <a:prstGeom prst="rect">
            <a:avLst/>
          </a:prstGeom>
          <a:noFill/>
        </p:spPr>
        <p:txBody>
          <a:bodyPr wrap="square" lIns="91440" tIns="45720" rIns="91440" bIns="45720" rtlCol="0" anchor="t">
            <a:spAutoFit/>
          </a:bodyPr>
          <a:lstStyle/>
          <a:p>
            <a:pPr algn="ctr"/>
            <a:r>
              <a:rPr lang="en-GB" sz="4000" b="1" i="1">
                <a:solidFill>
                  <a:srgbClr val="54318F"/>
                </a:solidFill>
              </a:rPr>
              <a:t>Project 1: </a:t>
            </a:r>
            <a:r>
              <a:rPr lang="en-GB" sz="3600" b="1">
                <a:solidFill>
                  <a:srgbClr val="54318F"/>
                </a:solidFill>
                <a:latin typeface="Arial"/>
                <a:cs typeface="Arial"/>
              </a:rPr>
              <a:t>LI Practitioners' Confidence Working Adaptively with Autistic CYP and CYP with LD</a:t>
            </a:r>
            <a:endParaRPr lang="en-GB" sz="4000" b="1" i="1">
              <a:solidFill>
                <a:srgbClr val="54318F"/>
              </a:solidFill>
            </a:endParaRPr>
          </a:p>
        </p:txBody>
      </p:sp>
    </p:spTree>
    <p:extLst>
      <p:ext uri="{BB962C8B-B14F-4D97-AF65-F5344CB8AC3E}">
        <p14:creationId xmlns:p14="http://schemas.microsoft.com/office/powerpoint/2010/main" val="2700133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2FA46-1408-3F51-E11B-62DA8745846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B07F136-09DD-B119-6A0D-15AAD04A2FC9}"/>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984E1D5-15FB-ACA4-371E-C661AE701026}"/>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BF0FF16-1198-D374-7534-E4E3FC4D47A8}"/>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1: LI Practitioners' Confidence</a:t>
            </a:r>
            <a:endParaRPr lang="en-US"/>
          </a:p>
        </p:txBody>
      </p:sp>
      <p:sp>
        <p:nvSpPr>
          <p:cNvPr id="3" name="Text Placeholder 5">
            <a:extLst>
              <a:ext uri="{FF2B5EF4-FFF2-40B4-BE49-F238E27FC236}">
                <a16:creationId xmlns:a16="http://schemas.microsoft.com/office/drawing/2014/main" id="{CA907E0C-2DD0-5788-0565-34D6E81D32D7}"/>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Aims</a:t>
            </a:r>
            <a:endParaRPr lang="en-US"/>
          </a:p>
        </p:txBody>
      </p:sp>
      <p:pic>
        <p:nvPicPr>
          <p:cNvPr id="7" name="Picture 6" descr="A logo for psychological professions week&#10;&#10;AI-generated content may be incorrect.">
            <a:extLst>
              <a:ext uri="{FF2B5EF4-FFF2-40B4-BE49-F238E27FC236}">
                <a16:creationId xmlns:a16="http://schemas.microsoft.com/office/drawing/2014/main" id="{9DCCE7EE-549E-FBF9-EBB3-B0459262F183}"/>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
        <p:nvSpPr>
          <p:cNvPr id="8" name="TextBox 7">
            <a:extLst>
              <a:ext uri="{FF2B5EF4-FFF2-40B4-BE49-F238E27FC236}">
                <a16:creationId xmlns:a16="http://schemas.microsoft.com/office/drawing/2014/main" id="{6F75C559-8DEB-2F0F-1F6B-3A8A469038D5}"/>
              </a:ext>
            </a:extLst>
          </p:cNvPr>
          <p:cNvSpPr txBox="1"/>
          <p:nvPr/>
        </p:nvSpPr>
        <p:spPr>
          <a:xfrm>
            <a:off x="357051" y="2083518"/>
            <a:ext cx="10267406" cy="2255041"/>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400" dirty="0">
                <a:latin typeface="Aptos"/>
                <a:ea typeface="Calibri"/>
                <a:cs typeface="Arial"/>
              </a:rPr>
              <a:t>Determine the levels of </a:t>
            </a:r>
            <a:r>
              <a:rPr lang="en-GB" sz="2400" dirty="0">
                <a:ea typeface="+mn-lt"/>
                <a:cs typeface="+mn-lt"/>
              </a:rPr>
              <a:t>confidence of low intensity practitioners at working adaptively with autistic CYP and CYP with LD</a:t>
            </a:r>
            <a:endParaRPr lang="en-US" dirty="0">
              <a:ea typeface="Calibri"/>
              <a:cs typeface="Calibri"/>
            </a:endParaRPr>
          </a:p>
          <a:p>
            <a:pPr marL="342900" indent="-342900">
              <a:lnSpc>
                <a:spcPct val="150000"/>
              </a:lnSpc>
              <a:buClr>
                <a:srgbClr val="54318F"/>
              </a:buClr>
              <a:buFont typeface="Arial" panose="020B0604020202020204" pitchFamily="34" charset="0"/>
              <a:buChar char="•"/>
            </a:pPr>
            <a:r>
              <a:rPr lang="en-GB" sz="2400" dirty="0">
                <a:ea typeface="+mn-lt"/>
                <a:cs typeface="+mn-lt"/>
              </a:rPr>
              <a:t>Identify factors that are associated with increased and decreased confidence.</a:t>
            </a:r>
            <a:endParaRPr lang="en-US" dirty="0">
              <a:ea typeface="Calibri"/>
              <a:cs typeface="Calibri"/>
            </a:endParaRPr>
          </a:p>
        </p:txBody>
      </p:sp>
      <p:sp>
        <p:nvSpPr>
          <p:cNvPr id="13" name="Text Placeholder 5">
            <a:extLst>
              <a:ext uri="{FF2B5EF4-FFF2-40B4-BE49-F238E27FC236}">
                <a16:creationId xmlns:a16="http://schemas.microsoft.com/office/drawing/2014/main" id="{3A90983F-80BE-D045-39C8-692EE8B6097C}"/>
              </a:ext>
            </a:extLst>
          </p:cNvPr>
          <p:cNvSpPr txBox="1">
            <a:spLocks/>
          </p:cNvSpPr>
          <p:nvPr/>
        </p:nvSpPr>
        <p:spPr>
          <a:xfrm>
            <a:off x="386738" y="4543958"/>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Design</a:t>
            </a:r>
          </a:p>
        </p:txBody>
      </p:sp>
      <p:sp>
        <p:nvSpPr>
          <p:cNvPr id="14" name="TextBox 13">
            <a:extLst>
              <a:ext uri="{FF2B5EF4-FFF2-40B4-BE49-F238E27FC236}">
                <a16:creationId xmlns:a16="http://schemas.microsoft.com/office/drawing/2014/main" id="{92E44567-A203-70F8-F315-DE42C6B48566}"/>
              </a:ext>
            </a:extLst>
          </p:cNvPr>
          <p:cNvSpPr txBox="1"/>
          <p:nvPr/>
        </p:nvSpPr>
        <p:spPr>
          <a:xfrm>
            <a:off x="386738" y="5210686"/>
            <a:ext cx="10267406" cy="551369"/>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 panose="020B0604020202020204" pitchFamily="34" charset="0"/>
              <a:buChar char="•"/>
            </a:pPr>
            <a:r>
              <a:rPr lang="en-GB" sz="2200">
                <a:latin typeface="Aptos"/>
                <a:ea typeface="Calibri"/>
                <a:cs typeface="Arial"/>
              </a:rPr>
              <a:t>Quantitative</a:t>
            </a:r>
            <a:r>
              <a:rPr lang="en-GB" sz="2200">
                <a:ea typeface="+mn-lt"/>
                <a:cs typeface="+mn-lt"/>
              </a:rPr>
              <a:t>, cross-sectional, and internet-based questionnaire</a:t>
            </a:r>
            <a:endParaRPr lang="en-US">
              <a:ea typeface="Calibri"/>
              <a:cs typeface="Calibri"/>
            </a:endParaRPr>
          </a:p>
        </p:txBody>
      </p:sp>
    </p:spTree>
    <p:extLst>
      <p:ext uri="{BB962C8B-B14F-4D97-AF65-F5344CB8AC3E}">
        <p14:creationId xmlns:p14="http://schemas.microsoft.com/office/powerpoint/2010/main" val="4108260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CA55E5-7C2F-6A5E-122E-7734A0F1D73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F62065C-FC69-BD0B-5931-8015E78FB0EA}"/>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01E015E-B2C7-ECA3-E114-B069B132A751}"/>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393585F-0240-6BC9-3BB1-5F5A35522511}"/>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dirty="0">
                <a:solidFill>
                  <a:srgbClr val="54318F"/>
                </a:solidFill>
                <a:latin typeface="Arial"/>
                <a:ea typeface="Calibri"/>
                <a:cs typeface="Arial"/>
              </a:rPr>
              <a:t>Project 1: LI Practitioners' Confidence</a:t>
            </a:r>
            <a:endParaRPr lang="en-US" dirty="0"/>
          </a:p>
        </p:txBody>
      </p:sp>
      <p:sp>
        <p:nvSpPr>
          <p:cNvPr id="3" name="Text Placeholder 5">
            <a:extLst>
              <a:ext uri="{FF2B5EF4-FFF2-40B4-BE49-F238E27FC236}">
                <a16:creationId xmlns:a16="http://schemas.microsoft.com/office/drawing/2014/main" id="{E4B7261B-49DA-C979-5FAF-B000CF2C4F72}"/>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dirty="0">
                <a:solidFill>
                  <a:srgbClr val="7030A0"/>
                </a:solidFill>
                <a:latin typeface="Arial"/>
                <a:ea typeface="Calibri"/>
                <a:cs typeface="Arial"/>
              </a:rPr>
              <a:t>Key Variables</a:t>
            </a:r>
            <a:endParaRPr lang="en-US" dirty="0"/>
          </a:p>
        </p:txBody>
      </p:sp>
      <p:pic>
        <p:nvPicPr>
          <p:cNvPr id="7" name="Picture 6" descr="A logo for psychological professions week&#10;&#10;AI-generated content may be incorrect.">
            <a:extLst>
              <a:ext uri="{FF2B5EF4-FFF2-40B4-BE49-F238E27FC236}">
                <a16:creationId xmlns:a16="http://schemas.microsoft.com/office/drawing/2014/main" id="{E2F56FC8-0157-A231-1754-3A7D773727C8}"/>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
        <p:nvSpPr>
          <p:cNvPr id="8" name="TextBox 7">
            <a:extLst>
              <a:ext uri="{FF2B5EF4-FFF2-40B4-BE49-F238E27FC236}">
                <a16:creationId xmlns:a16="http://schemas.microsoft.com/office/drawing/2014/main" id="{7CF47D6F-53BB-2B7F-09B4-3AE75DF8C303}"/>
              </a:ext>
            </a:extLst>
          </p:cNvPr>
          <p:cNvSpPr txBox="1"/>
          <p:nvPr/>
        </p:nvSpPr>
        <p:spPr>
          <a:xfrm>
            <a:off x="357051" y="1944973"/>
            <a:ext cx="10267406" cy="3598357"/>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Sans-Serif" panose="020B0604020202020204" pitchFamily="34" charset="0"/>
              <a:buChar char="•"/>
            </a:pPr>
            <a:r>
              <a:rPr lang="en-GB" sz="2200" dirty="0">
                <a:latin typeface="Aptos"/>
                <a:ea typeface="Calibri"/>
                <a:cs typeface="Arial"/>
              </a:rPr>
              <a:t>Therapy Confidence Scale–Intellectual Disabilities [TCS‐ID] (Dagnan et al.,2015), adapted to working with CYP</a:t>
            </a:r>
            <a:endParaRPr lang="en-US" sz="2200">
              <a:latin typeface="Aptos"/>
              <a:ea typeface="Calibri"/>
              <a:cs typeface="Arial"/>
            </a:endParaRPr>
          </a:p>
          <a:p>
            <a:pPr marL="342900" indent="-342900">
              <a:lnSpc>
                <a:spcPct val="150000"/>
              </a:lnSpc>
              <a:buFont typeface="Arial,Sans-Serif" panose="020B0604020202020204" pitchFamily="34" charset="0"/>
              <a:buChar char="•"/>
            </a:pPr>
            <a:r>
              <a:rPr lang="en-GB" sz="2200" dirty="0">
                <a:latin typeface="Aptos"/>
                <a:ea typeface="Calibri"/>
                <a:cs typeface="Arial"/>
              </a:rPr>
              <a:t>Therapy Confidence Scale – Autism Spectrum Disorder [TSC-ASD] (Cooper et al.,2018), adapted to working with CYP</a:t>
            </a:r>
            <a:endParaRPr lang="en-US" sz="2200">
              <a:latin typeface="Aptos"/>
              <a:ea typeface="Calibri"/>
              <a:cs typeface="Arial"/>
            </a:endParaRPr>
          </a:p>
          <a:p>
            <a:pPr marL="342900" indent="-342900">
              <a:lnSpc>
                <a:spcPct val="150000"/>
              </a:lnSpc>
              <a:buFont typeface="Arial,Sans-Serif" panose="020B0604020202020204" pitchFamily="34" charset="0"/>
              <a:buChar char="•"/>
            </a:pPr>
            <a:r>
              <a:rPr lang="en-GB" sz="2200" dirty="0">
                <a:latin typeface="Aptos"/>
                <a:ea typeface="Calibri"/>
                <a:cs typeface="Arial"/>
              </a:rPr>
              <a:t>Years of experience, frequency of Clinical Skills Supervision, job role and duration, qualification status, caseload percentage of CYP with LD/autism, CPD/additional training on autism/LD.</a:t>
            </a:r>
            <a:endParaRPr lang="en-GB" sz="2200" dirty="0">
              <a:ea typeface="Calibri"/>
              <a:cs typeface="Arial"/>
            </a:endParaRPr>
          </a:p>
        </p:txBody>
      </p:sp>
    </p:spTree>
    <p:extLst>
      <p:ext uri="{BB962C8B-B14F-4D97-AF65-F5344CB8AC3E}">
        <p14:creationId xmlns:p14="http://schemas.microsoft.com/office/powerpoint/2010/main" val="2324082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DAA1-DEFA-FE83-FA73-71C5F815C54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ED2A527-0343-73B3-95AA-71D151D0B413}"/>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4A5E3F4-079C-48FC-F03E-725DFC5C418C}"/>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B1691C2-0E89-F930-EBC1-893027C20949}"/>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ea typeface="Calibri"/>
                <a:cs typeface="Arial"/>
              </a:rPr>
              <a:t>Project 1: LI Practitioners' Confidence</a:t>
            </a:r>
            <a:endParaRPr lang="en-US"/>
          </a:p>
        </p:txBody>
      </p:sp>
      <p:sp>
        <p:nvSpPr>
          <p:cNvPr id="3" name="Text Placeholder 5">
            <a:extLst>
              <a:ext uri="{FF2B5EF4-FFF2-40B4-BE49-F238E27FC236}">
                <a16:creationId xmlns:a16="http://schemas.microsoft.com/office/drawing/2014/main" id="{DAD03318-BF2F-768A-AA22-308A2577E992}"/>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defRPr/>
            </a:pPr>
            <a:r>
              <a:rPr lang="en-GB">
                <a:solidFill>
                  <a:srgbClr val="7030A0"/>
                </a:solidFill>
                <a:latin typeface="Arial"/>
                <a:ea typeface="Calibri"/>
                <a:cs typeface="Arial"/>
              </a:rPr>
              <a:t>Methodology</a:t>
            </a:r>
            <a:endParaRPr lang="en-US"/>
          </a:p>
        </p:txBody>
      </p:sp>
      <p:pic>
        <p:nvPicPr>
          <p:cNvPr id="7" name="Picture 6" descr="A logo for psychological professions week&#10;&#10;AI-generated content may be incorrect.">
            <a:extLst>
              <a:ext uri="{FF2B5EF4-FFF2-40B4-BE49-F238E27FC236}">
                <a16:creationId xmlns:a16="http://schemas.microsoft.com/office/drawing/2014/main" id="{3E5F1905-4837-5BC9-D6C7-49B1436564A7}"/>
              </a:ext>
            </a:extLst>
          </p:cNvPr>
          <p:cNvPicPr>
            <a:picLocks noChangeAspect="1"/>
          </p:cNvPicPr>
          <p:nvPr/>
        </p:nvPicPr>
        <p:blipFill>
          <a:blip r:embed="rId2"/>
          <a:srcRect t="15637" r="309" b="12598"/>
          <a:stretch>
            <a:fillRect/>
          </a:stretch>
        </p:blipFill>
        <p:spPr>
          <a:xfrm>
            <a:off x="9422911" y="247742"/>
            <a:ext cx="2590786" cy="1066221"/>
          </a:xfrm>
          <a:prstGeom prst="rect">
            <a:avLst/>
          </a:prstGeom>
        </p:spPr>
      </p:pic>
      <p:sp>
        <p:nvSpPr>
          <p:cNvPr id="8" name="TextBox 7">
            <a:extLst>
              <a:ext uri="{FF2B5EF4-FFF2-40B4-BE49-F238E27FC236}">
                <a16:creationId xmlns:a16="http://schemas.microsoft.com/office/drawing/2014/main" id="{535BE4E3-4927-1B96-79CC-9BF5D08503F8}"/>
              </a:ext>
            </a:extLst>
          </p:cNvPr>
          <p:cNvSpPr txBox="1"/>
          <p:nvPr/>
        </p:nvSpPr>
        <p:spPr>
          <a:xfrm>
            <a:off x="357051" y="1944973"/>
            <a:ext cx="10267406" cy="4429354"/>
          </a:xfrm>
          <a:prstGeom prst="rect">
            <a:avLst/>
          </a:prstGeom>
          <a:noFill/>
        </p:spPr>
        <p:txBody>
          <a:bodyPr wrap="square" lIns="91440" tIns="45720" rIns="91440" bIns="45720" rtlCol="0" anchor="t">
            <a:spAutoFit/>
          </a:bodyPr>
          <a:lstStyle/>
          <a:p>
            <a:pPr marL="342900" indent="-342900">
              <a:lnSpc>
                <a:spcPct val="150000"/>
              </a:lnSpc>
              <a:buClr>
                <a:srgbClr val="54318F"/>
              </a:buClr>
              <a:buFont typeface="Arial,Sans-Serif" panose="020B0604020202020204" pitchFamily="34" charset="0"/>
              <a:buChar char="•"/>
            </a:pPr>
            <a:r>
              <a:rPr lang="en-GB" sz="2200">
                <a:ea typeface="+mn-lt"/>
                <a:cs typeface="+mn-lt"/>
              </a:rPr>
              <a:t>Participants were recruited through convenience sampling, using established university networks including:</a:t>
            </a:r>
            <a:endParaRPr lang="en-US"/>
          </a:p>
          <a:p>
            <a:pPr marL="800100" lvl="1" indent="-342900">
              <a:lnSpc>
                <a:spcPct val="150000"/>
              </a:lnSpc>
              <a:buClr>
                <a:srgbClr val="54318F"/>
              </a:buClr>
              <a:buFont typeface="Courier New" panose="020B0604020202020204" pitchFamily="34" charset="0"/>
              <a:buChar char="o"/>
            </a:pPr>
            <a:r>
              <a:rPr lang="en-GB">
                <a:ea typeface="+mn-lt"/>
                <a:cs typeface="+mn-lt"/>
              </a:rPr>
              <a:t>Community of practice forum</a:t>
            </a:r>
          </a:p>
          <a:p>
            <a:pPr marL="800100" lvl="1" indent="-342900">
              <a:lnSpc>
                <a:spcPct val="150000"/>
              </a:lnSpc>
              <a:buClr>
                <a:srgbClr val="54318F"/>
              </a:buClr>
              <a:buFont typeface="Courier New" panose="020B0604020202020204" pitchFamily="34" charset="0"/>
              <a:buChar char="o"/>
            </a:pPr>
            <a:r>
              <a:rPr lang="en-GB">
                <a:ea typeface="+mn-lt"/>
                <a:cs typeface="+mn-lt"/>
              </a:rPr>
              <a:t>CYP-MH training LI supervisors</a:t>
            </a:r>
          </a:p>
          <a:p>
            <a:pPr marL="800100" lvl="1" indent="-342900">
              <a:lnSpc>
                <a:spcPct val="150000"/>
              </a:lnSpc>
              <a:buClr>
                <a:srgbClr val="54318F"/>
              </a:buClr>
              <a:buFont typeface="Courier New" panose="020B0604020202020204" pitchFamily="34" charset="0"/>
              <a:buChar char="o"/>
            </a:pPr>
            <a:r>
              <a:rPr lang="en-GB">
                <a:ea typeface="+mn-lt"/>
                <a:cs typeface="+mn-lt"/>
              </a:rPr>
              <a:t>Programme leads</a:t>
            </a:r>
            <a:endParaRPr lang="en-GB" sz="2200">
              <a:ea typeface="+mn-lt"/>
              <a:cs typeface="+mn-lt"/>
            </a:endParaRPr>
          </a:p>
          <a:p>
            <a:pPr marL="342900" indent="-342900">
              <a:lnSpc>
                <a:spcPct val="150000"/>
              </a:lnSpc>
              <a:buClr>
                <a:srgbClr val="54318F"/>
              </a:buClr>
              <a:buFont typeface="Arial,Sans-Serif" panose="020B0604020202020204" pitchFamily="34" charset="0"/>
              <a:buChar char="•"/>
            </a:pPr>
            <a:r>
              <a:rPr lang="en-GB" sz="2200">
                <a:ea typeface="+mn-lt"/>
                <a:cs typeface="+mn-lt"/>
              </a:rPr>
              <a:t>Study information and a link to the online consent form and questionnaire were shared via email with these networks.</a:t>
            </a:r>
          </a:p>
          <a:p>
            <a:pPr marL="342900" indent="-342900">
              <a:lnSpc>
                <a:spcPct val="150000"/>
              </a:lnSpc>
              <a:buClr>
                <a:srgbClr val="54318F"/>
              </a:buClr>
              <a:buFont typeface="Arial,Sans-Serif" panose="020B0604020202020204" pitchFamily="34" charset="0"/>
              <a:buChar char="•"/>
            </a:pPr>
            <a:r>
              <a:rPr lang="en-GB" sz="2200"/>
              <a:t>The questionnaire was open ~3 months (21st March- 16th June 2025)</a:t>
            </a:r>
          </a:p>
          <a:p>
            <a:pPr marL="342900" indent="-342900">
              <a:lnSpc>
                <a:spcPct val="150000"/>
              </a:lnSpc>
              <a:buClr>
                <a:srgbClr val="54318F"/>
              </a:buClr>
              <a:buFont typeface="Arial,Sans-Serif" panose="020B0604020202020204" pitchFamily="34" charset="0"/>
              <a:buChar char="•"/>
            </a:pPr>
            <a:endParaRPr lang="en-GB" sz="2200"/>
          </a:p>
        </p:txBody>
      </p:sp>
      <p:sp>
        <p:nvSpPr>
          <p:cNvPr id="9" name="TextBox 8">
            <a:extLst>
              <a:ext uri="{FF2B5EF4-FFF2-40B4-BE49-F238E27FC236}">
                <a16:creationId xmlns:a16="http://schemas.microsoft.com/office/drawing/2014/main" id="{82062877-E3EF-2422-8D55-0A8FE70441B8}"/>
              </a:ext>
            </a:extLst>
          </p:cNvPr>
          <p:cNvSpPr txBox="1"/>
          <p:nvPr/>
        </p:nvSpPr>
        <p:spPr>
          <a:xfrm>
            <a:off x="5096494" y="3072740"/>
            <a:ext cx="6096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rtl="0">
              <a:buFont typeface="Courier New,monospace"/>
              <a:buChar char="o"/>
            </a:pPr>
            <a:r>
              <a:rPr lang="en-GB" sz="1800" baseline="0">
                <a:latin typeface="Aptos"/>
                <a:ea typeface="Arial"/>
                <a:cs typeface="Arial"/>
              </a:rPr>
              <a:t>Current trainees</a:t>
            </a:r>
            <a:r>
              <a:rPr lang="en-US" sz="1800">
                <a:latin typeface="Aptos"/>
                <a:ea typeface="Arial"/>
                <a:cs typeface="Arial"/>
              </a:rPr>
              <a:t>​</a:t>
            </a:r>
          </a:p>
          <a:p>
            <a:pPr marL="800100" lvl="1" indent="-342900" rtl="0">
              <a:buFont typeface="Courier New,monospace"/>
              <a:buChar char="o"/>
            </a:pPr>
            <a:r>
              <a:rPr lang="en-GB" sz="1800" baseline="0">
                <a:latin typeface="Aptos"/>
                <a:ea typeface="Arial"/>
                <a:cs typeface="Arial"/>
              </a:rPr>
              <a:t>Alumni networks</a:t>
            </a:r>
          </a:p>
          <a:p>
            <a:pPr algn="ctr"/>
            <a:endParaRPr lang="en-US"/>
          </a:p>
        </p:txBody>
      </p:sp>
    </p:spTree>
    <p:extLst>
      <p:ext uri="{BB962C8B-B14F-4D97-AF65-F5344CB8AC3E}">
        <p14:creationId xmlns:p14="http://schemas.microsoft.com/office/powerpoint/2010/main" val="274398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1087</Words>
  <Application>Microsoft Office PowerPoint</Application>
  <PresentationFormat>Widescreen</PresentationFormat>
  <Paragraphs>144</Paragraphs>
  <Slides>27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Aptos</vt:lpstr>
      <vt:lpstr>Aptos Display</vt:lpstr>
      <vt:lpstr>Arial</vt:lpstr>
      <vt:lpstr>Arial,Sans-Serif</vt:lpstr>
      <vt:lpstr>Calibri</vt:lpstr>
      <vt:lpstr>Courier New</vt:lpstr>
      <vt:lpstr>Courier New,monospace</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Kellie Jacques</cp:lastModifiedBy>
  <cp:revision>140</cp:revision>
  <dcterms:created xsi:type="dcterms:W3CDTF">2025-10-24T14:47:46Z</dcterms:created>
  <dcterms:modified xsi:type="dcterms:W3CDTF">2025-11-13T11:34:21Z</dcterms:modified>
</cp:coreProperties>
</file>