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50.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51.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52.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53.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0" r:id="rId5"/>
    <p:sldMasterId id="2147483672" r:id="rId6"/>
    <p:sldMasterId id="2147483685" r:id="rId7"/>
  </p:sldMasterIdLst>
  <p:notesMasterIdLst>
    <p:notesMasterId r:id="rId105"/>
  </p:notesMasterIdLst>
  <p:sldIdLst>
    <p:sldId id="486" r:id="rId8"/>
    <p:sldId id="487" r:id="rId9"/>
    <p:sldId id="488" r:id="rId10"/>
    <p:sldId id="363" r:id="rId11"/>
    <p:sldId id="299" r:id="rId12"/>
    <p:sldId id="300" r:id="rId13"/>
    <p:sldId id="301" r:id="rId14"/>
    <p:sldId id="285" r:id="rId15"/>
    <p:sldId id="260" r:id="rId16"/>
    <p:sldId id="302" r:id="rId17"/>
    <p:sldId id="303" r:id="rId18"/>
    <p:sldId id="304" r:id="rId19"/>
    <p:sldId id="305" r:id="rId20"/>
    <p:sldId id="306" r:id="rId21"/>
    <p:sldId id="307" r:id="rId22"/>
    <p:sldId id="308" r:id="rId23"/>
    <p:sldId id="309" r:id="rId24"/>
    <p:sldId id="310" r:id="rId25"/>
    <p:sldId id="278" r:id="rId26"/>
    <p:sldId id="279" r:id="rId27"/>
    <p:sldId id="280" r:id="rId28"/>
    <p:sldId id="274" r:id="rId29"/>
    <p:sldId id="281" r:id="rId30"/>
    <p:sldId id="282" r:id="rId31"/>
    <p:sldId id="311" r:id="rId32"/>
    <p:sldId id="284" r:id="rId33"/>
    <p:sldId id="283" r:id="rId34"/>
    <p:sldId id="286" r:id="rId35"/>
    <p:sldId id="288" r:id="rId36"/>
    <p:sldId id="312" r:id="rId37"/>
    <p:sldId id="468" r:id="rId38"/>
    <p:sldId id="469" r:id="rId39"/>
    <p:sldId id="470" r:id="rId40"/>
    <p:sldId id="471" r:id="rId41"/>
    <p:sldId id="472" r:id="rId42"/>
    <p:sldId id="473" r:id="rId43"/>
    <p:sldId id="474" r:id="rId44"/>
    <p:sldId id="475" r:id="rId45"/>
    <p:sldId id="476" r:id="rId46"/>
    <p:sldId id="477" r:id="rId47"/>
    <p:sldId id="478" r:id="rId48"/>
    <p:sldId id="479" r:id="rId49"/>
    <p:sldId id="480" r:id="rId50"/>
    <p:sldId id="481" r:id="rId51"/>
    <p:sldId id="482" r:id="rId52"/>
    <p:sldId id="483" r:id="rId53"/>
    <p:sldId id="484" r:id="rId54"/>
    <p:sldId id="485" r:id="rId55"/>
    <p:sldId id="314" r:id="rId56"/>
    <p:sldId id="316" r:id="rId57"/>
    <p:sldId id="315" r:id="rId58"/>
    <p:sldId id="317" r:id="rId59"/>
    <p:sldId id="318" r:id="rId60"/>
    <p:sldId id="276" r:id="rId61"/>
    <p:sldId id="319" r:id="rId62"/>
    <p:sldId id="320" r:id="rId63"/>
    <p:sldId id="321" r:id="rId64"/>
    <p:sldId id="322" r:id="rId65"/>
    <p:sldId id="323" r:id="rId66"/>
    <p:sldId id="324" r:id="rId67"/>
    <p:sldId id="325" r:id="rId68"/>
    <p:sldId id="272" r:id="rId69"/>
    <p:sldId id="326" r:id="rId70"/>
    <p:sldId id="327" r:id="rId71"/>
    <p:sldId id="328" r:id="rId72"/>
    <p:sldId id="329" r:id="rId73"/>
    <p:sldId id="385" r:id="rId74"/>
    <p:sldId id="256" r:id="rId75"/>
    <p:sldId id="489" r:id="rId76"/>
    <p:sldId id="490" r:id="rId77"/>
    <p:sldId id="441" r:id="rId78"/>
    <p:sldId id="465" r:id="rId79"/>
    <p:sldId id="467" r:id="rId80"/>
    <p:sldId id="449" r:id="rId81"/>
    <p:sldId id="464" r:id="rId82"/>
    <p:sldId id="466" r:id="rId83"/>
    <p:sldId id="257" r:id="rId84"/>
    <p:sldId id="262" r:id="rId85"/>
    <p:sldId id="258" r:id="rId86"/>
    <p:sldId id="273" r:id="rId87"/>
    <p:sldId id="275" r:id="rId88"/>
    <p:sldId id="296" r:id="rId89"/>
    <p:sldId id="298" r:id="rId90"/>
    <p:sldId id="263" r:id="rId91"/>
    <p:sldId id="265" r:id="rId92"/>
    <p:sldId id="269" r:id="rId93"/>
    <p:sldId id="268" r:id="rId94"/>
    <p:sldId id="270" r:id="rId95"/>
    <p:sldId id="271" r:id="rId96"/>
    <p:sldId id="266" r:id="rId97"/>
    <p:sldId id="277" r:id="rId98"/>
    <p:sldId id="264" r:id="rId99"/>
    <p:sldId id="267" r:id="rId100"/>
    <p:sldId id="261" r:id="rId101"/>
    <p:sldId id="259" r:id="rId102"/>
    <p:sldId id="297" r:id="rId103"/>
    <p:sldId id="360" r:id="rId10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649E457-D3E7-40CD-88DC-167EE40398AF}" v="1" dt="2025-04-30T14:37:15.924"/>
    <p1510:client id="{E0F91F42-1185-A7D4-D386-43D8E779453C}" v="23" dt="2025-04-30T15:06:43.754"/>
    <p1510:client id="{E8BD7B20-EFF8-4AB9-9780-0131844B5A9E}" v="88" dt="2025-04-30T13:00:46.44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19.xml"/><Relationship Id="rId21" Type="http://schemas.openxmlformats.org/officeDocument/2006/relationships/slide" Target="slides/slide14.xml"/><Relationship Id="rId42" Type="http://schemas.openxmlformats.org/officeDocument/2006/relationships/slide" Target="slides/slide35.xml"/><Relationship Id="rId47" Type="http://schemas.openxmlformats.org/officeDocument/2006/relationships/slide" Target="slides/slide40.xml"/><Relationship Id="rId63" Type="http://schemas.openxmlformats.org/officeDocument/2006/relationships/slide" Target="slides/slide56.xml"/><Relationship Id="rId68" Type="http://schemas.openxmlformats.org/officeDocument/2006/relationships/slide" Target="slides/slide61.xml"/><Relationship Id="rId84" Type="http://schemas.openxmlformats.org/officeDocument/2006/relationships/slide" Target="slides/slide77.xml"/><Relationship Id="rId89" Type="http://schemas.openxmlformats.org/officeDocument/2006/relationships/slide" Target="slides/slide82.xml"/><Relationship Id="rId16" Type="http://schemas.openxmlformats.org/officeDocument/2006/relationships/slide" Target="slides/slide9.xml"/><Relationship Id="rId107" Type="http://schemas.openxmlformats.org/officeDocument/2006/relationships/viewProps" Target="viewProps.xml"/><Relationship Id="rId11" Type="http://schemas.openxmlformats.org/officeDocument/2006/relationships/slide" Target="slides/slide4.xml"/><Relationship Id="rId32" Type="http://schemas.openxmlformats.org/officeDocument/2006/relationships/slide" Target="slides/slide25.xml"/><Relationship Id="rId37" Type="http://schemas.openxmlformats.org/officeDocument/2006/relationships/slide" Target="slides/slide30.xml"/><Relationship Id="rId53" Type="http://schemas.openxmlformats.org/officeDocument/2006/relationships/slide" Target="slides/slide46.xml"/><Relationship Id="rId58" Type="http://schemas.openxmlformats.org/officeDocument/2006/relationships/slide" Target="slides/slide51.xml"/><Relationship Id="rId74" Type="http://schemas.openxmlformats.org/officeDocument/2006/relationships/slide" Target="slides/slide67.xml"/><Relationship Id="rId79" Type="http://schemas.openxmlformats.org/officeDocument/2006/relationships/slide" Target="slides/slide72.xml"/><Relationship Id="rId102" Type="http://schemas.openxmlformats.org/officeDocument/2006/relationships/slide" Target="slides/slide95.xml"/><Relationship Id="rId5" Type="http://schemas.openxmlformats.org/officeDocument/2006/relationships/slideMaster" Target="slideMasters/slideMaster2.xml"/><Relationship Id="rId90" Type="http://schemas.openxmlformats.org/officeDocument/2006/relationships/slide" Target="slides/slide83.xml"/><Relationship Id="rId95" Type="http://schemas.openxmlformats.org/officeDocument/2006/relationships/slide" Target="slides/slide88.xml"/><Relationship Id="rId22" Type="http://schemas.openxmlformats.org/officeDocument/2006/relationships/slide" Target="slides/slide15.xml"/><Relationship Id="rId27" Type="http://schemas.openxmlformats.org/officeDocument/2006/relationships/slide" Target="slides/slide20.xml"/><Relationship Id="rId43" Type="http://schemas.openxmlformats.org/officeDocument/2006/relationships/slide" Target="slides/slide36.xml"/><Relationship Id="rId48" Type="http://schemas.openxmlformats.org/officeDocument/2006/relationships/slide" Target="slides/slide41.xml"/><Relationship Id="rId64" Type="http://schemas.openxmlformats.org/officeDocument/2006/relationships/slide" Target="slides/slide57.xml"/><Relationship Id="rId69" Type="http://schemas.openxmlformats.org/officeDocument/2006/relationships/slide" Target="slides/slide62.xml"/><Relationship Id="rId80" Type="http://schemas.openxmlformats.org/officeDocument/2006/relationships/slide" Target="slides/slide73.xml"/><Relationship Id="rId85" Type="http://schemas.openxmlformats.org/officeDocument/2006/relationships/slide" Target="slides/slide78.xml"/><Relationship Id="rId12" Type="http://schemas.openxmlformats.org/officeDocument/2006/relationships/slide" Target="slides/slide5.xml"/><Relationship Id="rId17" Type="http://schemas.openxmlformats.org/officeDocument/2006/relationships/slide" Target="slides/slide10.xml"/><Relationship Id="rId33" Type="http://schemas.openxmlformats.org/officeDocument/2006/relationships/slide" Target="slides/slide26.xml"/><Relationship Id="rId38" Type="http://schemas.openxmlformats.org/officeDocument/2006/relationships/slide" Target="slides/slide31.xml"/><Relationship Id="rId59" Type="http://schemas.openxmlformats.org/officeDocument/2006/relationships/slide" Target="slides/slide52.xml"/><Relationship Id="rId103" Type="http://schemas.openxmlformats.org/officeDocument/2006/relationships/slide" Target="slides/slide96.xml"/><Relationship Id="rId108" Type="http://schemas.openxmlformats.org/officeDocument/2006/relationships/theme" Target="theme/theme1.xml"/><Relationship Id="rId54" Type="http://schemas.openxmlformats.org/officeDocument/2006/relationships/slide" Target="slides/slide47.xml"/><Relationship Id="rId70" Type="http://schemas.openxmlformats.org/officeDocument/2006/relationships/slide" Target="slides/slide63.xml"/><Relationship Id="rId75" Type="http://schemas.openxmlformats.org/officeDocument/2006/relationships/slide" Target="slides/slide68.xml"/><Relationship Id="rId91" Type="http://schemas.openxmlformats.org/officeDocument/2006/relationships/slide" Target="slides/slide84.xml"/><Relationship Id="rId96" Type="http://schemas.openxmlformats.org/officeDocument/2006/relationships/slide" Target="slides/slide89.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49" Type="http://schemas.openxmlformats.org/officeDocument/2006/relationships/slide" Target="slides/slide42.xml"/><Relationship Id="rId57" Type="http://schemas.openxmlformats.org/officeDocument/2006/relationships/slide" Target="slides/slide50.xml"/><Relationship Id="rId106" Type="http://schemas.openxmlformats.org/officeDocument/2006/relationships/presProps" Target="presProps.xml"/><Relationship Id="rId10" Type="http://schemas.openxmlformats.org/officeDocument/2006/relationships/slide" Target="slides/slide3.xml"/><Relationship Id="rId31" Type="http://schemas.openxmlformats.org/officeDocument/2006/relationships/slide" Target="slides/slide24.xml"/><Relationship Id="rId44" Type="http://schemas.openxmlformats.org/officeDocument/2006/relationships/slide" Target="slides/slide37.xml"/><Relationship Id="rId52" Type="http://schemas.openxmlformats.org/officeDocument/2006/relationships/slide" Target="slides/slide45.xml"/><Relationship Id="rId60" Type="http://schemas.openxmlformats.org/officeDocument/2006/relationships/slide" Target="slides/slide53.xml"/><Relationship Id="rId65" Type="http://schemas.openxmlformats.org/officeDocument/2006/relationships/slide" Target="slides/slide58.xml"/><Relationship Id="rId73" Type="http://schemas.openxmlformats.org/officeDocument/2006/relationships/slide" Target="slides/slide66.xml"/><Relationship Id="rId78" Type="http://schemas.openxmlformats.org/officeDocument/2006/relationships/slide" Target="slides/slide71.xml"/><Relationship Id="rId81" Type="http://schemas.openxmlformats.org/officeDocument/2006/relationships/slide" Target="slides/slide74.xml"/><Relationship Id="rId86" Type="http://schemas.openxmlformats.org/officeDocument/2006/relationships/slide" Target="slides/slide79.xml"/><Relationship Id="rId94" Type="http://schemas.openxmlformats.org/officeDocument/2006/relationships/slide" Target="slides/slide87.xml"/><Relationship Id="rId99" Type="http://schemas.openxmlformats.org/officeDocument/2006/relationships/slide" Target="slides/slide92.xml"/><Relationship Id="rId101" Type="http://schemas.openxmlformats.org/officeDocument/2006/relationships/slide" Target="slides/slide94.xml"/><Relationship Id="rId4" Type="http://schemas.openxmlformats.org/officeDocument/2006/relationships/slideMaster" Target="slideMasters/slideMaster1.xml"/><Relationship Id="rId9" Type="http://schemas.openxmlformats.org/officeDocument/2006/relationships/slide" Target="slides/slide2.xml"/><Relationship Id="rId13" Type="http://schemas.openxmlformats.org/officeDocument/2006/relationships/slide" Target="slides/slide6.xml"/><Relationship Id="rId18" Type="http://schemas.openxmlformats.org/officeDocument/2006/relationships/slide" Target="slides/slide11.xml"/><Relationship Id="rId39" Type="http://schemas.openxmlformats.org/officeDocument/2006/relationships/slide" Target="slides/slide32.xml"/><Relationship Id="rId109" Type="http://schemas.openxmlformats.org/officeDocument/2006/relationships/tableStyles" Target="tableStyles.xml"/><Relationship Id="rId34" Type="http://schemas.openxmlformats.org/officeDocument/2006/relationships/slide" Target="slides/slide27.xml"/><Relationship Id="rId50" Type="http://schemas.openxmlformats.org/officeDocument/2006/relationships/slide" Target="slides/slide43.xml"/><Relationship Id="rId55" Type="http://schemas.openxmlformats.org/officeDocument/2006/relationships/slide" Target="slides/slide48.xml"/><Relationship Id="rId76" Type="http://schemas.openxmlformats.org/officeDocument/2006/relationships/slide" Target="slides/slide69.xml"/><Relationship Id="rId97" Type="http://schemas.openxmlformats.org/officeDocument/2006/relationships/slide" Target="slides/slide90.xml"/><Relationship Id="rId104" Type="http://schemas.openxmlformats.org/officeDocument/2006/relationships/slide" Target="slides/slide97.xml"/><Relationship Id="rId7" Type="http://schemas.openxmlformats.org/officeDocument/2006/relationships/slideMaster" Target="slideMasters/slideMaster4.xml"/><Relationship Id="rId71" Type="http://schemas.openxmlformats.org/officeDocument/2006/relationships/slide" Target="slides/slide64.xml"/><Relationship Id="rId92" Type="http://schemas.openxmlformats.org/officeDocument/2006/relationships/slide" Target="slides/slide85.xml"/><Relationship Id="rId2" Type="http://schemas.openxmlformats.org/officeDocument/2006/relationships/customXml" Target="../customXml/item2.xml"/><Relationship Id="rId29" Type="http://schemas.openxmlformats.org/officeDocument/2006/relationships/slide" Target="slides/slide22.xml"/><Relationship Id="rId24" Type="http://schemas.openxmlformats.org/officeDocument/2006/relationships/slide" Target="slides/slide17.xml"/><Relationship Id="rId40" Type="http://schemas.openxmlformats.org/officeDocument/2006/relationships/slide" Target="slides/slide33.xml"/><Relationship Id="rId45" Type="http://schemas.openxmlformats.org/officeDocument/2006/relationships/slide" Target="slides/slide38.xml"/><Relationship Id="rId66" Type="http://schemas.openxmlformats.org/officeDocument/2006/relationships/slide" Target="slides/slide59.xml"/><Relationship Id="rId87" Type="http://schemas.openxmlformats.org/officeDocument/2006/relationships/slide" Target="slides/slide80.xml"/><Relationship Id="rId110" Type="http://schemas.microsoft.com/office/2016/11/relationships/changesInfo" Target="changesInfos/changesInfo1.xml"/><Relationship Id="rId61" Type="http://schemas.openxmlformats.org/officeDocument/2006/relationships/slide" Target="slides/slide54.xml"/><Relationship Id="rId82" Type="http://schemas.openxmlformats.org/officeDocument/2006/relationships/slide" Target="slides/slide75.xml"/><Relationship Id="rId19" Type="http://schemas.openxmlformats.org/officeDocument/2006/relationships/slide" Target="slides/slide12.xml"/><Relationship Id="rId14" Type="http://schemas.openxmlformats.org/officeDocument/2006/relationships/slide" Target="slides/slide7.xml"/><Relationship Id="rId30" Type="http://schemas.openxmlformats.org/officeDocument/2006/relationships/slide" Target="slides/slide23.xml"/><Relationship Id="rId35" Type="http://schemas.openxmlformats.org/officeDocument/2006/relationships/slide" Target="slides/slide28.xml"/><Relationship Id="rId56" Type="http://schemas.openxmlformats.org/officeDocument/2006/relationships/slide" Target="slides/slide49.xml"/><Relationship Id="rId77" Type="http://schemas.openxmlformats.org/officeDocument/2006/relationships/slide" Target="slides/slide70.xml"/><Relationship Id="rId100" Type="http://schemas.openxmlformats.org/officeDocument/2006/relationships/slide" Target="slides/slide93.xml"/><Relationship Id="rId105" Type="http://schemas.openxmlformats.org/officeDocument/2006/relationships/notesMaster" Target="notesMasters/notesMaster1.xml"/><Relationship Id="rId8" Type="http://schemas.openxmlformats.org/officeDocument/2006/relationships/slide" Target="slides/slide1.xml"/><Relationship Id="rId51" Type="http://schemas.openxmlformats.org/officeDocument/2006/relationships/slide" Target="slides/slide44.xml"/><Relationship Id="rId72" Type="http://schemas.openxmlformats.org/officeDocument/2006/relationships/slide" Target="slides/slide65.xml"/><Relationship Id="rId93" Type="http://schemas.openxmlformats.org/officeDocument/2006/relationships/slide" Target="slides/slide86.xml"/><Relationship Id="rId98" Type="http://schemas.openxmlformats.org/officeDocument/2006/relationships/slide" Target="slides/slide91.xml"/><Relationship Id="rId3" Type="http://schemas.openxmlformats.org/officeDocument/2006/relationships/customXml" Target="../customXml/item3.xml"/><Relationship Id="rId25" Type="http://schemas.openxmlformats.org/officeDocument/2006/relationships/slide" Target="slides/slide18.xml"/><Relationship Id="rId46" Type="http://schemas.openxmlformats.org/officeDocument/2006/relationships/slide" Target="slides/slide39.xml"/><Relationship Id="rId67" Type="http://schemas.openxmlformats.org/officeDocument/2006/relationships/slide" Target="slides/slide60.xml"/><Relationship Id="rId20" Type="http://schemas.openxmlformats.org/officeDocument/2006/relationships/slide" Target="slides/slide13.xml"/><Relationship Id="rId41" Type="http://schemas.openxmlformats.org/officeDocument/2006/relationships/slide" Target="slides/slide34.xml"/><Relationship Id="rId62" Type="http://schemas.openxmlformats.org/officeDocument/2006/relationships/slide" Target="slides/slide55.xml"/><Relationship Id="rId83" Type="http://schemas.openxmlformats.org/officeDocument/2006/relationships/slide" Target="slides/slide76.xml"/><Relationship Id="rId88" Type="http://schemas.openxmlformats.org/officeDocument/2006/relationships/slide" Target="slides/slide81.xml"/><Relationship Id="rId111"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ODEN, Philip (NHS ENGLAND)" userId="S::philip.gooden1@nhs.net::46e1b9bb-8ac8-41a6-993a-949283d239c6" providerId="AD" clId="Web-{E0F91F42-1185-A7D4-D386-43D8E779453C}"/>
    <pc:docChg chg="modSld">
      <pc:chgData name="GOODEN, Philip (NHS ENGLAND)" userId="S::philip.gooden1@nhs.net::46e1b9bb-8ac8-41a6-993a-949283d239c6" providerId="AD" clId="Web-{E0F91F42-1185-A7D4-D386-43D8E779453C}" dt="2025-04-30T15:06:39.675" v="7"/>
      <pc:docMkLst>
        <pc:docMk/>
      </pc:docMkLst>
      <pc:sldChg chg="modSp">
        <pc:chgData name="GOODEN, Philip (NHS ENGLAND)" userId="S::philip.gooden1@nhs.net::46e1b9bb-8ac8-41a6-993a-949283d239c6" providerId="AD" clId="Web-{E0F91F42-1185-A7D4-D386-43D8E779453C}" dt="2025-04-30T15:06:39.675" v="7"/>
        <pc:sldMkLst>
          <pc:docMk/>
          <pc:sldMk cId="3862010855" sldId="487"/>
        </pc:sldMkLst>
        <pc:graphicFrameChg chg="mod modGraphic">
          <ac:chgData name="GOODEN, Philip (NHS ENGLAND)" userId="S::philip.gooden1@nhs.net::46e1b9bb-8ac8-41a6-993a-949283d239c6" providerId="AD" clId="Web-{E0F91F42-1185-A7D4-D386-43D8E779453C}" dt="2025-04-30T15:06:39.675" v="7"/>
          <ac:graphicFrameMkLst>
            <pc:docMk/>
            <pc:sldMk cId="3862010855" sldId="487"/>
            <ac:graphicFrameMk id="2" creationId="{ECB70173-0284-A231-9E2B-742EA84C8CAB}"/>
          </ac:graphicFrameMkLst>
        </pc:graphicFrameChg>
      </pc:sldChg>
    </pc:docChg>
  </pc:docChgLst>
  <pc:docChgLst>
    <pc:chgData name="GOODEN, Philip (NHS ENGLAND)" userId="S::philip.gooden1@nhs.net::46e1b9bb-8ac8-41a6-993a-949283d239c6" providerId="AD" clId="Web-{8649E457-D3E7-40CD-88DC-167EE40398AF}"/>
    <pc:docChg chg="sldOrd">
      <pc:chgData name="GOODEN, Philip (NHS ENGLAND)" userId="S::philip.gooden1@nhs.net::46e1b9bb-8ac8-41a6-993a-949283d239c6" providerId="AD" clId="Web-{8649E457-D3E7-40CD-88DC-167EE40398AF}" dt="2025-04-30T14:37:15.924" v="0"/>
      <pc:docMkLst>
        <pc:docMk/>
      </pc:docMkLst>
      <pc:sldChg chg="ord">
        <pc:chgData name="GOODEN, Philip (NHS ENGLAND)" userId="S::philip.gooden1@nhs.net::46e1b9bb-8ac8-41a6-993a-949283d239c6" providerId="AD" clId="Web-{8649E457-D3E7-40CD-88DC-167EE40398AF}" dt="2025-04-30T14:37:15.924" v="0"/>
        <pc:sldMkLst>
          <pc:docMk/>
          <pc:sldMk cId="3939225165" sldId="316"/>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8725546-4F3A-4C2D-8A10-572719E9851F}" type="doc">
      <dgm:prSet loTypeId="urn:microsoft.com/office/officeart/2008/layout/LinedList" loCatId="list" qsTypeId="urn:microsoft.com/office/officeart/2005/8/quickstyle/simple1" qsCatId="simple" csTypeId="urn:microsoft.com/office/officeart/2005/8/colors/colorful2" csCatId="colorful" phldr="1"/>
      <dgm:spPr/>
      <dgm:t>
        <a:bodyPr/>
        <a:lstStyle/>
        <a:p>
          <a:endParaRPr lang="en-US"/>
        </a:p>
      </dgm:t>
    </dgm:pt>
    <dgm:pt modelId="{72E0C670-74F8-44C6-B71E-B2251A16CAA2}">
      <dgm:prSet/>
      <dgm:spPr/>
      <dgm:t>
        <a:bodyPr/>
        <a:lstStyle/>
        <a:p>
          <a:pPr>
            <a:defRPr cap="all"/>
          </a:pPr>
          <a:r>
            <a:rPr lang="en-GB"/>
            <a:t>My background</a:t>
          </a:r>
          <a:endParaRPr lang="en-US"/>
        </a:p>
      </dgm:t>
    </dgm:pt>
    <dgm:pt modelId="{505CE5CC-56A2-47EF-95DD-22952206A44B}" type="parTrans" cxnId="{2F87B16C-93EB-4C72-901A-7BA8B2FA854F}">
      <dgm:prSet/>
      <dgm:spPr/>
      <dgm:t>
        <a:bodyPr/>
        <a:lstStyle/>
        <a:p>
          <a:endParaRPr lang="en-US"/>
        </a:p>
      </dgm:t>
    </dgm:pt>
    <dgm:pt modelId="{BDC27523-D04E-4E36-BE55-FE958B900A34}" type="sibTrans" cxnId="{2F87B16C-93EB-4C72-901A-7BA8B2FA854F}">
      <dgm:prSet/>
      <dgm:spPr/>
      <dgm:t>
        <a:bodyPr/>
        <a:lstStyle/>
        <a:p>
          <a:endParaRPr lang="en-US"/>
        </a:p>
      </dgm:t>
    </dgm:pt>
    <dgm:pt modelId="{5DE9F203-B4C1-47D4-BAE0-5E7AA203A9E7}">
      <dgm:prSet/>
      <dgm:spPr/>
      <dgm:t>
        <a:bodyPr/>
        <a:lstStyle/>
        <a:p>
          <a:pPr>
            <a:defRPr cap="all"/>
          </a:pPr>
          <a:r>
            <a:rPr lang="en-GB"/>
            <a:t>The context</a:t>
          </a:r>
          <a:endParaRPr lang="en-US"/>
        </a:p>
      </dgm:t>
    </dgm:pt>
    <dgm:pt modelId="{DF2FADDF-7583-43AF-B3AC-6D4D4CA14E1F}" type="parTrans" cxnId="{42F7D6DE-8B4D-4084-BD02-2C5608A45E65}">
      <dgm:prSet/>
      <dgm:spPr/>
      <dgm:t>
        <a:bodyPr/>
        <a:lstStyle/>
        <a:p>
          <a:endParaRPr lang="en-US"/>
        </a:p>
      </dgm:t>
    </dgm:pt>
    <dgm:pt modelId="{B1F9E953-B31D-449C-882A-16734E7C5998}" type="sibTrans" cxnId="{42F7D6DE-8B4D-4084-BD02-2C5608A45E65}">
      <dgm:prSet/>
      <dgm:spPr/>
      <dgm:t>
        <a:bodyPr/>
        <a:lstStyle/>
        <a:p>
          <a:endParaRPr lang="en-US"/>
        </a:p>
      </dgm:t>
    </dgm:pt>
    <dgm:pt modelId="{6ACE8A25-FC19-45DE-84F7-BF4D872D31CE}">
      <dgm:prSet/>
      <dgm:spPr/>
      <dgm:t>
        <a:bodyPr/>
        <a:lstStyle/>
        <a:p>
          <a:pPr>
            <a:defRPr cap="all"/>
          </a:pPr>
          <a:r>
            <a:rPr lang="en-GB"/>
            <a:t>Methods</a:t>
          </a:r>
          <a:endParaRPr lang="en-US"/>
        </a:p>
      </dgm:t>
    </dgm:pt>
    <dgm:pt modelId="{BD9715E7-73A1-4907-B799-4A6710E65CBE}" type="parTrans" cxnId="{5B015AF7-AD51-463D-8955-954431F3DC00}">
      <dgm:prSet/>
      <dgm:spPr/>
      <dgm:t>
        <a:bodyPr/>
        <a:lstStyle/>
        <a:p>
          <a:endParaRPr lang="en-US"/>
        </a:p>
      </dgm:t>
    </dgm:pt>
    <dgm:pt modelId="{A1AB1525-FC05-414A-9B59-D05B71937FE5}" type="sibTrans" cxnId="{5B015AF7-AD51-463D-8955-954431F3DC00}">
      <dgm:prSet/>
      <dgm:spPr/>
      <dgm:t>
        <a:bodyPr/>
        <a:lstStyle/>
        <a:p>
          <a:endParaRPr lang="en-US"/>
        </a:p>
      </dgm:t>
    </dgm:pt>
    <dgm:pt modelId="{14C24166-378F-4FCC-84B6-48D5AD3C409F}">
      <dgm:prSet/>
      <dgm:spPr/>
      <dgm:t>
        <a:bodyPr/>
        <a:lstStyle/>
        <a:p>
          <a:pPr>
            <a:defRPr cap="all"/>
          </a:pPr>
          <a:r>
            <a:rPr lang="en-GB"/>
            <a:t>Findings so far…</a:t>
          </a:r>
          <a:endParaRPr lang="en-US"/>
        </a:p>
      </dgm:t>
    </dgm:pt>
    <dgm:pt modelId="{540F2180-3A46-41FE-A51C-C4BC7AFE9DE8}" type="parTrans" cxnId="{18D3FCC0-410E-4E79-87A7-2E57D492ADC3}">
      <dgm:prSet/>
      <dgm:spPr/>
      <dgm:t>
        <a:bodyPr/>
        <a:lstStyle/>
        <a:p>
          <a:endParaRPr lang="en-US"/>
        </a:p>
      </dgm:t>
    </dgm:pt>
    <dgm:pt modelId="{EF44032A-3AD6-49C8-B942-33FE06F84E5D}" type="sibTrans" cxnId="{18D3FCC0-410E-4E79-87A7-2E57D492ADC3}">
      <dgm:prSet/>
      <dgm:spPr/>
      <dgm:t>
        <a:bodyPr/>
        <a:lstStyle/>
        <a:p>
          <a:endParaRPr lang="en-US"/>
        </a:p>
      </dgm:t>
    </dgm:pt>
    <dgm:pt modelId="{78BF5B2B-D2B8-4523-8737-20EB10F35239}">
      <dgm:prSet/>
      <dgm:spPr/>
      <dgm:t>
        <a:bodyPr/>
        <a:lstStyle/>
        <a:p>
          <a:pPr>
            <a:defRPr cap="all"/>
          </a:pPr>
          <a:r>
            <a:rPr lang="en-GB"/>
            <a:t>Next step</a:t>
          </a:r>
          <a:endParaRPr lang="en-US"/>
        </a:p>
      </dgm:t>
    </dgm:pt>
    <dgm:pt modelId="{B10BF576-1DA6-44D3-BE71-3D594923668F}" type="parTrans" cxnId="{B7AA7B57-9882-4FC1-A045-63D7882301E1}">
      <dgm:prSet/>
      <dgm:spPr/>
      <dgm:t>
        <a:bodyPr/>
        <a:lstStyle/>
        <a:p>
          <a:endParaRPr lang="en-US"/>
        </a:p>
      </dgm:t>
    </dgm:pt>
    <dgm:pt modelId="{319D1D85-2CB1-4582-AD23-8F16CD535769}" type="sibTrans" cxnId="{B7AA7B57-9882-4FC1-A045-63D7882301E1}">
      <dgm:prSet/>
      <dgm:spPr/>
      <dgm:t>
        <a:bodyPr/>
        <a:lstStyle/>
        <a:p>
          <a:endParaRPr lang="en-US"/>
        </a:p>
      </dgm:t>
    </dgm:pt>
    <dgm:pt modelId="{0DF3326F-BD0A-424B-8F36-9A2C84258C99}" type="pres">
      <dgm:prSet presAssocID="{E8725546-4F3A-4C2D-8A10-572719E9851F}" presName="vert0" presStyleCnt="0">
        <dgm:presLayoutVars>
          <dgm:dir/>
          <dgm:animOne val="branch"/>
          <dgm:animLvl val="lvl"/>
        </dgm:presLayoutVars>
      </dgm:prSet>
      <dgm:spPr/>
    </dgm:pt>
    <dgm:pt modelId="{55D4F3F9-7D2E-4934-8855-51879E6FDA86}" type="pres">
      <dgm:prSet presAssocID="{72E0C670-74F8-44C6-B71E-B2251A16CAA2}" presName="thickLine" presStyleLbl="alignNode1" presStyleIdx="0" presStyleCnt="5"/>
      <dgm:spPr/>
    </dgm:pt>
    <dgm:pt modelId="{353FAC55-5E72-45F4-A8AA-888BF024DC33}" type="pres">
      <dgm:prSet presAssocID="{72E0C670-74F8-44C6-B71E-B2251A16CAA2}" presName="horz1" presStyleCnt="0"/>
      <dgm:spPr/>
    </dgm:pt>
    <dgm:pt modelId="{6FE45364-C5B1-4067-9EC2-2EF596E180DE}" type="pres">
      <dgm:prSet presAssocID="{72E0C670-74F8-44C6-B71E-B2251A16CAA2}" presName="tx1" presStyleLbl="revTx" presStyleIdx="0" presStyleCnt="5"/>
      <dgm:spPr/>
    </dgm:pt>
    <dgm:pt modelId="{B678AEF4-8335-4440-8E6F-AD83E1F48A10}" type="pres">
      <dgm:prSet presAssocID="{72E0C670-74F8-44C6-B71E-B2251A16CAA2}" presName="vert1" presStyleCnt="0"/>
      <dgm:spPr/>
    </dgm:pt>
    <dgm:pt modelId="{959727A0-858B-4B75-B49B-E2BE4D27A504}" type="pres">
      <dgm:prSet presAssocID="{5DE9F203-B4C1-47D4-BAE0-5E7AA203A9E7}" presName="thickLine" presStyleLbl="alignNode1" presStyleIdx="1" presStyleCnt="5"/>
      <dgm:spPr/>
    </dgm:pt>
    <dgm:pt modelId="{F18A9E67-F771-4E9E-8110-18E9AB109533}" type="pres">
      <dgm:prSet presAssocID="{5DE9F203-B4C1-47D4-BAE0-5E7AA203A9E7}" presName="horz1" presStyleCnt="0"/>
      <dgm:spPr/>
    </dgm:pt>
    <dgm:pt modelId="{44C82ABD-F9D4-450C-9A49-94730C3F0ABA}" type="pres">
      <dgm:prSet presAssocID="{5DE9F203-B4C1-47D4-BAE0-5E7AA203A9E7}" presName="tx1" presStyleLbl="revTx" presStyleIdx="1" presStyleCnt="5"/>
      <dgm:spPr/>
    </dgm:pt>
    <dgm:pt modelId="{17E19D42-7FCA-48F9-9411-5809010FD59F}" type="pres">
      <dgm:prSet presAssocID="{5DE9F203-B4C1-47D4-BAE0-5E7AA203A9E7}" presName="vert1" presStyleCnt="0"/>
      <dgm:spPr/>
    </dgm:pt>
    <dgm:pt modelId="{5A641D15-D72E-43F7-9499-34FF165CA052}" type="pres">
      <dgm:prSet presAssocID="{6ACE8A25-FC19-45DE-84F7-BF4D872D31CE}" presName="thickLine" presStyleLbl="alignNode1" presStyleIdx="2" presStyleCnt="5"/>
      <dgm:spPr/>
    </dgm:pt>
    <dgm:pt modelId="{177A5AFF-6AB4-447A-9E12-E6B81E851EEC}" type="pres">
      <dgm:prSet presAssocID="{6ACE8A25-FC19-45DE-84F7-BF4D872D31CE}" presName="horz1" presStyleCnt="0"/>
      <dgm:spPr/>
    </dgm:pt>
    <dgm:pt modelId="{360B59EB-3EE8-41A2-8FF8-E08AEDBB9F82}" type="pres">
      <dgm:prSet presAssocID="{6ACE8A25-FC19-45DE-84F7-BF4D872D31CE}" presName="tx1" presStyleLbl="revTx" presStyleIdx="2" presStyleCnt="5"/>
      <dgm:spPr/>
    </dgm:pt>
    <dgm:pt modelId="{CE03ECCC-CD7C-4EF2-8C44-F3CD3E08DA93}" type="pres">
      <dgm:prSet presAssocID="{6ACE8A25-FC19-45DE-84F7-BF4D872D31CE}" presName="vert1" presStyleCnt="0"/>
      <dgm:spPr/>
    </dgm:pt>
    <dgm:pt modelId="{1FA15D5D-4E27-4EBF-A253-C0721EA00EF8}" type="pres">
      <dgm:prSet presAssocID="{14C24166-378F-4FCC-84B6-48D5AD3C409F}" presName="thickLine" presStyleLbl="alignNode1" presStyleIdx="3" presStyleCnt="5"/>
      <dgm:spPr/>
    </dgm:pt>
    <dgm:pt modelId="{2B1E7F76-C5A8-4A81-96DE-0EBBCA9059EF}" type="pres">
      <dgm:prSet presAssocID="{14C24166-378F-4FCC-84B6-48D5AD3C409F}" presName="horz1" presStyleCnt="0"/>
      <dgm:spPr/>
    </dgm:pt>
    <dgm:pt modelId="{18F9FA97-523E-4330-B4E1-849F3FE24382}" type="pres">
      <dgm:prSet presAssocID="{14C24166-378F-4FCC-84B6-48D5AD3C409F}" presName="tx1" presStyleLbl="revTx" presStyleIdx="3" presStyleCnt="5"/>
      <dgm:spPr/>
    </dgm:pt>
    <dgm:pt modelId="{88922646-554C-4FE3-96DE-5CFEB59F9739}" type="pres">
      <dgm:prSet presAssocID="{14C24166-378F-4FCC-84B6-48D5AD3C409F}" presName="vert1" presStyleCnt="0"/>
      <dgm:spPr/>
    </dgm:pt>
    <dgm:pt modelId="{FD95A31B-C47F-45AD-AF5F-F5D77F2BF4E8}" type="pres">
      <dgm:prSet presAssocID="{78BF5B2B-D2B8-4523-8737-20EB10F35239}" presName="thickLine" presStyleLbl="alignNode1" presStyleIdx="4" presStyleCnt="5"/>
      <dgm:spPr/>
    </dgm:pt>
    <dgm:pt modelId="{CAA44B27-1810-4CE9-88AA-A6AFD4BD3C56}" type="pres">
      <dgm:prSet presAssocID="{78BF5B2B-D2B8-4523-8737-20EB10F35239}" presName="horz1" presStyleCnt="0"/>
      <dgm:spPr/>
    </dgm:pt>
    <dgm:pt modelId="{DE754FA9-D31A-4C76-925E-F1E45029C7DC}" type="pres">
      <dgm:prSet presAssocID="{78BF5B2B-D2B8-4523-8737-20EB10F35239}" presName="tx1" presStyleLbl="revTx" presStyleIdx="4" presStyleCnt="5"/>
      <dgm:spPr/>
    </dgm:pt>
    <dgm:pt modelId="{201E83F1-AF7E-45F2-873A-B0CC62670B34}" type="pres">
      <dgm:prSet presAssocID="{78BF5B2B-D2B8-4523-8737-20EB10F35239}" presName="vert1" presStyleCnt="0"/>
      <dgm:spPr/>
    </dgm:pt>
  </dgm:ptLst>
  <dgm:cxnLst>
    <dgm:cxn modelId="{DCB11018-F5BC-4E47-B218-DA879A6902BC}" type="presOf" srcId="{6ACE8A25-FC19-45DE-84F7-BF4D872D31CE}" destId="{360B59EB-3EE8-41A2-8FF8-E08AEDBB9F82}" srcOrd="0" destOrd="0" presId="urn:microsoft.com/office/officeart/2008/layout/LinedList"/>
    <dgm:cxn modelId="{2F87B16C-93EB-4C72-901A-7BA8B2FA854F}" srcId="{E8725546-4F3A-4C2D-8A10-572719E9851F}" destId="{72E0C670-74F8-44C6-B71E-B2251A16CAA2}" srcOrd="0" destOrd="0" parTransId="{505CE5CC-56A2-47EF-95DD-22952206A44B}" sibTransId="{BDC27523-D04E-4E36-BE55-FE958B900A34}"/>
    <dgm:cxn modelId="{B7AA7B57-9882-4FC1-A045-63D7882301E1}" srcId="{E8725546-4F3A-4C2D-8A10-572719E9851F}" destId="{78BF5B2B-D2B8-4523-8737-20EB10F35239}" srcOrd="4" destOrd="0" parTransId="{B10BF576-1DA6-44D3-BE71-3D594923668F}" sibTransId="{319D1D85-2CB1-4582-AD23-8F16CD535769}"/>
    <dgm:cxn modelId="{5F0E4299-B4DC-4454-A4C6-8924F4595BBE}" type="presOf" srcId="{72E0C670-74F8-44C6-B71E-B2251A16CAA2}" destId="{6FE45364-C5B1-4067-9EC2-2EF596E180DE}" srcOrd="0" destOrd="0" presId="urn:microsoft.com/office/officeart/2008/layout/LinedList"/>
    <dgm:cxn modelId="{0B9E6CAA-5906-4518-97E8-984ED0A643AD}" type="presOf" srcId="{14C24166-378F-4FCC-84B6-48D5AD3C409F}" destId="{18F9FA97-523E-4330-B4E1-849F3FE24382}" srcOrd="0" destOrd="0" presId="urn:microsoft.com/office/officeart/2008/layout/LinedList"/>
    <dgm:cxn modelId="{2E849DB6-7F15-4F5E-A66F-6CC1549AFDB7}" type="presOf" srcId="{5DE9F203-B4C1-47D4-BAE0-5E7AA203A9E7}" destId="{44C82ABD-F9D4-450C-9A49-94730C3F0ABA}" srcOrd="0" destOrd="0" presId="urn:microsoft.com/office/officeart/2008/layout/LinedList"/>
    <dgm:cxn modelId="{18D3FCC0-410E-4E79-87A7-2E57D492ADC3}" srcId="{E8725546-4F3A-4C2D-8A10-572719E9851F}" destId="{14C24166-378F-4FCC-84B6-48D5AD3C409F}" srcOrd="3" destOrd="0" parTransId="{540F2180-3A46-41FE-A51C-C4BC7AFE9DE8}" sibTransId="{EF44032A-3AD6-49C8-B942-33FE06F84E5D}"/>
    <dgm:cxn modelId="{85C1CED5-B12B-4388-9A9B-9560AC7AC643}" type="presOf" srcId="{E8725546-4F3A-4C2D-8A10-572719E9851F}" destId="{0DF3326F-BD0A-424B-8F36-9A2C84258C99}" srcOrd="0" destOrd="0" presId="urn:microsoft.com/office/officeart/2008/layout/LinedList"/>
    <dgm:cxn modelId="{42F7D6DE-8B4D-4084-BD02-2C5608A45E65}" srcId="{E8725546-4F3A-4C2D-8A10-572719E9851F}" destId="{5DE9F203-B4C1-47D4-BAE0-5E7AA203A9E7}" srcOrd="1" destOrd="0" parTransId="{DF2FADDF-7583-43AF-B3AC-6D4D4CA14E1F}" sibTransId="{B1F9E953-B31D-449C-882A-16734E7C5998}"/>
    <dgm:cxn modelId="{0A878CEE-40C0-4610-9773-D6220BD431C9}" type="presOf" srcId="{78BF5B2B-D2B8-4523-8737-20EB10F35239}" destId="{DE754FA9-D31A-4C76-925E-F1E45029C7DC}" srcOrd="0" destOrd="0" presId="urn:microsoft.com/office/officeart/2008/layout/LinedList"/>
    <dgm:cxn modelId="{5B015AF7-AD51-463D-8955-954431F3DC00}" srcId="{E8725546-4F3A-4C2D-8A10-572719E9851F}" destId="{6ACE8A25-FC19-45DE-84F7-BF4D872D31CE}" srcOrd="2" destOrd="0" parTransId="{BD9715E7-73A1-4907-B799-4A6710E65CBE}" sibTransId="{A1AB1525-FC05-414A-9B59-D05B71937FE5}"/>
    <dgm:cxn modelId="{1E153D31-187E-4213-A163-BFB9B78D94A8}" type="presParOf" srcId="{0DF3326F-BD0A-424B-8F36-9A2C84258C99}" destId="{55D4F3F9-7D2E-4934-8855-51879E6FDA86}" srcOrd="0" destOrd="0" presId="urn:microsoft.com/office/officeart/2008/layout/LinedList"/>
    <dgm:cxn modelId="{3C211789-E8D8-4A72-A781-59E20935B192}" type="presParOf" srcId="{0DF3326F-BD0A-424B-8F36-9A2C84258C99}" destId="{353FAC55-5E72-45F4-A8AA-888BF024DC33}" srcOrd="1" destOrd="0" presId="urn:microsoft.com/office/officeart/2008/layout/LinedList"/>
    <dgm:cxn modelId="{A37411C7-3604-4D0D-AA19-AB07D09F2587}" type="presParOf" srcId="{353FAC55-5E72-45F4-A8AA-888BF024DC33}" destId="{6FE45364-C5B1-4067-9EC2-2EF596E180DE}" srcOrd="0" destOrd="0" presId="urn:microsoft.com/office/officeart/2008/layout/LinedList"/>
    <dgm:cxn modelId="{EABE21B1-A226-430C-96B7-433489AE6106}" type="presParOf" srcId="{353FAC55-5E72-45F4-A8AA-888BF024DC33}" destId="{B678AEF4-8335-4440-8E6F-AD83E1F48A10}" srcOrd="1" destOrd="0" presId="urn:microsoft.com/office/officeart/2008/layout/LinedList"/>
    <dgm:cxn modelId="{AD88D455-467B-4B6C-BD85-A89CD6B23926}" type="presParOf" srcId="{0DF3326F-BD0A-424B-8F36-9A2C84258C99}" destId="{959727A0-858B-4B75-B49B-E2BE4D27A504}" srcOrd="2" destOrd="0" presId="urn:microsoft.com/office/officeart/2008/layout/LinedList"/>
    <dgm:cxn modelId="{F2DBB0DB-85B6-4470-B727-EC0D1B4AA18F}" type="presParOf" srcId="{0DF3326F-BD0A-424B-8F36-9A2C84258C99}" destId="{F18A9E67-F771-4E9E-8110-18E9AB109533}" srcOrd="3" destOrd="0" presId="urn:microsoft.com/office/officeart/2008/layout/LinedList"/>
    <dgm:cxn modelId="{4EA0F7AB-8593-4E7A-8F15-E35B46516C78}" type="presParOf" srcId="{F18A9E67-F771-4E9E-8110-18E9AB109533}" destId="{44C82ABD-F9D4-450C-9A49-94730C3F0ABA}" srcOrd="0" destOrd="0" presId="urn:microsoft.com/office/officeart/2008/layout/LinedList"/>
    <dgm:cxn modelId="{C7ABA0D4-BA3D-4CEE-941A-D1267DA0079A}" type="presParOf" srcId="{F18A9E67-F771-4E9E-8110-18E9AB109533}" destId="{17E19D42-7FCA-48F9-9411-5809010FD59F}" srcOrd="1" destOrd="0" presId="urn:microsoft.com/office/officeart/2008/layout/LinedList"/>
    <dgm:cxn modelId="{F44EDDDC-4F2B-4EBA-B830-3970A33BD60C}" type="presParOf" srcId="{0DF3326F-BD0A-424B-8F36-9A2C84258C99}" destId="{5A641D15-D72E-43F7-9499-34FF165CA052}" srcOrd="4" destOrd="0" presId="urn:microsoft.com/office/officeart/2008/layout/LinedList"/>
    <dgm:cxn modelId="{441D9D2F-C41A-4B7C-AAF5-333D3FE27D57}" type="presParOf" srcId="{0DF3326F-BD0A-424B-8F36-9A2C84258C99}" destId="{177A5AFF-6AB4-447A-9E12-E6B81E851EEC}" srcOrd="5" destOrd="0" presId="urn:microsoft.com/office/officeart/2008/layout/LinedList"/>
    <dgm:cxn modelId="{39D8FDA5-8545-493D-9A4B-1C198AB05072}" type="presParOf" srcId="{177A5AFF-6AB4-447A-9E12-E6B81E851EEC}" destId="{360B59EB-3EE8-41A2-8FF8-E08AEDBB9F82}" srcOrd="0" destOrd="0" presId="urn:microsoft.com/office/officeart/2008/layout/LinedList"/>
    <dgm:cxn modelId="{665D89FB-22E6-4E68-A1F5-A07B6BE8D736}" type="presParOf" srcId="{177A5AFF-6AB4-447A-9E12-E6B81E851EEC}" destId="{CE03ECCC-CD7C-4EF2-8C44-F3CD3E08DA93}" srcOrd="1" destOrd="0" presId="urn:microsoft.com/office/officeart/2008/layout/LinedList"/>
    <dgm:cxn modelId="{A5B42361-5234-4F4C-B118-4C99A5B07C0D}" type="presParOf" srcId="{0DF3326F-BD0A-424B-8F36-9A2C84258C99}" destId="{1FA15D5D-4E27-4EBF-A253-C0721EA00EF8}" srcOrd="6" destOrd="0" presId="urn:microsoft.com/office/officeart/2008/layout/LinedList"/>
    <dgm:cxn modelId="{DED7836E-6C62-450A-96B1-A336F6605A31}" type="presParOf" srcId="{0DF3326F-BD0A-424B-8F36-9A2C84258C99}" destId="{2B1E7F76-C5A8-4A81-96DE-0EBBCA9059EF}" srcOrd="7" destOrd="0" presId="urn:microsoft.com/office/officeart/2008/layout/LinedList"/>
    <dgm:cxn modelId="{8CF3889F-AC48-4502-A0DE-080C338AEA2A}" type="presParOf" srcId="{2B1E7F76-C5A8-4A81-96DE-0EBBCA9059EF}" destId="{18F9FA97-523E-4330-B4E1-849F3FE24382}" srcOrd="0" destOrd="0" presId="urn:microsoft.com/office/officeart/2008/layout/LinedList"/>
    <dgm:cxn modelId="{5E8FD4F0-40FE-45BA-A6BE-49527C974D35}" type="presParOf" srcId="{2B1E7F76-C5A8-4A81-96DE-0EBBCA9059EF}" destId="{88922646-554C-4FE3-96DE-5CFEB59F9739}" srcOrd="1" destOrd="0" presId="urn:microsoft.com/office/officeart/2008/layout/LinedList"/>
    <dgm:cxn modelId="{4ADB2396-CBB3-4003-BD11-DB6D913D7D15}" type="presParOf" srcId="{0DF3326F-BD0A-424B-8F36-9A2C84258C99}" destId="{FD95A31B-C47F-45AD-AF5F-F5D77F2BF4E8}" srcOrd="8" destOrd="0" presId="urn:microsoft.com/office/officeart/2008/layout/LinedList"/>
    <dgm:cxn modelId="{DE787D79-359A-4A7A-8EFA-82189BE4AB4C}" type="presParOf" srcId="{0DF3326F-BD0A-424B-8F36-9A2C84258C99}" destId="{CAA44B27-1810-4CE9-88AA-A6AFD4BD3C56}" srcOrd="9" destOrd="0" presId="urn:microsoft.com/office/officeart/2008/layout/LinedList"/>
    <dgm:cxn modelId="{5C4589C1-2E4E-4A39-AE5B-8792EF8A023A}" type="presParOf" srcId="{CAA44B27-1810-4CE9-88AA-A6AFD4BD3C56}" destId="{DE754FA9-D31A-4C76-925E-F1E45029C7DC}" srcOrd="0" destOrd="0" presId="urn:microsoft.com/office/officeart/2008/layout/LinedList"/>
    <dgm:cxn modelId="{E94FFD34-C2D7-4FE7-A925-865CADD1C47D}" type="presParOf" srcId="{CAA44B27-1810-4CE9-88AA-A6AFD4BD3C56}" destId="{201E83F1-AF7E-45F2-873A-B0CC62670B34}"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45C45806-430F-4939-8ADC-5509C000AE79}"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US"/>
        </a:p>
      </dgm:t>
    </dgm:pt>
    <dgm:pt modelId="{EE786D2F-348D-4DB7-83A7-D6FED0428ACC}">
      <dgm:prSet/>
      <dgm:spPr/>
      <dgm:t>
        <a:bodyPr/>
        <a:lstStyle/>
        <a:p>
          <a:r>
            <a:rPr lang="en-GB"/>
            <a:t>Use of prayer</a:t>
          </a:r>
          <a:endParaRPr lang="en-US"/>
        </a:p>
      </dgm:t>
    </dgm:pt>
    <dgm:pt modelId="{777093E4-D2E1-4E9E-9536-E39F9BE1CB29}" type="parTrans" cxnId="{4627FF83-E432-4E2B-BDD6-E6B259FF01EC}">
      <dgm:prSet/>
      <dgm:spPr/>
      <dgm:t>
        <a:bodyPr/>
        <a:lstStyle/>
        <a:p>
          <a:endParaRPr lang="en-US"/>
        </a:p>
      </dgm:t>
    </dgm:pt>
    <dgm:pt modelId="{850A5896-FF58-4946-8F5A-2D721EC8FB12}" type="sibTrans" cxnId="{4627FF83-E432-4E2B-BDD6-E6B259FF01EC}">
      <dgm:prSet/>
      <dgm:spPr/>
      <dgm:t>
        <a:bodyPr/>
        <a:lstStyle/>
        <a:p>
          <a:endParaRPr lang="en-US"/>
        </a:p>
      </dgm:t>
    </dgm:pt>
    <dgm:pt modelId="{2F0B2BAC-4997-423E-8C36-6C14B316A2DD}">
      <dgm:prSet/>
      <dgm:spPr/>
      <dgm:t>
        <a:bodyPr/>
        <a:lstStyle/>
        <a:p>
          <a:r>
            <a:rPr lang="en-GB"/>
            <a:t>Restoration of faith in the goodness of others</a:t>
          </a:r>
          <a:endParaRPr lang="en-US"/>
        </a:p>
      </dgm:t>
    </dgm:pt>
    <dgm:pt modelId="{5B0BF4BC-70B8-4084-AC91-A88B3A750867}" type="parTrans" cxnId="{E5A9226B-1536-49B0-9FF3-A4164C24A266}">
      <dgm:prSet/>
      <dgm:spPr/>
      <dgm:t>
        <a:bodyPr/>
        <a:lstStyle/>
        <a:p>
          <a:endParaRPr lang="en-US"/>
        </a:p>
      </dgm:t>
    </dgm:pt>
    <dgm:pt modelId="{8F3B6943-ACF4-4D21-BB0A-4D667DD6489D}" type="sibTrans" cxnId="{E5A9226B-1536-49B0-9FF3-A4164C24A266}">
      <dgm:prSet/>
      <dgm:spPr/>
      <dgm:t>
        <a:bodyPr/>
        <a:lstStyle/>
        <a:p>
          <a:endParaRPr lang="en-US"/>
        </a:p>
      </dgm:t>
    </dgm:pt>
    <dgm:pt modelId="{1904C66D-A743-4EA6-BBD2-B59285106764}">
      <dgm:prSet/>
      <dgm:spPr/>
      <dgm:t>
        <a:bodyPr/>
        <a:lstStyle/>
        <a:p>
          <a:r>
            <a:rPr lang="en-GB"/>
            <a:t>Loss of self-efficacy</a:t>
          </a:r>
          <a:endParaRPr lang="en-US"/>
        </a:p>
      </dgm:t>
    </dgm:pt>
    <dgm:pt modelId="{F722A889-0C42-4852-A9BE-11B0E08DAD90}" type="parTrans" cxnId="{8304F6E6-E358-4EC0-9072-4DB192097A32}">
      <dgm:prSet/>
      <dgm:spPr/>
      <dgm:t>
        <a:bodyPr/>
        <a:lstStyle/>
        <a:p>
          <a:endParaRPr lang="en-US"/>
        </a:p>
      </dgm:t>
    </dgm:pt>
    <dgm:pt modelId="{927E6ABF-8DAF-4028-9FAF-3A7EA141E645}" type="sibTrans" cxnId="{8304F6E6-E358-4EC0-9072-4DB192097A32}">
      <dgm:prSet/>
      <dgm:spPr/>
      <dgm:t>
        <a:bodyPr/>
        <a:lstStyle/>
        <a:p>
          <a:endParaRPr lang="en-US"/>
        </a:p>
      </dgm:t>
    </dgm:pt>
    <dgm:pt modelId="{A1A77332-2F97-405B-B433-11655C1556C6}">
      <dgm:prSet/>
      <dgm:spPr/>
      <dgm:t>
        <a:bodyPr/>
        <a:lstStyle/>
        <a:p>
          <a:r>
            <a:rPr lang="en-GB"/>
            <a:t>Despair about humanity, particularly if the event was intentional </a:t>
          </a:r>
          <a:endParaRPr lang="en-US"/>
        </a:p>
      </dgm:t>
    </dgm:pt>
    <dgm:pt modelId="{963E0908-DC3D-41CD-8EBD-9FAACBA62666}" type="parTrans" cxnId="{DD1AF926-E102-4360-8817-99EB7FBFC883}">
      <dgm:prSet/>
      <dgm:spPr/>
      <dgm:t>
        <a:bodyPr/>
        <a:lstStyle/>
        <a:p>
          <a:endParaRPr lang="en-US"/>
        </a:p>
      </dgm:t>
    </dgm:pt>
    <dgm:pt modelId="{20D98C0B-AE58-4C58-BF48-780914FF303C}" type="sibTrans" cxnId="{DD1AF926-E102-4360-8817-99EB7FBFC883}">
      <dgm:prSet/>
      <dgm:spPr/>
      <dgm:t>
        <a:bodyPr/>
        <a:lstStyle/>
        <a:p>
          <a:endParaRPr lang="en-US"/>
        </a:p>
      </dgm:t>
    </dgm:pt>
    <dgm:pt modelId="{420BDA75-BB6C-428F-9FA6-B53AB8CCFBA1}">
      <dgm:prSet/>
      <dgm:spPr/>
      <dgm:t>
        <a:bodyPr/>
        <a:lstStyle/>
        <a:p>
          <a:r>
            <a:rPr lang="en-GB"/>
            <a:t>Immediate disruption of life assumptions</a:t>
          </a:r>
          <a:endParaRPr lang="en-US"/>
        </a:p>
      </dgm:t>
    </dgm:pt>
    <dgm:pt modelId="{EC626508-ABD5-4DFF-B5ED-CD9AF0BE1452}" type="parTrans" cxnId="{0C2B7233-3DE6-4C10-B298-1B92AFC20C38}">
      <dgm:prSet/>
      <dgm:spPr/>
      <dgm:t>
        <a:bodyPr/>
        <a:lstStyle/>
        <a:p>
          <a:endParaRPr lang="en-US"/>
        </a:p>
      </dgm:t>
    </dgm:pt>
    <dgm:pt modelId="{F1A26D5B-7711-40CC-ACCE-95352636FB51}" type="sibTrans" cxnId="{0C2B7233-3DE6-4C10-B298-1B92AFC20C38}">
      <dgm:prSet/>
      <dgm:spPr/>
      <dgm:t>
        <a:bodyPr/>
        <a:lstStyle/>
        <a:p>
          <a:endParaRPr lang="en-US"/>
        </a:p>
      </dgm:t>
    </dgm:pt>
    <dgm:pt modelId="{E18A594A-66DC-440F-BF1C-6B4300E32301}" type="pres">
      <dgm:prSet presAssocID="{45C45806-430F-4939-8ADC-5509C000AE79}" presName="linear" presStyleCnt="0">
        <dgm:presLayoutVars>
          <dgm:animLvl val="lvl"/>
          <dgm:resizeHandles val="exact"/>
        </dgm:presLayoutVars>
      </dgm:prSet>
      <dgm:spPr/>
    </dgm:pt>
    <dgm:pt modelId="{398715ED-45BC-4AB1-9AB4-66E696D720A1}" type="pres">
      <dgm:prSet presAssocID="{EE786D2F-348D-4DB7-83A7-D6FED0428ACC}" presName="parentText" presStyleLbl="node1" presStyleIdx="0" presStyleCnt="5">
        <dgm:presLayoutVars>
          <dgm:chMax val="0"/>
          <dgm:bulletEnabled val="1"/>
        </dgm:presLayoutVars>
      </dgm:prSet>
      <dgm:spPr/>
    </dgm:pt>
    <dgm:pt modelId="{E7EBD94D-5211-4A3A-AAE0-6F2AE0EAB662}" type="pres">
      <dgm:prSet presAssocID="{850A5896-FF58-4946-8F5A-2D721EC8FB12}" presName="spacer" presStyleCnt="0"/>
      <dgm:spPr/>
    </dgm:pt>
    <dgm:pt modelId="{49D4A6D4-2007-4A46-A15F-6C3616CF1D56}" type="pres">
      <dgm:prSet presAssocID="{2F0B2BAC-4997-423E-8C36-6C14B316A2DD}" presName="parentText" presStyleLbl="node1" presStyleIdx="1" presStyleCnt="5">
        <dgm:presLayoutVars>
          <dgm:chMax val="0"/>
          <dgm:bulletEnabled val="1"/>
        </dgm:presLayoutVars>
      </dgm:prSet>
      <dgm:spPr/>
    </dgm:pt>
    <dgm:pt modelId="{EBDA1FB3-21A1-46E3-B182-53F1C6D1D1CC}" type="pres">
      <dgm:prSet presAssocID="{8F3B6943-ACF4-4D21-BB0A-4D667DD6489D}" presName="spacer" presStyleCnt="0"/>
      <dgm:spPr/>
    </dgm:pt>
    <dgm:pt modelId="{E7B55DC7-CFA1-4583-8DC0-9E12121F66C3}" type="pres">
      <dgm:prSet presAssocID="{1904C66D-A743-4EA6-BBD2-B59285106764}" presName="parentText" presStyleLbl="node1" presStyleIdx="2" presStyleCnt="5">
        <dgm:presLayoutVars>
          <dgm:chMax val="0"/>
          <dgm:bulletEnabled val="1"/>
        </dgm:presLayoutVars>
      </dgm:prSet>
      <dgm:spPr/>
    </dgm:pt>
    <dgm:pt modelId="{114DB10D-1E30-40A3-AEBA-E33575E74765}" type="pres">
      <dgm:prSet presAssocID="{927E6ABF-8DAF-4028-9FAF-3A7EA141E645}" presName="spacer" presStyleCnt="0"/>
      <dgm:spPr/>
    </dgm:pt>
    <dgm:pt modelId="{75159B9D-7C43-4DBB-978F-ABC929035EA0}" type="pres">
      <dgm:prSet presAssocID="{A1A77332-2F97-405B-B433-11655C1556C6}" presName="parentText" presStyleLbl="node1" presStyleIdx="3" presStyleCnt="5">
        <dgm:presLayoutVars>
          <dgm:chMax val="0"/>
          <dgm:bulletEnabled val="1"/>
        </dgm:presLayoutVars>
      </dgm:prSet>
      <dgm:spPr/>
    </dgm:pt>
    <dgm:pt modelId="{9FB79980-5362-4EBC-9123-0D13C6191988}" type="pres">
      <dgm:prSet presAssocID="{20D98C0B-AE58-4C58-BF48-780914FF303C}" presName="spacer" presStyleCnt="0"/>
      <dgm:spPr/>
    </dgm:pt>
    <dgm:pt modelId="{FDAA701C-E1D9-4AC0-811B-6426477D0C70}" type="pres">
      <dgm:prSet presAssocID="{420BDA75-BB6C-428F-9FA6-B53AB8CCFBA1}" presName="parentText" presStyleLbl="node1" presStyleIdx="4" presStyleCnt="5">
        <dgm:presLayoutVars>
          <dgm:chMax val="0"/>
          <dgm:bulletEnabled val="1"/>
        </dgm:presLayoutVars>
      </dgm:prSet>
      <dgm:spPr/>
    </dgm:pt>
  </dgm:ptLst>
  <dgm:cxnLst>
    <dgm:cxn modelId="{845BF016-F1DB-4799-9D3D-740BBC6D6B5B}" type="presOf" srcId="{2F0B2BAC-4997-423E-8C36-6C14B316A2DD}" destId="{49D4A6D4-2007-4A46-A15F-6C3616CF1D56}" srcOrd="0" destOrd="0" presId="urn:microsoft.com/office/officeart/2005/8/layout/vList2"/>
    <dgm:cxn modelId="{DD1AF926-E102-4360-8817-99EB7FBFC883}" srcId="{45C45806-430F-4939-8ADC-5509C000AE79}" destId="{A1A77332-2F97-405B-B433-11655C1556C6}" srcOrd="3" destOrd="0" parTransId="{963E0908-DC3D-41CD-8EBD-9FAACBA62666}" sibTransId="{20D98C0B-AE58-4C58-BF48-780914FF303C}"/>
    <dgm:cxn modelId="{0C2B7233-3DE6-4C10-B298-1B92AFC20C38}" srcId="{45C45806-430F-4939-8ADC-5509C000AE79}" destId="{420BDA75-BB6C-428F-9FA6-B53AB8CCFBA1}" srcOrd="4" destOrd="0" parTransId="{EC626508-ABD5-4DFF-B5ED-CD9AF0BE1452}" sibTransId="{F1A26D5B-7711-40CC-ACCE-95352636FB51}"/>
    <dgm:cxn modelId="{AB80F234-F9B3-4964-BFA4-70A4CD75597D}" type="presOf" srcId="{420BDA75-BB6C-428F-9FA6-B53AB8CCFBA1}" destId="{FDAA701C-E1D9-4AC0-811B-6426477D0C70}" srcOrd="0" destOrd="0" presId="urn:microsoft.com/office/officeart/2005/8/layout/vList2"/>
    <dgm:cxn modelId="{E5A9226B-1536-49B0-9FF3-A4164C24A266}" srcId="{45C45806-430F-4939-8ADC-5509C000AE79}" destId="{2F0B2BAC-4997-423E-8C36-6C14B316A2DD}" srcOrd="1" destOrd="0" parTransId="{5B0BF4BC-70B8-4084-AC91-A88B3A750867}" sibTransId="{8F3B6943-ACF4-4D21-BB0A-4D667DD6489D}"/>
    <dgm:cxn modelId="{F8B2BB78-B9D9-4D2F-B5FA-B7E518B91F14}" type="presOf" srcId="{1904C66D-A743-4EA6-BBD2-B59285106764}" destId="{E7B55DC7-CFA1-4583-8DC0-9E12121F66C3}" srcOrd="0" destOrd="0" presId="urn:microsoft.com/office/officeart/2005/8/layout/vList2"/>
    <dgm:cxn modelId="{4627FF83-E432-4E2B-BDD6-E6B259FF01EC}" srcId="{45C45806-430F-4939-8ADC-5509C000AE79}" destId="{EE786D2F-348D-4DB7-83A7-D6FED0428ACC}" srcOrd="0" destOrd="0" parTransId="{777093E4-D2E1-4E9E-9536-E39F9BE1CB29}" sibTransId="{850A5896-FF58-4946-8F5A-2D721EC8FB12}"/>
    <dgm:cxn modelId="{DB7746AD-D6B1-4CD6-A227-FC1062FA6E40}" type="presOf" srcId="{EE786D2F-348D-4DB7-83A7-D6FED0428ACC}" destId="{398715ED-45BC-4AB1-9AB4-66E696D720A1}" srcOrd="0" destOrd="0" presId="urn:microsoft.com/office/officeart/2005/8/layout/vList2"/>
    <dgm:cxn modelId="{8E0B57B1-C213-43B8-AB4F-405CC118E9F3}" type="presOf" srcId="{45C45806-430F-4939-8ADC-5509C000AE79}" destId="{E18A594A-66DC-440F-BF1C-6B4300E32301}" srcOrd="0" destOrd="0" presId="urn:microsoft.com/office/officeart/2005/8/layout/vList2"/>
    <dgm:cxn modelId="{060883B7-C1F8-423A-BB74-5A9209607122}" type="presOf" srcId="{A1A77332-2F97-405B-B433-11655C1556C6}" destId="{75159B9D-7C43-4DBB-978F-ABC929035EA0}" srcOrd="0" destOrd="0" presId="urn:microsoft.com/office/officeart/2005/8/layout/vList2"/>
    <dgm:cxn modelId="{8304F6E6-E358-4EC0-9072-4DB192097A32}" srcId="{45C45806-430F-4939-8ADC-5509C000AE79}" destId="{1904C66D-A743-4EA6-BBD2-B59285106764}" srcOrd="2" destOrd="0" parTransId="{F722A889-0C42-4852-A9BE-11B0E08DAD90}" sibTransId="{927E6ABF-8DAF-4028-9FAF-3A7EA141E645}"/>
    <dgm:cxn modelId="{2D0EB469-5570-47B7-AEFB-2AD213D7169C}" type="presParOf" srcId="{E18A594A-66DC-440F-BF1C-6B4300E32301}" destId="{398715ED-45BC-4AB1-9AB4-66E696D720A1}" srcOrd="0" destOrd="0" presId="urn:microsoft.com/office/officeart/2005/8/layout/vList2"/>
    <dgm:cxn modelId="{FFD1EEB8-35DD-413C-ACA5-B79F0C1FB9D1}" type="presParOf" srcId="{E18A594A-66DC-440F-BF1C-6B4300E32301}" destId="{E7EBD94D-5211-4A3A-AAE0-6F2AE0EAB662}" srcOrd="1" destOrd="0" presId="urn:microsoft.com/office/officeart/2005/8/layout/vList2"/>
    <dgm:cxn modelId="{161C5849-52BA-45D4-AC84-0FFFB5EFAD0D}" type="presParOf" srcId="{E18A594A-66DC-440F-BF1C-6B4300E32301}" destId="{49D4A6D4-2007-4A46-A15F-6C3616CF1D56}" srcOrd="2" destOrd="0" presId="urn:microsoft.com/office/officeart/2005/8/layout/vList2"/>
    <dgm:cxn modelId="{3B995640-0E21-4876-86BA-03D7525797F5}" type="presParOf" srcId="{E18A594A-66DC-440F-BF1C-6B4300E32301}" destId="{EBDA1FB3-21A1-46E3-B182-53F1C6D1D1CC}" srcOrd="3" destOrd="0" presId="urn:microsoft.com/office/officeart/2005/8/layout/vList2"/>
    <dgm:cxn modelId="{6E515B3D-4DC7-4190-82CF-08A5E3F80203}" type="presParOf" srcId="{E18A594A-66DC-440F-BF1C-6B4300E32301}" destId="{E7B55DC7-CFA1-4583-8DC0-9E12121F66C3}" srcOrd="4" destOrd="0" presId="urn:microsoft.com/office/officeart/2005/8/layout/vList2"/>
    <dgm:cxn modelId="{A8B788A3-4117-4821-80BA-C1395D1D8C8D}" type="presParOf" srcId="{E18A594A-66DC-440F-BF1C-6B4300E32301}" destId="{114DB10D-1E30-40A3-AEBA-E33575E74765}" srcOrd="5" destOrd="0" presId="urn:microsoft.com/office/officeart/2005/8/layout/vList2"/>
    <dgm:cxn modelId="{72D72949-EFA6-4726-9FD4-F493309BC2FE}" type="presParOf" srcId="{E18A594A-66DC-440F-BF1C-6B4300E32301}" destId="{75159B9D-7C43-4DBB-978F-ABC929035EA0}" srcOrd="6" destOrd="0" presId="urn:microsoft.com/office/officeart/2005/8/layout/vList2"/>
    <dgm:cxn modelId="{D04D8510-EEB7-4D5F-B08B-5E4841AEEE64}" type="presParOf" srcId="{E18A594A-66DC-440F-BF1C-6B4300E32301}" destId="{9FB79980-5362-4EBC-9123-0D13C6191988}" srcOrd="7" destOrd="0" presId="urn:microsoft.com/office/officeart/2005/8/layout/vList2"/>
    <dgm:cxn modelId="{74C90C2D-755C-4566-8932-4EE753E9D454}" type="presParOf" srcId="{E18A594A-66DC-440F-BF1C-6B4300E32301}" destId="{FDAA701C-E1D9-4AC0-811B-6426477D0C70}" srcOrd="8"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42A60012-E932-4F95-9DCC-31D0B233DCC7}"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93B2DCCB-0BCB-46B4-9565-CEFD26F61D24}">
      <dgm:prSet/>
      <dgm:spPr>
        <a:solidFill>
          <a:schemeClr val="accent6">
            <a:lumMod val="75000"/>
          </a:schemeClr>
        </a:solidFill>
      </dgm:spPr>
      <dgm:t>
        <a:bodyPr/>
        <a:lstStyle/>
        <a:p>
          <a:r>
            <a:rPr lang="en-GB"/>
            <a:t>Supervision</a:t>
          </a:r>
          <a:endParaRPr lang="en-US"/>
        </a:p>
      </dgm:t>
    </dgm:pt>
    <dgm:pt modelId="{E067EE9C-6168-446A-B6F6-AC449F34252E}" type="parTrans" cxnId="{DC2653C2-BB91-4FE5-861A-D664450025E0}">
      <dgm:prSet/>
      <dgm:spPr/>
      <dgm:t>
        <a:bodyPr/>
        <a:lstStyle/>
        <a:p>
          <a:endParaRPr lang="en-US"/>
        </a:p>
      </dgm:t>
    </dgm:pt>
    <dgm:pt modelId="{31CD50EC-CDD6-45FE-8F1D-97F7BBF7A2BC}" type="sibTrans" cxnId="{DC2653C2-BB91-4FE5-861A-D664450025E0}">
      <dgm:prSet/>
      <dgm:spPr/>
      <dgm:t>
        <a:bodyPr/>
        <a:lstStyle/>
        <a:p>
          <a:endParaRPr lang="en-US"/>
        </a:p>
      </dgm:t>
    </dgm:pt>
    <dgm:pt modelId="{E4149A32-CC5A-4571-81B7-071BDCE5849B}">
      <dgm:prSet/>
      <dgm:spPr>
        <a:solidFill>
          <a:schemeClr val="accent6">
            <a:lumMod val="75000"/>
          </a:schemeClr>
        </a:solidFill>
      </dgm:spPr>
      <dgm:t>
        <a:bodyPr/>
        <a:lstStyle/>
        <a:p>
          <a:r>
            <a:rPr lang="en-GB"/>
            <a:t>Manager </a:t>
          </a:r>
          <a:endParaRPr lang="en-US"/>
        </a:p>
      </dgm:t>
    </dgm:pt>
    <dgm:pt modelId="{8058FD21-3A4F-4C63-8AA2-3EC2093F845B}" type="parTrans" cxnId="{7C5DBA02-2B52-4B02-8FCC-ABC3795F2339}">
      <dgm:prSet/>
      <dgm:spPr/>
      <dgm:t>
        <a:bodyPr/>
        <a:lstStyle/>
        <a:p>
          <a:endParaRPr lang="en-US"/>
        </a:p>
      </dgm:t>
    </dgm:pt>
    <dgm:pt modelId="{F159B06B-8103-4B15-94B9-0898087818F0}" type="sibTrans" cxnId="{7C5DBA02-2B52-4B02-8FCC-ABC3795F2339}">
      <dgm:prSet/>
      <dgm:spPr/>
      <dgm:t>
        <a:bodyPr/>
        <a:lstStyle/>
        <a:p>
          <a:endParaRPr lang="en-US"/>
        </a:p>
      </dgm:t>
    </dgm:pt>
    <dgm:pt modelId="{640F58A7-2E8C-4080-9302-9D61E0B4D10E}">
      <dgm:prSet/>
      <dgm:spPr>
        <a:solidFill>
          <a:schemeClr val="accent6">
            <a:lumMod val="75000"/>
          </a:schemeClr>
        </a:solidFill>
      </dgm:spPr>
      <dgm:t>
        <a:bodyPr/>
        <a:lstStyle/>
        <a:p>
          <a:r>
            <a:rPr lang="en-GB"/>
            <a:t>Colleagues </a:t>
          </a:r>
          <a:endParaRPr lang="en-US"/>
        </a:p>
      </dgm:t>
    </dgm:pt>
    <dgm:pt modelId="{9B63CFC5-5396-4E19-9CDB-90A57011C0C1}" type="parTrans" cxnId="{A4127B49-C843-4F1E-843F-B898C8B291A8}">
      <dgm:prSet/>
      <dgm:spPr/>
      <dgm:t>
        <a:bodyPr/>
        <a:lstStyle/>
        <a:p>
          <a:endParaRPr lang="en-US"/>
        </a:p>
      </dgm:t>
    </dgm:pt>
    <dgm:pt modelId="{29298801-760B-4E8B-BF11-61561A996FDA}" type="sibTrans" cxnId="{A4127B49-C843-4F1E-843F-B898C8B291A8}">
      <dgm:prSet/>
      <dgm:spPr/>
      <dgm:t>
        <a:bodyPr/>
        <a:lstStyle/>
        <a:p>
          <a:endParaRPr lang="en-US"/>
        </a:p>
      </dgm:t>
    </dgm:pt>
    <dgm:pt modelId="{772FD7F7-6045-4867-852B-C3F8702A3B72}">
      <dgm:prSet/>
      <dgm:spPr>
        <a:solidFill>
          <a:schemeClr val="accent6">
            <a:lumMod val="75000"/>
          </a:schemeClr>
        </a:solidFill>
      </dgm:spPr>
      <dgm:t>
        <a:bodyPr/>
        <a:lstStyle/>
        <a:p>
          <a:r>
            <a:rPr lang="en-GB"/>
            <a:t>Family </a:t>
          </a:r>
          <a:endParaRPr lang="en-US"/>
        </a:p>
      </dgm:t>
    </dgm:pt>
    <dgm:pt modelId="{717A62A0-92B3-468C-A634-72019A53F465}" type="parTrans" cxnId="{13B52C82-580B-432E-9A92-70D90B563836}">
      <dgm:prSet/>
      <dgm:spPr/>
      <dgm:t>
        <a:bodyPr/>
        <a:lstStyle/>
        <a:p>
          <a:endParaRPr lang="en-US"/>
        </a:p>
      </dgm:t>
    </dgm:pt>
    <dgm:pt modelId="{DD736AAC-DA47-46EC-850F-EB95CED329E7}" type="sibTrans" cxnId="{13B52C82-580B-432E-9A92-70D90B563836}">
      <dgm:prSet/>
      <dgm:spPr/>
      <dgm:t>
        <a:bodyPr/>
        <a:lstStyle/>
        <a:p>
          <a:endParaRPr lang="en-US"/>
        </a:p>
      </dgm:t>
    </dgm:pt>
    <dgm:pt modelId="{F70E5050-C365-4141-950A-2E1D5922E840}">
      <dgm:prSet/>
      <dgm:spPr>
        <a:solidFill>
          <a:schemeClr val="accent6">
            <a:lumMod val="75000"/>
          </a:schemeClr>
        </a:solidFill>
      </dgm:spPr>
      <dgm:t>
        <a:bodyPr/>
        <a:lstStyle/>
        <a:p>
          <a:r>
            <a:rPr lang="en-GB"/>
            <a:t>Friends </a:t>
          </a:r>
          <a:endParaRPr lang="en-US"/>
        </a:p>
      </dgm:t>
    </dgm:pt>
    <dgm:pt modelId="{96D1C045-5523-4A77-8EDE-70EF0A02F7EA}" type="parTrans" cxnId="{76CF1ABF-7839-4C87-B626-4B83EBDFED3C}">
      <dgm:prSet/>
      <dgm:spPr/>
      <dgm:t>
        <a:bodyPr/>
        <a:lstStyle/>
        <a:p>
          <a:endParaRPr lang="en-US"/>
        </a:p>
      </dgm:t>
    </dgm:pt>
    <dgm:pt modelId="{792C7039-25F8-40A5-94CE-54EF48F1BBC4}" type="sibTrans" cxnId="{76CF1ABF-7839-4C87-B626-4B83EBDFED3C}">
      <dgm:prSet/>
      <dgm:spPr/>
      <dgm:t>
        <a:bodyPr/>
        <a:lstStyle/>
        <a:p>
          <a:endParaRPr lang="en-US"/>
        </a:p>
      </dgm:t>
    </dgm:pt>
    <dgm:pt modelId="{1DFA75E2-8774-48C7-8399-9AAA217FFF5C}" type="pres">
      <dgm:prSet presAssocID="{42A60012-E932-4F95-9DCC-31D0B233DCC7}" presName="diagram" presStyleCnt="0">
        <dgm:presLayoutVars>
          <dgm:dir/>
          <dgm:resizeHandles val="exact"/>
        </dgm:presLayoutVars>
      </dgm:prSet>
      <dgm:spPr/>
    </dgm:pt>
    <dgm:pt modelId="{35E639A4-CA77-46B4-89FF-0484B9142B98}" type="pres">
      <dgm:prSet presAssocID="{93B2DCCB-0BCB-46B4-9565-CEFD26F61D24}" presName="node" presStyleLbl="node1" presStyleIdx="0" presStyleCnt="5">
        <dgm:presLayoutVars>
          <dgm:bulletEnabled val="1"/>
        </dgm:presLayoutVars>
      </dgm:prSet>
      <dgm:spPr/>
    </dgm:pt>
    <dgm:pt modelId="{A6AE53E8-7317-42EE-86E7-FBB51787A255}" type="pres">
      <dgm:prSet presAssocID="{31CD50EC-CDD6-45FE-8F1D-97F7BBF7A2BC}" presName="sibTrans" presStyleCnt="0"/>
      <dgm:spPr/>
    </dgm:pt>
    <dgm:pt modelId="{8A710EBF-0D21-4BBE-8D5F-9F29A236C553}" type="pres">
      <dgm:prSet presAssocID="{E4149A32-CC5A-4571-81B7-071BDCE5849B}" presName="node" presStyleLbl="node1" presStyleIdx="1" presStyleCnt="5">
        <dgm:presLayoutVars>
          <dgm:bulletEnabled val="1"/>
        </dgm:presLayoutVars>
      </dgm:prSet>
      <dgm:spPr/>
    </dgm:pt>
    <dgm:pt modelId="{89345B98-1A80-4E79-9176-71C8E0AC97EC}" type="pres">
      <dgm:prSet presAssocID="{F159B06B-8103-4B15-94B9-0898087818F0}" presName="sibTrans" presStyleCnt="0"/>
      <dgm:spPr/>
    </dgm:pt>
    <dgm:pt modelId="{EE92F22E-D919-4C95-85D0-BFD5546277FF}" type="pres">
      <dgm:prSet presAssocID="{640F58A7-2E8C-4080-9302-9D61E0B4D10E}" presName="node" presStyleLbl="node1" presStyleIdx="2" presStyleCnt="5">
        <dgm:presLayoutVars>
          <dgm:bulletEnabled val="1"/>
        </dgm:presLayoutVars>
      </dgm:prSet>
      <dgm:spPr/>
    </dgm:pt>
    <dgm:pt modelId="{DC5BBB7F-A726-4E17-B2F7-5639599253FA}" type="pres">
      <dgm:prSet presAssocID="{29298801-760B-4E8B-BF11-61561A996FDA}" presName="sibTrans" presStyleCnt="0"/>
      <dgm:spPr/>
    </dgm:pt>
    <dgm:pt modelId="{78C2D022-5485-49D7-AA65-4EFA8493B11F}" type="pres">
      <dgm:prSet presAssocID="{772FD7F7-6045-4867-852B-C3F8702A3B72}" presName="node" presStyleLbl="node1" presStyleIdx="3" presStyleCnt="5">
        <dgm:presLayoutVars>
          <dgm:bulletEnabled val="1"/>
        </dgm:presLayoutVars>
      </dgm:prSet>
      <dgm:spPr/>
    </dgm:pt>
    <dgm:pt modelId="{374F2DF3-48D9-45BE-9ADE-6458F1FD01C8}" type="pres">
      <dgm:prSet presAssocID="{DD736AAC-DA47-46EC-850F-EB95CED329E7}" presName="sibTrans" presStyleCnt="0"/>
      <dgm:spPr/>
    </dgm:pt>
    <dgm:pt modelId="{3735A10C-100C-4BF6-8BDD-CB7B7620D310}" type="pres">
      <dgm:prSet presAssocID="{F70E5050-C365-4141-950A-2E1D5922E840}" presName="node" presStyleLbl="node1" presStyleIdx="4" presStyleCnt="5">
        <dgm:presLayoutVars>
          <dgm:bulletEnabled val="1"/>
        </dgm:presLayoutVars>
      </dgm:prSet>
      <dgm:spPr/>
    </dgm:pt>
  </dgm:ptLst>
  <dgm:cxnLst>
    <dgm:cxn modelId="{7C5DBA02-2B52-4B02-8FCC-ABC3795F2339}" srcId="{42A60012-E932-4F95-9DCC-31D0B233DCC7}" destId="{E4149A32-CC5A-4571-81B7-071BDCE5849B}" srcOrd="1" destOrd="0" parTransId="{8058FD21-3A4F-4C63-8AA2-3EC2093F845B}" sibTransId="{F159B06B-8103-4B15-94B9-0898087818F0}"/>
    <dgm:cxn modelId="{3E830C5C-1262-4D0C-AFD5-7F51B224184C}" type="presOf" srcId="{42A60012-E932-4F95-9DCC-31D0B233DCC7}" destId="{1DFA75E2-8774-48C7-8399-9AAA217FFF5C}" srcOrd="0" destOrd="0" presId="urn:microsoft.com/office/officeart/2005/8/layout/default"/>
    <dgm:cxn modelId="{B6A7FA43-A3DE-46D8-A936-DD11EBD11091}" type="presOf" srcId="{93B2DCCB-0BCB-46B4-9565-CEFD26F61D24}" destId="{35E639A4-CA77-46B4-89FF-0484B9142B98}" srcOrd="0" destOrd="0" presId="urn:microsoft.com/office/officeart/2005/8/layout/default"/>
    <dgm:cxn modelId="{A4127B49-C843-4F1E-843F-B898C8B291A8}" srcId="{42A60012-E932-4F95-9DCC-31D0B233DCC7}" destId="{640F58A7-2E8C-4080-9302-9D61E0B4D10E}" srcOrd="2" destOrd="0" parTransId="{9B63CFC5-5396-4E19-9CDB-90A57011C0C1}" sibTransId="{29298801-760B-4E8B-BF11-61561A996FDA}"/>
    <dgm:cxn modelId="{E3AEE954-6D4C-4FFB-9E71-2946E56946C5}" type="presOf" srcId="{772FD7F7-6045-4867-852B-C3F8702A3B72}" destId="{78C2D022-5485-49D7-AA65-4EFA8493B11F}" srcOrd="0" destOrd="0" presId="urn:microsoft.com/office/officeart/2005/8/layout/default"/>
    <dgm:cxn modelId="{7940D65A-FC95-4C23-932D-82C57C147693}" type="presOf" srcId="{E4149A32-CC5A-4571-81B7-071BDCE5849B}" destId="{8A710EBF-0D21-4BBE-8D5F-9F29A236C553}" srcOrd="0" destOrd="0" presId="urn:microsoft.com/office/officeart/2005/8/layout/default"/>
    <dgm:cxn modelId="{13B52C82-580B-432E-9A92-70D90B563836}" srcId="{42A60012-E932-4F95-9DCC-31D0B233DCC7}" destId="{772FD7F7-6045-4867-852B-C3F8702A3B72}" srcOrd="3" destOrd="0" parTransId="{717A62A0-92B3-468C-A634-72019A53F465}" sibTransId="{DD736AAC-DA47-46EC-850F-EB95CED329E7}"/>
    <dgm:cxn modelId="{76CF1ABF-7839-4C87-B626-4B83EBDFED3C}" srcId="{42A60012-E932-4F95-9DCC-31D0B233DCC7}" destId="{F70E5050-C365-4141-950A-2E1D5922E840}" srcOrd="4" destOrd="0" parTransId="{96D1C045-5523-4A77-8EDE-70EF0A02F7EA}" sibTransId="{792C7039-25F8-40A5-94CE-54EF48F1BBC4}"/>
    <dgm:cxn modelId="{DC2653C2-BB91-4FE5-861A-D664450025E0}" srcId="{42A60012-E932-4F95-9DCC-31D0B233DCC7}" destId="{93B2DCCB-0BCB-46B4-9565-CEFD26F61D24}" srcOrd="0" destOrd="0" parTransId="{E067EE9C-6168-446A-B6F6-AC449F34252E}" sibTransId="{31CD50EC-CDD6-45FE-8F1D-97F7BBF7A2BC}"/>
    <dgm:cxn modelId="{E6882BD1-373E-49EB-8CFF-C66982CB42CB}" type="presOf" srcId="{F70E5050-C365-4141-950A-2E1D5922E840}" destId="{3735A10C-100C-4BF6-8BDD-CB7B7620D310}" srcOrd="0" destOrd="0" presId="urn:microsoft.com/office/officeart/2005/8/layout/default"/>
    <dgm:cxn modelId="{54EDAAE1-3F1A-4AEA-A5EC-5C043B14B4EF}" type="presOf" srcId="{640F58A7-2E8C-4080-9302-9D61E0B4D10E}" destId="{EE92F22E-D919-4C95-85D0-BFD5546277FF}" srcOrd="0" destOrd="0" presId="urn:microsoft.com/office/officeart/2005/8/layout/default"/>
    <dgm:cxn modelId="{4DAD34D4-1D34-4988-A6C7-D8C6CF265068}" type="presParOf" srcId="{1DFA75E2-8774-48C7-8399-9AAA217FFF5C}" destId="{35E639A4-CA77-46B4-89FF-0484B9142B98}" srcOrd="0" destOrd="0" presId="urn:microsoft.com/office/officeart/2005/8/layout/default"/>
    <dgm:cxn modelId="{F2952281-D540-4EA9-8FFA-3F83650F5016}" type="presParOf" srcId="{1DFA75E2-8774-48C7-8399-9AAA217FFF5C}" destId="{A6AE53E8-7317-42EE-86E7-FBB51787A255}" srcOrd="1" destOrd="0" presId="urn:microsoft.com/office/officeart/2005/8/layout/default"/>
    <dgm:cxn modelId="{C15952B2-BFA7-429D-9AD7-CEBB1B3B3EA1}" type="presParOf" srcId="{1DFA75E2-8774-48C7-8399-9AAA217FFF5C}" destId="{8A710EBF-0D21-4BBE-8D5F-9F29A236C553}" srcOrd="2" destOrd="0" presId="urn:microsoft.com/office/officeart/2005/8/layout/default"/>
    <dgm:cxn modelId="{748CD644-077E-4598-BE21-43FE03100253}" type="presParOf" srcId="{1DFA75E2-8774-48C7-8399-9AAA217FFF5C}" destId="{89345B98-1A80-4E79-9176-71C8E0AC97EC}" srcOrd="3" destOrd="0" presId="urn:microsoft.com/office/officeart/2005/8/layout/default"/>
    <dgm:cxn modelId="{50572487-79A1-47E9-9659-2030220E7291}" type="presParOf" srcId="{1DFA75E2-8774-48C7-8399-9AAA217FFF5C}" destId="{EE92F22E-D919-4C95-85D0-BFD5546277FF}" srcOrd="4" destOrd="0" presId="urn:microsoft.com/office/officeart/2005/8/layout/default"/>
    <dgm:cxn modelId="{81F6AA20-F343-4EEE-83C5-752CD658E8C5}" type="presParOf" srcId="{1DFA75E2-8774-48C7-8399-9AAA217FFF5C}" destId="{DC5BBB7F-A726-4E17-B2F7-5639599253FA}" srcOrd="5" destOrd="0" presId="urn:microsoft.com/office/officeart/2005/8/layout/default"/>
    <dgm:cxn modelId="{1EB6B4BA-78BA-4FF6-BAC1-4E3EBE06411F}" type="presParOf" srcId="{1DFA75E2-8774-48C7-8399-9AAA217FFF5C}" destId="{78C2D022-5485-49D7-AA65-4EFA8493B11F}" srcOrd="6" destOrd="0" presId="urn:microsoft.com/office/officeart/2005/8/layout/default"/>
    <dgm:cxn modelId="{F2E3FE4D-99C7-4A6E-9264-F2277DE290D1}" type="presParOf" srcId="{1DFA75E2-8774-48C7-8399-9AAA217FFF5C}" destId="{374F2DF3-48D9-45BE-9ADE-6458F1FD01C8}" srcOrd="7" destOrd="0" presId="urn:microsoft.com/office/officeart/2005/8/layout/default"/>
    <dgm:cxn modelId="{159FA007-C50A-4699-B806-F510D77C7929}" type="presParOf" srcId="{1DFA75E2-8774-48C7-8399-9AAA217FFF5C}" destId="{3735A10C-100C-4BF6-8BDD-CB7B7620D310}" srcOrd="8"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D68D8BA-73C1-4F58-A8E9-13062AC89DCE}" type="doc">
      <dgm:prSet loTypeId="urn:microsoft.com/office/officeart/2005/8/layout/vList2" loCatId="list" qsTypeId="urn:microsoft.com/office/officeart/2005/8/quickstyle/simple1" qsCatId="simple" csTypeId="urn:microsoft.com/office/officeart/2005/8/colors/colorful2" csCatId="colorful"/>
      <dgm:spPr/>
      <dgm:t>
        <a:bodyPr/>
        <a:lstStyle/>
        <a:p>
          <a:endParaRPr lang="en-US"/>
        </a:p>
      </dgm:t>
    </dgm:pt>
    <dgm:pt modelId="{54034C46-737B-4615-8967-0160DA3EE274}">
      <dgm:prSet/>
      <dgm:spPr/>
      <dgm:t>
        <a:bodyPr/>
        <a:lstStyle/>
        <a:p>
          <a:r>
            <a:rPr lang="en-GB" b="1"/>
            <a:t>Attending</a:t>
          </a:r>
          <a:r>
            <a:rPr lang="en-GB"/>
            <a:t> to another person or people</a:t>
          </a:r>
          <a:endParaRPr lang="en-US"/>
        </a:p>
      </dgm:t>
    </dgm:pt>
    <dgm:pt modelId="{50757206-1CC8-41C1-A383-793E6EA274E0}" type="parTrans" cxnId="{186985EB-6BA2-4FF8-9074-ED09CF12FFEA}">
      <dgm:prSet/>
      <dgm:spPr/>
      <dgm:t>
        <a:bodyPr/>
        <a:lstStyle/>
        <a:p>
          <a:endParaRPr lang="en-US"/>
        </a:p>
      </dgm:t>
    </dgm:pt>
    <dgm:pt modelId="{91D2D925-162D-4B42-A436-126F4B161B2D}" type="sibTrans" cxnId="{186985EB-6BA2-4FF8-9074-ED09CF12FFEA}">
      <dgm:prSet/>
      <dgm:spPr/>
      <dgm:t>
        <a:bodyPr/>
        <a:lstStyle/>
        <a:p>
          <a:endParaRPr lang="en-US"/>
        </a:p>
      </dgm:t>
    </dgm:pt>
    <dgm:pt modelId="{FC6DA53C-A0FB-4747-B400-33E00CFDCDB3}">
      <dgm:prSet/>
      <dgm:spPr/>
      <dgm:t>
        <a:bodyPr/>
        <a:lstStyle/>
        <a:p>
          <a:r>
            <a:rPr lang="en-GB"/>
            <a:t>Trying to </a:t>
          </a:r>
          <a:r>
            <a:rPr lang="en-GB" b="1"/>
            <a:t>understand</a:t>
          </a:r>
          <a:r>
            <a:rPr lang="en-GB"/>
            <a:t> their perspective</a:t>
          </a:r>
          <a:endParaRPr lang="en-US"/>
        </a:p>
      </dgm:t>
    </dgm:pt>
    <dgm:pt modelId="{27DEA630-644C-4561-9644-E5B582506D66}" type="parTrans" cxnId="{69DE2EA7-9ED1-4BBD-9E4C-D9F78AF98629}">
      <dgm:prSet/>
      <dgm:spPr/>
      <dgm:t>
        <a:bodyPr/>
        <a:lstStyle/>
        <a:p>
          <a:endParaRPr lang="en-US"/>
        </a:p>
      </dgm:t>
    </dgm:pt>
    <dgm:pt modelId="{12AE8945-2224-4F58-A702-00CE3BE31DBE}" type="sibTrans" cxnId="{69DE2EA7-9ED1-4BBD-9E4C-D9F78AF98629}">
      <dgm:prSet/>
      <dgm:spPr/>
      <dgm:t>
        <a:bodyPr/>
        <a:lstStyle/>
        <a:p>
          <a:endParaRPr lang="en-US"/>
        </a:p>
      </dgm:t>
    </dgm:pt>
    <dgm:pt modelId="{D7F2AB41-E654-4DD1-9D73-FA9479028C05}">
      <dgm:prSet/>
      <dgm:spPr/>
      <dgm:t>
        <a:bodyPr/>
        <a:lstStyle/>
        <a:p>
          <a:r>
            <a:rPr lang="en-GB" b="1"/>
            <a:t>Empathising</a:t>
          </a:r>
          <a:endParaRPr lang="en-US"/>
        </a:p>
      </dgm:t>
    </dgm:pt>
    <dgm:pt modelId="{F0F5BFCE-4C63-4267-9B30-A764ED624C0A}" type="parTrans" cxnId="{617E1F19-7218-43CB-922C-84472A09757A}">
      <dgm:prSet/>
      <dgm:spPr/>
      <dgm:t>
        <a:bodyPr/>
        <a:lstStyle/>
        <a:p>
          <a:endParaRPr lang="en-US"/>
        </a:p>
      </dgm:t>
    </dgm:pt>
    <dgm:pt modelId="{B45C78C0-DDEE-4465-B8CD-B9F3E32B1660}" type="sibTrans" cxnId="{617E1F19-7218-43CB-922C-84472A09757A}">
      <dgm:prSet/>
      <dgm:spPr/>
      <dgm:t>
        <a:bodyPr/>
        <a:lstStyle/>
        <a:p>
          <a:endParaRPr lang="en-US"/>
        </a:p>
      </dgm:t>
    </dgm:pt>
    <dgm:pt modelId="{ACDDA181-5961-43AF-A481-86C63ECC85E1}">
      <dgm:prSet/>
      <dgm:spPr/>
      <dgm:t>
        <a:bodyPr/>
        <a:lstStyle/>
        <a:p>
          <a:r>
            <a:rPr lang="en-GB"/>
            <a:t>The drive to try and </a:t>
          </a:r>
          <a:r>
            <a:rPr lang="en-GB" b="1"/>
            <a:t>help</a:t>
          </a:r>
          <a:r>
            <a:rPr lang="en-GB"/>
            <a:t> relieve their suffering</a:t>
          </a:r>
          <a:endParaRPr lang="en-US"/>
        </a:p>
      </dgm:t>
    </dgm:pt>
    <dgm:pt modelId="{24F2CCA0-6E1E-4E1C-9454-2276C37001D4}" type="parTrans" cxnId="{853A1CF4-C323-4ACE-98D2-36E52E4C03EA}">
      <dgm:prSet/>
      <dgm:spPr/>
      <dgm:t>
        <a:bodyPr/>
        <a:lstStyle/>
        <a:p>
          <a:endParaRPr lang="en-US"/>
        </a:p>
      </dgm:t>
    </dgm:pt>
    <dgm:pt modelId="{23857E46-FDDD-44CC-81C1-D78CF6A29FEA}" type="sibTrans" cxnId="{853A1CF4-C323-4ACE-98D2-36E52E4C03EA}">
      <dgm:prSet/>
      <dgm:spPr/>
      <dgm:t>
        <a:bodyPr/>
        <a:lstStyle/>
        <a:p>
          <a:endParaRPr lang="en-US"/>
        </a:p>
      </dgm:t>
    </dgm:pt>
    <dgm:pt modelId="{76172E46-2F14-49D3-9E28-2B4498072F40}" type="pres">
      <dgm:prSet presAssocID="{5D68D8BA-73C1-4F58-A8E9-13062AC89DCE}" presName="linear" presStyleCnt="0">
        <dgm:presLayoutVars>
          <dgm:animLvl val="lvl"/>
          <dgm:resizeHandles val="exact"/>
        </dgm:presLayoutVars>
      </dgm:prSet>
      <dgm:spPr/>
    </dgm:pt>
    <dgm:pt modelId="{17ABB844-6082-4CC6-B671-98DE5FC61810}" type="pres">
      <dgm:prSet presAssocID="{54034C46-737B-4615-8967-0160DA3EE274}" presName="parentText" presStyleLbl="node1" presStyleIdx="0" presStyleCnt="4">
        <dgm:presLayoutVars>
          <dgm:chMax val="0"/>
          <dgm:bulletEnabled val="1"/>
        </dgm:presLayoutVars>
      </dgm:prSet>
      <dgm:spPr/>
    </dgm:pt>
    <dgm:pt modelId="{E8CE74EF-9679-4848-9A66-7F495F07CCD2}" type="pres">
      <dgm:prSet presAssocID="{91D2D925-162D-4B42-A436-126F4B161B2D}" presName="spacer" presStyleCnt="0"/>
      <dgm:spPr/>
    </dgm:pt>
    <dgm:pt modelId="{EC712E1A-F7B1-41C7-B117-41279A7E15AC}" type="pres">
      <dgm:prSet presAssocID="{FC6DA53C-A0FB-4747-B400-33E00CFDCDB3}" presName="parentText" presStyleLbl="node1" presStyleIdx="1" presStyleCnt="4">
        <dgm:presLayoutVars>
          <dgm:chMax val="0"/>
          <dgm:bulletEnabled val="1"/>
        </dgm:presLayoutVars>
      </dgm:prSet>
      <dgm:spPr/>
    </dgm:pt>
    <dgm:pt modelId="{C892A37B-E9A7-434C-BB2B-65790F321100}" type="pres">
      <dgm:prSet presAssocID="{12AE8945-2224-4F58-A702-00CE3BE31DBE}" presName="spacer" presStyleCnt="0"/>
      <dgm:spPr/>
    </dgm:pt>
    <dgm:pt modelId="{20158A32-C6B4-4915-86EA-F9DA19961BD3}" type="pres">
      <dgm:prSet presAssocID="{D7F2AB41-E654-4DD1-9D73-FA9479028C05}" presName="parentText" presStyleLbl="node1" presStyleIdx="2" presStyleCnt="4">
        <dgm:presLayoutVars>
          <dgm:chMax val="0"/>
          <dgm:bulletEnabled val="1"/>
        </dgm:presLayoutVars>
      </dgm:prSet>
      <dgm:spPr/>
    </dgm:pt>
    <dgm:pt modelId="{7AE39E8A-AA6C-43F9-A98D-D6D821CA4501}" type="pres">
      <dgm:prSet presAssocID="{B45C78C0-DDEE-4465-B8CD-B9F3E32B1660}" presName="spacer" presStyleCnt="0"/>
      <dgm:spPr/>
    </dgm:pt>
    <dgm:pt modelId="{7DC3E42E-FAE1-43AE-86DB-788704170BDC}" type="pres">
      <dgm:prSet presAssocID="{ACDDA181-5961-43AF-A481-86C63ECC85E1}" presName="parentText" presStyleLbl="node1" presStyleIdx="3" presStyleCnt="4">
        <dgm:presLayoutVars>
          <dgm:chMax val="0"/>
          <dgm:bulletEnabled val="1"/>
        </dgm:presLayoutVars>
      </dgm:prSet>
      <dgm:spPr/>
    </dgm:pt>
  </dgm:ptLst>
  <dgm:cxnLst>
    <dgm:cxn modelId="{617E1F19-7218-43CB-922C-84472A09757A}" srcId="{5D68D8BA-73C1-4F58-A8E9-13062AC89DCE}" destId="{D7F2AB41-E654-4DD1-9D73-FA9479028C05}" srcOrd="2" destOrd="0" parTransId="{F0F5BFCE-4C63-4267-9B30-A764ED624C0A}" sibTransId="{B45C78C0-DDEE-4465-B8CD-B9F3E32B1660}"/>
    <dgm:cxn modelId="{87D9FE1B-AE7D-45A1-8D80-239EE1B71CD9}" type="presOf" srcId="{54034C46-737B-4615-8967-0160DA3EE274}" destId="{17ABB844-6082-4CC6-B671-98DE5FC61810}" srcOrd="0" destOrd="0" presId="urn:microsoft.com/office/officeart/2005/8/layout/vList2"/>
    <dgm:cxn modelId="{AED2CC2A-E9B5-4584-BA79-4D14EE8EF851}" type="presOf" srcId="{FC6DA53C-A0FB-4747-B400-33E00CFDCDB3}" destId="{EC712E1A-F7B1-41C7-B117-41279A7E15AC}" srcOrd="0" destOrd="0" presId="urn:microsoft.com/office/officeart/2005/8/layout/vList2"/>
    <dgm:cxn modelId="{E9D92839-9CF7-4DED-80EC-3EA2408D0D49}" type="presOf" srcId="{D7F2AB41-E654-4DD1-9D73-FA9479028C05}" destId="{20158A32-C6B4-4915-86EA-F9DA19961BD3}" srcOrd="0" destOrd="0" presId="urn:microsoft.com/office/officeart/2005/8/layout/vList2"/>
    <dgm:cxn modelId="{B3C75483-7B90-4262-98AC-28FFFF6355FF}" type="presOf" srcId="{ACDDA181-5961-43AF-A481-86C63ECC85E1}" destId="{7DC3E42E-FAE1-43AE-86DB-788704170BDC}" srcOrd="0" destOrd="0" presId="urn:microsoft.com/office/officeart/2005/8/layout/vList2"/>
    <dgm:cxn modelId="{A39A4799-A4C2-4E08-B09C-DCA77E5BE4BF}" type="presOf" srcId="{5D68D8BA-73C1-4F58-A8E9-13062AC89DCE}" destId="{76172E46-2F14-49D3-9E28-2B4498072F40}" srcOrd="0" destOrd="0" presId="urn:microsoft.com/office/officeart/2005/8/layout/vList2"/>
    <dgm:cxn modelId="{69DE2EA7-9ED1-4BBD-9E4C-D9F78AF98629}" srcId="{5D68D8BA-73C1-4F58-A8E9-13062AC89DCE}" destId="{FC6DA53C-A0FB-4747-B400-33E00CFDCDB3}" srcOrd="1" destOrd="0" parTransId="{27DEA630-644C-4561-9644-E5B582506D66}" sibTransId="{12AE8945-2224-4F58-A702-00CE3BE31DBE}"/>
    <dgm:cxn modelId="{186985EB-6BA2-4FF8-9074-ED09CF12FFEA}" srcId="{5D68D8BA-73C1-4F58-A8E9-13062AC89DCE}" destId="{54034C46-737B-4615-8967-0160DA3EE274}" srcOrd="0" destOrd="0" parTransId="{50757206-1CC8-41C1-A383-793E6EA274E0}" sibTransId="{91D2D925-162D-4B42-A436-126F4B161B2D}"/>
    <dgm:cxn modelId="{853A1CF4-C323-4ACE-98D2-36E52E4C03EA}" srcId="{5D68D8BA-73C1-4F58-A8E9-13062AC89DCE}" destId="{ACDDA181-5961-43AF-A481-86C63ECC85E1}" srcOrd="3" destOrd="0" parTransId="{24F2CCA0-6E1E-4E1C-9454-2276C37001D4}" sibTransId="{23857E46-FDDD-44CC-81C1-D78CF6A29FEA}"/>
    <dgm:cxn modelId="{3CA1794A-576F-402A-B4E7-2417F85794DF}" type="presParOf" srcId="{76172E46-2F14-49D3-9E28-2B4498072F40}" destId="{17ABB844-6082-4CC6-B671-98DE5FC61810}" srcOrd="0" destOrd="0" presId="urn:microsoft.com/office/officeart/2005/8/layout/vList2"/>
    <dgm:cxn modelId="{6F4435DD-1ACD-47C4-B360-4E87BB83EDEC}" type="presParOf" srcId="{76172E46-2F14-49D3-9E28-2B4498072F40}" destId="{E8CE74EF-9679-4848-9A66-7F495F07CCD2}" srcOrd="1" destOrd="0" presId="urn:microsoft.com/office/officeart/2005/8/layout/vList2"/>
    <dgm:cxn modelId="{6F41E945-03EC-4804-9493-FEEEAAD3517A}" type="presParOf" srcId="{76172E46-2F14-49D3-9E28-2B4498072F40}" destId="{EC712E1A-F7B1-41C7-B117-41279A7E15AC}" srcOrd="2" destOrd="0" presId="urn:microsoft.com/office/officeart/2005/8/layout/vList2"/>
    <dgm:cxn modelId="{B0B6014F-32AA-4AEC-A9D3-160DAB5EC74D}" type="presParOf" srcId="{76172E46-2F14-49D3-9E28-2B4498072F40}" destId="{C892A37B-E9A7-434C-BB2B-65790F321100}" srcOrd="3" destOrd="0" presId="urn:microsoft.com/office/officeart/2005/8/layout/vList2"/>
    <dgm:cxn modelId="{B06152E3-391D-4194-BB7C-64B7D91DAAF1}" type="presParOf" srcId="{76172E46-2F14-49D3-9E28-2B4498072F40}" destId="{20158A32-C6B4-4915-86EA-F9DA19961BD3}" srcOrd="4" destOrd="0" presId="urn:microsoft.com/office/officeart/2005/8/layout/vList2"/>
    <dgm:cxn modelId="{FB6EABB7-2581-4296-B60D-B22A2808BC49}" type="presParOf" srcId="{76172E46-2F14-49D3-9E28-2B4498072F40}" destId="{7AE39E8A-AA6C-43F9-A98D-D6D821CA4501}" srcOrd="5" destOrd="0" presId="urn:microsoft.com/office/officeart/2005/8/layout/vList2"/>
    <dgm:cxn modelId="{D4CB25FA-137F-44F9-A9D0-29F33F6E5EC3}" type="presParOf" srcId="{76172E46-2F14-49D3-9E28-2B4498072F40}" destId="{7DC3E42E-FAE1-43AE-86DB-788704170BDC}"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47DC430-E012-4559-AAA6-8DF403B79A2D}"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n-US"/>
        </a:p>
      </dgm:t>
    </dgm:pt>
    <dgm:pt modelId="{2825C7CC-2477-42AF-AD99-5450856744A4}">
      <dgm:prSet/>
      <dgm:spPr/>
      <dgm:t>
        <a:bodyPr/>
        <a:lstStyle/>
        <a:p>
          <a:r>
            <a:rPr lang="en-GB"/>
            <a:t>It isn’t just about a single person or leader</a:t>
          </a:r>
          <a:endParaRPr lang="en-US"/>
        </a:p>
      </dgm:t>
    </dgm:pt>
    <dgm:pt modelId="{BC1EAC10-EA3B-48AA-BAB8-4008512D15F8}" type="parTrans" cxnId="{AB3C9CC3-23C5-4EFC-A659-A38081BC34BF}">
      <dgm:prSet/>
      <dgm:spPr/>
      <dgm:t>
        <a:bodyPr/>
        <a:lstStyle/>
        <a:p>
          <a:endParaRPr lang="en-US"/>
        </a:p>
      </dgm:t>
    </dgm:pt>
    <dgm:pt modelId="{D2F529DA-85D4-4389-96BB-E84C58A7C986}" type="sibTrans" cxnId="{AB3C9CC3-23C5-4EFC-A659-A38081BC34BF}">
      <dgm:prSet/>
      <dgm:spPr/>
      <dgm:t>
        <a:bodyPr/>
        <a:lstStyle/>
        <a:p>
          <a:endParaRPr lang="en-US"/>
        </a:p>
      </dgm:t>
    </dgm:pt>
    <dgm:pt modelId="{94ED2F0E-B43F-48C3-8E08-C3D3761E0FB8}">
      <dgm:prSet/>
      <dgm:spPr/>
      <dgm:t>
        <a:bodyPr/>
        <a:lstStyle/>
        <a:p>
          <a:r>
            <a:rPr lang="en-GB"/>
            <a:t>The overall organisational leadership approach and culture are incredibly important</a:t>
          </a:r>
          <a:endParaRPr lang="en-US"/>
        </a:p>
      </dgm:t>
    </dgm:pt>
    <dgm:pt modelId="{8C2B3A6D-2904-4822-9A38-C4967DB08B21}" type="parTrans" cxnId="{07076298-B9D3-45E8-AFC1-AB903934016E}">
      <dgm:prSet/>
      <dgm:spPr/>
      <dgm:t>
        <a:bodyPr/>
        <a:lstStyle/>
        <a:p>
          <a:endParaRPr lang="en-US"/>
        </a:p>
      </dgm:t>
    </dgm:pt>
    <dgm:pt modelId="{66B7FBF8-E5C6-4585-8546-369AD663E447}" type="sibTrans" cxnId="{07076298-B9D3-45E8-AFC1-AB903934016E}">
      <dgm:prSet/>
      <dgm:spPr/>
      <dgm:t>
        <a:bodyPr/>
        <a:lstStyle/>
        <a:p>
          <a:endParaRPr lang="en-US"/>
        </a:p>
      </dgm:t>
    </dgm:pt>
    <dgm:pt modelId="{1F820628-39FD-425B-AD92-C64FA11B4FDC}">
      <dgm:prSet/>
      <dgm:spPr/>
      <dgm:t>
        <a:bodyPr/>
        <a:lstStyle/>
        <a:p>
          <a:r>
            <a:rPr lang="en-GB"/>
            <a:t>It also relates to authenticity, integrity, inclusivity, and collective leadership</a:t>
          </a:r>
          <a:endParaRPr lang="en-US"/>
        </a:p>
      </dgm:t>
    </dgm:pt>
    <dgm:pt modelId="{0814D852-91D6-42A7-AED7-0B2A568C3B03}" type="parTrans" cxnId="{8E21E315-3621-4DD5-A18D-56D1EE8EFE7E}">
      <dgm:prSet/>
      <dgm:spPr/>
      <dgm:t>
        <a:bodyPr/>
        <a:lstStyle/>
        <a:p>
          <a:endParaRPr lang="en-US"/>
        </a:p>
      </dgm:t>
    </dgm:pt>
    <dgm:pt modelId="{3C7D065A-5FA1-47BF-8914-3CF647C6BDA9}" type="sibTrans" cxnId="{8E21E315-3621-4DD5-A18D-56D1EE8EFE7E}">
      <dgm:prSet/>
      <dgm:spPr/>
      <dgm:t>
        <a:bodyPr/>
        <a:lstStyle/>
        <a:p>
          <a:endParaRPr lang="en-US"/>
        </a:p>
      </dgm:t>
    </dgm:pt>
    <dgm:pt modelId="{5F8986E9-FE1A-4229-AD67-3FA8AE410C37}">
      <dgm:prSet/>
      <dgm:spPr/>
      <dgm:t>
        <a:bodyPr/>
        <a:lstStyle/>
        <a:p>
          <a:r>
            <a:rPr lang="en-GB"/>
            <a:t>It can be demonstrated in many ways</a:t>
          </a:r>
          <a:endParaRPr lang="en-US"/>
        </a:p>
      </dgm:t>
    </dgm:pt>
    <dgm:pt modelId="{9B0037C6-1B02-42D3-B910-C2D663F2C843}" type="parTrans" cxnId="{BC904AD9-4607-4254-A1F8-0E060E143AB3}">
      <dgm:prSet/>
      <dgm:spPr/>
      <dgm:t>
        <a:bodyPr/>
        <a:lstStyle/>
        <a:p>
          <a:endParaRPr lang="en-US"/>
        </a:p>
      </dgm:t>
    </dgm:pt>
    <dgm:pt modelId="{81035C2B-9A40-4AF2-A56E-92F8DFC0DD2E}" type="sibTrans" cxnId="{BC904AD9-4607-4254-A1F8-0E060E143AB3}">
      <dgm:prSet/>
      <dgm:spPr/>
      <dgm:t>
        <a:bodyPr/>
        <a:lstStyle/>
        <a:p>
          <a:endParaRPr lang="en-US"/>
        </a:p>
      </dgm:t>
    </dgm:pt>
    <dgm:pt modelId="{25242905-2EA5-4E0C-A1A4-D953F653F5E5}">
      <dgm:prSet/>
      <dgm:spPr/>
      <dgm:t>
        <a:bodyPr/>
        <a:lstStyle/>
        <a:p>
          <a:r>
            <a:rPr lang="en-GB"/>
            <a:t>Behaviours</a:t>
          </a:r>
          <a:endParaRPr lang="en-US"/>
        </a:p>
      </dgm:t>
    </dgm:pt>
    <dgm:pt modelId="{4B0A8FDA-D0C0-48A8-B3D8-74AE3527AE34}" type="parTrans" cxnId="{E65BF375-76E2-4673-89CB-A45A867BBB7A}">
      <dgm:prSet/>
      <dgm:spPr/>
      <dgm:t>
        <a:bodyPr/>
        <a:lstStyle/>
        <a:p>
          <a:endParaRPr lang="en-US"/>
        </a:p>
      </dgm:t>
    </dgm:pt>
    <dgm:pt modelId="{DC690675-5ABD-4FD3-B24E-DEB81A4B3122}" type="sibTrans" cxnId="{E65BF375-76E2-4673-89CB-A45A867BBB7A}">
      <dgm:prSet/>
      <dgm:spPr/>
      <dgm:t>
        <a:bodyPr/>
        <a:lstStyle/>
        <a:p>
          <a:endParaRPr lang="en-US"/>
        </a:p>
      </dgm:t>
    </dgm:pt>
    <dgm:pt modelId="{389CC31F-76A4-4C14-83EC-78115BE5F31D}">
      <dgm:prSet/>
      <dgm:spPr/>
      <dgm:t>
        <a:bodyPr/>
        <a:lstStyle/>
        <a:p>
          <a:r>
            <a:rPr lang="en-GB"/>
            <a:t>Language (tone and content)</a:t>
          </a:r>
          <a:endParaRPr lang="en-US"/>
        </a:p>
      </dgm:t>
    </dgm:pt>
    <dgm:pt modelId="{34C575DB-585E-4A9D-BA7D-16B3560ACB20}" type="parTrans" cxnId="{5BBC972F-B8F0-4C0C-99AB-A7B6EF9C8FA6}">
      <dgm:prSet/>
      <dgm:spPr/>
      <dgm:t>
        <a:bodyPr/>
        <a:lstStyle/>
        <a:p>
          <a:endParaRPr lang="en-US"/>
        </a:p>
      </dgm:t>
    </dgm:pt>
    <dgm:pt modelId="{BDF895D2-B203-47E9-B51C-AEE8060909D7}" type="sibTrans" cxnId="{5BBC972F-B8F0-4C0C-99AB-A7B6EF9C8FA6}">
      <dgm:prSet/>
      <dgm:spPr/>
      <dgm:t>
        <a:bodyPr/>
        <a:lstStyle/>
        <a:p>
          <a:endParaRPr lang="en-US"/>
        </a:p>
      </dgm:t>
    </dgm:pt>
    <dgm:pt modelId="{D25BCF51-5C8C-4D76-9C1A-79A885066739}">
      <dgm:prSet/>
      <dgm:spPr/>
      <dgm:t>
        <a:bodyPr/>
        <a:lstStyle/>
        <a:p>
          <a:r>
            <a:rPr lang="en-GB"/>
            <a:t>Decisions</a:t>
          </a:r>
          <a:endParaRPr lang="en-US"/>
        </a:p>
      </dgm:t>
    </dgm:pt>
    <dgm:pt modelId="{F9DCE2EC-E017-4FEA-A68D-C3489C68136F}" type="parTrans" cxnId="{13C055B8-2A5A-4F1F-BABB-3AE140537FE1}">
      <dgm:prSet/>
      <dgm:spPr/>
      <dgm:t>
        <a:bodyPr/>
        <a:lstStyle/>
        <a:p>
          <a:endParaRPr lang="en-US"/>
        </a:p>
      </dgm:t>
    </dgm:pt>
    <dgm:pt modelId="{3EFE55AC-9787-4A51-9F46-4A1E1B6416A4}" type="sibTrans" cxnId="{13C055B8-2A5A-4F1F-BABB-3AE140537FE1}">
      <dgm:prSet/>
      <dgm:spPr/>
      <dgm:t>
        <a:bodyPr/>
        <a:lstStyle/>
        <a:p>
          <a:endParaRPr lang="en-US"/>
        </a:p>
      </dgm:t>
    </dgm:pt>
    <dgm:pt modelId="{8F9D40C8-6E8A-4444-B1B4-4147B31B0586}">
      <dgm:prSet/>
      <dgm:spPr/>
      <dgm:t>
        <a:bodyPr/>
        <a:lstStyle/>
        <a:p>
          <a:r>
            <a:rPr lang="en-GB"/>
            <a:t>Values</a:t>
          </a:r>
          <a:endParaRPr lang="en-US"/>
        </a:p>
      </dgm:t>
    </dgm:pt>
    <dgm:pt modelId="{E58E9C54-026C-4518-A4CE-BB1BB5353985}" type="parTrans" cxnId="{9B7F2364-DD9A-4C06-8F85-5093E35C2048}">
      <dgm:prSet/>
      <dgm:spPr/>
      <dgm:t>
        <a:bodyPr/>
        <a:lstStyle/>
        <a:p>
          <a:endParaRPr lang="en-US"/>
        </a:p>
      </dgm:t>
    </dgm:pt>
    <dgm:pt modelId="{02D0FF01-D1FD-4DBC-B523-E22764863E3D}" type="sibTrans" cxnId="{9B7F2364-DD9A-4C06-8F85-5093E35C2048}">
      <dgm:prSet/>
      <dgm:spPr/>
      <dgm:t>
        <a:bodyPr/>
        <a:lstStyle/>
        <a:p>
          <a:endParaRPr lang="en-US"/>
        </a:p>
      </dgm:t>
    </dgm:pt>
    <dgm:pt modelId="{E1AB88C5-7DC0-4F1B-B5C8-12C65C5938CC}">
      <dgm:prSet/>
      <dgm:spPr/>
      <dgm:t>
        <a:bodyPr/>
        <a:lstStyle/>
        <a:p>
          <a:r>
            <a:rPr lang="en-GB"/>
            <a:t>Consistency</a:t>
          </a:r>
          <a:endParaRPr lang="en-US"/>
        </a:p>
      </dgm:t>
    </dgm:pt>
    <dgm:pt modelId="{C06ABE35-6F1E-41A6-ACC9-6B099E39EAE6}" type="parTrans" cxnId="{66D124F7-6964-4673-B7AF-5399C462C436}">
      <dgm:prSet/>
      <dgm:spPr/>
      <dgm:t>
        <a:bodyPr/>
        <a:lstStyle/>
        <a:p>
          <a:endParaRPr lang="en-US"/>
        </a:p>
      </dgm:t>
    </dgm:pt>
    <dgm:pt modelId="{8A2D40C6-8060-45E3-9083-9B5CE213505B}" type="sibTrans" cxnId="{66D124F7-6964-4673-B7AF-5399C462C436}">
      <dgm:prSet/>
      <dgm:spPr/>
      <dgm:t>
        <a:bodyPr/>
        <a:lstStyle/>
        <a:p>
          <a:endParaRPr lang="en-US"/>
        </a:p>
      </dgm:t>
    </dgm:pt>
    <dgm:pt modelId="{01BD8DB7-EC88-40EA-8F9D-13358195880C}" type="pres">
      <dgm:prSet presAssocID="{747DC430-E012-4559-AAA6-8DF403B79A2D}" presName="linear" presStyleCnt="0">
        <dgm:presLayoutVars>
          <dgm:animLvl val="lvl"/>
          <dgm:resizeHandles val="exact"/>
        </dgm:presLayoutVars>
      </dgm:prSet>
      <dgm:spPr/>
    </dgm:pt>
    <dgm:pt modelId="{EFF36D13-D45F-4A4B-87D8-D464C48431BB}" type="pres">
      <dgm:prSet presAssocID="{2825C7CC-2477-42AF-AD99-5450856744A4}" presName="parentText" presStyleLbl="node1" presStyleIdx="0" presStyleCnt="2">
        <dgm:presLayoutVars>
          <dgm:chMax val="0"/>
          <dgm:bulletEnabled val="1"/>
        </dgm:presLayoutVars>
      </dgm:prSet>
      <dgm:spPr/>
    </dgm:pt>
    <dgm:pt modelId="{77334DAC-7134-4573-991A-00E199A75121}" type="pres">
      <dgm:prSet presAssocID="{2825C7CC-2477-42AF-AD99-5450856744A4}" presName="childText" presStyleLbl="revTx" presStyleIdx="0" presStyleCnt="2">
        <dgm:presLayoutVars>
          <dgm:bulletEnabled val="1"/>
        </dgm:presLayoutVars>
      </dgm:prSet>
      <dgm:spPr/>
    </dgm:pt>
    <dgm:pt modelId="{28BEC2F8-983E-4E17-B265-3FA0F682CDA9}" type="pres">
      <dgm:prSet presAssocID="{5F8986E9-FE1A-4229-AD67-3FA8AE410C37}" presName="parentText" presStyleLbl="node1" presStyleIdx="1" presStyleCnt="2">
        <dgm:presLayoutVars>
          <dgm:chMax val="0"/>
          <dgm:bulletEnabled val="1"/>
        </dgm:presLayoutVars>
      </dgm:prSet>
      <dgm:spPr/>
    </dgm:pt>
    <dgm:pt modelId="{F94DA3A9-3F63-480E-9EA6-A9F70A3495D2}" type="pres">
      <dgm:prSet presAssocID="{5F8986E9-FE1A-4229-AD67-3FA8AE410C37}" presName="childText" presStyleLbl="revTx" presStyleIdx="1" presStyleCnt="2">
        <dgm:presLayoutVars>
          <dgm:bulletEnabled val="1"/>
        </dgm:presLayoutVars>
      </dgm:prSet>
      <dgm:spPr/>
    </dgm:pt>
  </dgm:ptLst>
  <dgm:cxnLst>
    <dgm:cxn modelId="{00AF0408-3C0B-4D71-A899-192B2604A935}" type="presOf" srcId="{94ED2F0E-B43F-48C3-8E08-C3D3761E0FB8}" destId="{77334DAC-7134-4573-991A-00E199A75121}" srcOrd="0" destOrd="0" presId="urn:microsoft.com/office/officeart/2005/8/layout/vList2"/>
    <dgm:cxn modelId="{8E21E315-3621-4DD5-A18D-56D1EE8EFE7E}" srcId="{2825C7CC-2477-42AF-AD99-5450856744A4}" destId="{1F820628-39FD-425B-AD92-C64FA11B4FDC}" srcOrd="1" destOrd="0" parTransId="{0814D852-91D6-42A7-AED7-0B2A568C3B03}" sibTransId="{3C7D065A-5FA1-47BF-8914-3CF647C6BDA9}"/>
    <dgm:cxn modelId="{5BBC972F-B8F0-4C0C-99AB-A7B6EF9C8FA6}" srcId="{5F8986E9-FE1A-4229-AD67-3FA8AE410C37}" destId="{389CC31F-76A4-4C14-83EC-78115BE5F31D}" srcOrd="1" destOrd="0" parTransId="{34C575DB-585E-4A9D-BA7D-16B3560ACB20}" sibTransId="{BDF895D2-B203-47E9-B51C-AEE8060909D7}"/>
    <dgm:cxn modelId="{9B7F2364-DD9A-4C06-8F85-5093E35C2048}" srcId="{5F8986E9-FE1A-4229-AD67-3FA8AE410C37}" destId="{8F9D40C8-6E8A-4444-B1B4-4147B31B0586}" srcOrd="3" destOrd="0" parTransId="{E58E9C54-026C-4518-A4CE-BB1BB5353985}" sibTransId="{02D0FF01-D1FD-4DBC-B523-E22764863E3D}"/>
    <dgm:cxn modelId="{D0C73875-1432-4CB3-95F3-D8AA26A92A48}" type="presOf" srcId="{8F9D40C8-6E8A-4444-B1B4-4147B31B0586}" destId="{F94DA3A9-3F63-480E-9EA6-A9F70A3495D2}" srcOrd="0" destOrd="3" presId="urn:microsoft.com/office/officeart/2005/8/layout/vList2"/>
    <dgm:cxn modelId="{E65BF375-76E2-4673-89CB-A45A867BBB7A}" srcId="{5F8986E9-FE1A-4229-AD67-3FA8AE410C37}" destId="{25242905-2EA5-4E0C-A1A4-D953F653F5E5}" srcOrd="0" destOrd="0" parTransId="{4B0A8FDA-D0C0-48A8-B3D8-74AE3527AE34}" sibTransId="{DC690675-5ABD-4FD3-B24E-DEB81A4B3122}"/>
    <dgm:cxn modelId="{6266067A-5603-4B55-8D1B-BD5CE2DCFA3A}" type="presOf" srcId="{E1AB88C5-7DC0-4F1B-B5C8-12C65C5938CC}" destId="{F94DA3A9-3F63-480E-9EA6-A9F70A3495D2}" srcOrd="0" destOrd="4" presId="urn:microsoft.com/office/officeart/2005/8/layout/vList2"/>
    <dgm:cxn modelId="{DE08117D-D17A-4190-BFAE-DD8E68C71698}" type="presOf" srcId="{389CC31F-76A4-4C14-83EC-78115BE5F31D}" destId="{F94DA3A9-3F63-480E-9EA6-A9F70A3495D2}" srcOrd="0" destOrd="1" presId="urn:microsoft.com/office/officeart/2005/8/layout/vList2"/>
    <dgm:cxn modelId="{A3D0228A-C0E1-427F-B7A1-F1DD996BB77C}" type="presOf" srcId="{25242905-2EA5-4E0C-A1A4-D953F653F5E5}" destId="{F94DA3A9-3F63-480E-9EA6-A9F70A3495D2}" srcOrd="0" destOrd="0" presId="urn:microsoft.com/office/officeart/2005/8/layout/vList2"/>
    <dgm:cxn modelId="{07076298-B9D3-45E8-AFC1-AB903934016E}" srcId="{2825C7CC-2477-42AF-AD99-5450856744A4}" destId="{94ED2F0E-B43F-48C3-8E08-C3D3761E0FB8}" srcOrd="0" destOrd="0" parTransId="{8C2B3A6D-2904-4822-9A38-C4967DB08B21}" sibTransId="{66B7FBF8-E5C6-4585-8546-369AD663E447}"/>
    <dgm:cxn modelId="{E4AC1EA3-4E14-4F13-B00F-8987E7E810E9}" type="presOf" srcId="{747DC430-E012-4559-AAA6-8DF403B79A2D}" destId="{01BD8DB7-EC88-40EA-8F9D-13358195880C}" srcOrd="0" destOrd="0" presId="urn:microsoft.com/office/officeart/2005/8/layout/vList2"/>
    <dgm:cxn modelId="{D08887A6-2421-47D3-B673-05906EFC1506}" type="presOf" srcId="{2825C7CC-2477-42AF-AD99-5450856744A4}" destId="{EFF36D13-D45F-4A4B-87D8-D464C48431BB}" srcOrd="0" destOrd="0" presId="urn:microsoft.com/office/officeart/2005/8/layout/vList2"/>
    <dgm:cxn modelId="{13C055B8-2A5A-4F1F-BABB-3AE140537FE1}" srcId="{5F8986E9-FE1A-4229-AD67-3FA8AE410C37}" destId="{D25BCF51-5C8C-4D76-9C1A-79A885066739}" srcOrd="2" destOrd="0" parTransId="{F9DCE2EC-E017-4FEA-A68D-C3489C68136F}" sibTransId="{3EFE55AC-9787-4A51-9F46-4A1E1B6416A4}"/>
    <dgm:cxn modelId="{AB3C9CC3-23C5-4EFC-A659-A38081BC34BF}" srcId="{747DC430-E012-4559-AAA6-8DF403B79A2D}" destId="{2825C7CC-2477-42AF-AD99-5450856744A4}" srcOrd="0" destOrd="0" parTransId="{BC1EAC10-EA3B-48AA-BAB8-4008512D15F8}" sibTransId="{D2F529DA-85D4-4389-96BB-E84C58A7C986}"/>
    <dgm:cxn modelId="{567F56D0-F70A-459D-88AB-894A60D1ACA8}" type="presOf" srcId="{5F8986E9-FE1A-4229-AD67-3FA8AE410C37}" destId="{28BEC2F8-983E-4E17-B265-3FA0F682CDA9}" srcOrd="0" destOrd="0" presId="urn:microsoft.com/office/officeart/2005/8/layout/vList2"/>
    <dgm:cxn modelId="{7F6FEED7-05E8-4FFD-AB27-68454D3F8050}" type="presOf" srcId="{D25BCF51-5C8C-4D76-9C1A-79A885066739}" destId="{F94DA3A9-3F63-480E-9EA6-A9F70A3495D2}" srcOrd="0" destOrd="2" presId="urn:microsoft.com/office/officeart/2005/8/layout/vList2"/>
    <dgm:cxn modelId="{BC904AD9-4607-4254-A1F8-0E060E143AB3}" srcId="{747DC430-E012-4559-AAA6-8DF403B79A2D}" destId="{5F8986E9-FE1A-4229-AD67-3FA8AE410C37}" srcOrd="1" destOrd="0" parTransId="{9B0037C6-1B02-42D3-B910-C2D663F2C843}" sibTransId="{81035C2B-9A40-4AF2-A56E-92F8DFC0DD2E}"/>
    <dgm:cxn modelId="{598E3FEE-354F-4F30-B5BD-AAC5DF6A0E4E}" type="presOf" srcId="{1F820628-39FD-425B-AD92-C64FA11B4FDC}" destId="{77334DAC-7134-4573-991A-00E199A75121}" srcOrd="0" destOrd="1" presId="urn:microsoft.com/office/officeart/2005/8/layout/vList2"/>
    <dgm:cxn modelId="{66D124F7-6964-4673-B7AF-5399C462C436}" srcId="{5F8986E9-FE1A-4229-AD67-3FA8AE410C37}" destId="{E1AB88C5-7DC0-4F1B-B5C8-12C65C5938CC}" srcOrd="4" destOrd="0" parTransId="{C06ABE35-6F1E-41A6-ACC9-6B099E39EAE6}" sibTransId="{8A2D40C6-8060-45E3-9083-9B5CE213505B}"/>
    <dgm:cxn modelId="{449431ED-EE7C-46C4-A576-4DEDF999DE1D}" type="presParOf" srcId="{01BD8DB7-EC88-40EA-8F9D-13358195880C}" destId="{EFF36D13-D45F-4A4B-87D8-D464C48431BB}" srcOrd="0" destOrd="0" presId="urn:microsoft.com/office/officeart/2005/8/layout/vList2"/>
    <dgm:cxn modelId="{BF22DEC4-CC7B-456E-ADDD-C03126F04EF3}" type="presParOf" srcId="{01BD8DB7-EC88-40EA-8F9D-13358195880C}" destId="{77334DAC-7134-4573-991A-00E199A75121}" srcOrd="1" destOrd="0" presId="urn:microsoft.com/office/officeart/2005/8/layout/vList2"/>
    <dgm:cxn modelId="{403FDDD1-3173-46BE-B58F-BB8CECE7C2D8}" type="presParOf" srcId="{01BD8DB7-EC88-40EA-8F9D-13358195880C}" destId="{28BEC2F8-983E-4E17-B265-3FA0F682CDA9}" srcOrd="2" destOrd="0" presId="urn:microsoft.com/office/officeart/2005/8/layout/vList2"/>
    <dgm:cxn modelId="{3D59BEAC-FE02-4C6E-9F63-DE01A523E89C}" type="presParOf" srcId="{01BD8DB7-EC88-40EA-8F9D-13358195880C}" destId="{F94DA3A9-3F63-480E-9EA6-A9F70A3495D2}" srcOrd="3"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F1EEFD7-5B01-4193-ACD5-2B5D0D624243}"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US"/>
        </a:p>
      </dgm:t>
    </dgm:pt>
    <dgm:pt modelId="{890D46DE-BCBA-4E9D-97F2-72D4E7F58AE4}">
      <dgm:prSet/>
      <dgm:spPr/>
      <dgm:t>
        <a:bodyPr/>
        <a:lstStyle/>
        <a:p>
          <a:r>
            <a:rPr lang="en-GB"/>
            <a:t>Compassionate leadership Scale (CLS)</a:t>
          </a:r>
          <a:endParaRPr lang="en-US"/>
        </a:p>
      </dgm:t>
    </dgm:pt>
    <dgm:pt modelId="{A173100C-39F1-464A-A1FC-5020C98F6AB8}" type="parTrans" cxnId="{6FEB37EF-0B6B-45B5-890E-6C803D4C24DD}">
      <dgm:prSet/>
      <dgm:spPr/>
      <dgm:t>
        <a:bodyPr/>
        <a:lstStyle/>
        <a:p>
          <a:endParaRPr lang="en-US"/>
        </a:p>
      </dgm:t>
    </dgm:pt>
    <dgm:pt modelId="{8B31B06F-690B-4895-B829-4F8155C347DA}" type="sibTrans" cxnId="{6FEB37EF-0B6B-45B5-890E-6C803D4C24DD}">
      <dgm:prSet/>
      <dgm:spPr/>
      <dgm:t>
        <a:bodyPr/>
        <a:lstStyle/>
        <a:p>
          <a:endParaRPr lang="en-US"/>
        </a:p>
      </dgm:t>
    </dgm:pt>
    <dgm:pt modelId="{E65B906A-D41A-42BB-B05B-B90D1FF25449}">
      <dgm:prSet/>
      <dgm:spPr/>
      <dgm:t>
        <a:bodyPr/>
        <a:lstStyle/>
        <a:p>
          <a:r>
            <a:rPr lang="en-GB"/>
            <a:t>The CLS is to be completed by leader-participants only. This is a 16-item questionnaire indicating levels of compassionate leadership in four key subscales of attending, understanding, empathising, and helping (West, 2021). </a:t>
          </a:r>
          <a:endParaRPr lang="en-US"/>
        </a:p>
      </dgm:t>
    </dgm:pt>
    <dgm:pt modelId="{76BE776C-4C6B-4867-B999-523E4C3C43E3}" type="parTrans" cxnId="{447FFEB6-60EC-4EAF-B738-6BAFA37F78A2}">
      <dgm:prSet/>
      <dgm:spPr/>
      <dgm:t>
        <a:bodyPr/>
        <a:lstStyle/>
        <a:p>
          <a:endParaRPr lang="en-US"/>
        </a:p>
      </dgm:t>
    </dgm:pt>
    <dgm:pt modelId="{B91A51C2-D760-4BDB-9E13-E4A9270F94BA}" type="sibTrans" cxnId="{447FFEB6-60EC-4EAF-B738-6BAFA37F78A2}">
      <dgm:prSet/>
      <dgm:spPr/>
      <dgm:t>
        <a:bodyPr/>
        <a:lstStyle/>
        <a:p>
          <a:endParaRPr lang="en-US"/>
        </a:p>
      </dgm:t>
    </dgm:pt>
    <dgm:pt modelId="{1A79F156-743E-4428-8746-E56FE25C41E5}">
      <dgm:prSet/>
      <dgm:spPr/>
      <dgm:t>
        <a:bodyPr/>
        <a:lstStyle/>
        <a:p>
          <a:r>
            <a:rPr lang="en-GB"/>
            <a:t>Culture Assessment Tool (CAT)</a:t>
          </a:r>
          <a:endParaRPr lang="en-US"/>
        </a:p>
      </dgm:t>
    </dgm:pt>
    <dgm:pt modelId="{6A44C1A7-B8ED-4D46-AF6B-64FAEA56FB48}" type="parTrans" cxnId="{198B2F50-0281-418F-9891-D75619F34783}">
      <dgm:prSet/>
      <dgm:spPr/>
      <dgm:t>
        <a:bodyPr/>
        <a:lstStyle/>
        <a:p>
          <a:endParaRPr lang="en-US"/>
        </a:p>
      </dgm:t>
    </dgm:pt>
    <dgm:pt modelId="{665E0D78-3276-411D-8980-17D692E1FC0E}" type="sibTrans" cxnId="{198B2F50-0281-418F-9891-D75619F34783}">
      <dgm:prSet/>
      <dgm:spPr/>
      <dgm:t>
        <a:bodyPr/>
        <a:lstStyle/>
        <a:p>
          <a:endParaRPr lang="en-US"/>
        </a:p>
      </dgm:t>
    </dgm:pt>
    <dgm:pt modelId="{BEF03F0D-B998-467E-89F1-64D4CAD00EB2}">
      <dgm:prSet/>
      <dgm:spPr/>
      <dgm:t>
        <a:bodyPr/>
        <a:lstStyle/>
        <a:p>
          <a:r>
            <a:rPr lang="en-GB"/>
            <a:t>The CAT is to be completed by team member-participants only. This is a ten-item multiple choice questionnaire with 2 subscales: an observer rating of compassionate leadership (6 items) and of compassionate culture (4 items) (West, 2021). </a:t>
          </a:r>
          <a:endParaRPr lang="en-US"/>
        </a:p>
      </dgm:t>
    </dgm:pt>
    <dgm:pt modelId="{F7883B59-CEBA-4D8E-8EC0-C6224D526BBE}" type="parTrans" cxnId="{25E9FC70-9056-406B-83BC-CFC0E2DF2B2D}">
      <dgm:prSet/>
      <dgm:spPr/>
      <dgm:t>
        <a:bodyPr/>
        <a:lstStyle/>
        <a:p>
          <a:endParaRPr lang="en-US"/>
        </a:p>
      </dgm:t>
    </dgm:pt>
    <dgm:pt modelId="{7F2A1262-919F-441C-99D6-3B27079ABF37}" type="sibTrans" cxnId="{25E9FC70-9056-406B-83BC-CFC0E2DF2B2D}">
      <dgm:prSet/>
      <dgm:spPr/>
      <dgm:t>
        <a:bodyPr/>
        <a:lstStyle/>
        <a:p>
          <a:endParaRPr lang="en-US"/>
        </a:p>
      </dgm:t>
    </dgm:pt>
    <dgm:pt modelId="{9ACD6327-BDD6-461B-A0E0-41CD836F65D2}">
      <dgm:prSet/>
      <dgm:spPr/>
      <dgm:t>
        <a:bodyPr/>
        <a:lstStyle/>
        <a:p>
          <a:r>
            <a:rPr lang="en-GB"/>
            <a:t>Oldenburg Burnout Inventory (OLBI)</a:t>
          </a:r>
          <a:endParaRPr lang="en-US"/>
        </a:p>
      </dgm:t>
    </dgm:pt>
    <dgm:pt modelId="{53F9A04C-172D-42D3-AE89-A863CBF9649A}" type="parTrans" cxnId="{7B65026D-EE6B-4B47-8146-7F9A980146D0}">
      <dgm:prSet/>
      <dgm:spPr/>
      <dgm:t>
        <a:bodyPr/>
        <a:lstStyle/>
        <a:p>
          <a:endParaRPr lang="en-US"/>
        </a:p>
      </dgm:t>
    </dgm:pt>
    <dgm:pt modelId="{37BFE820-0D34-4808-8E5C-AD585F69D48B}" type="sibTrans" cxnId="{7B65026D-EE6B-4B47-8146-7F9A980146D0}">
      <dgm:prSet/>
      <dgm:spPr/>
      <dgm:t>
        <a:bodyPr/>
        <a:lstStyle/>
        <a:p>
          <a:endParaRPr lang="en-US"/>
        </a:p>
      </dgm:t>
    </dgm:pt>
    <dgm:pt modelId="{63A321A7-22E9-4E94-ABB6-F5426D129DA2}">
      <dgm:prSet/>
      <dgm:spPr/>
      <dgm:t>
        <a:bodyPr/>
        <a:lstStyle/>
        <a:p>
          <a:r>
            <a:rPr lang="en-GB"/>
            <a:t>All participants complete the OLBI. This scale is designed to measure burnout through two subscales: Emotional Exhaustion and Disengagement (Demerouti et al., 2003). </a:t>
          </a:r>
          <a:endParaRPr lang="en-US"/>
        </a:p>
      </dgm:t>
    </dgm:pt>
    <dgm:pt modelId="{25643282-C929-4A51-8AFF-6DE44F4A6A5F}" type="parTrans" cxnId="{6F6A2F7F-559A-415E-AA48-5C50E83E9472}">
      <dgm:prSet/>
      <dgm:spPr/>
      <dgm:t>
        <a:bodyPr/>
        <a:lstStyle/>
        <a:p>
          <a:endParaRPr lang="en-US"/>
        </a:p>
      </dgm:t>
    </dgm:pt>
    <dgm:pt modelId="{E77E6CEC-0152-4245-9BA9-E36045511C63}" type="sibTrans" cxnId="{6F6A2F7F-559A-415E-AA48-5C50E83E9472}">
      <dgm:prSet/>
      <dgm:spPr/>
      <dgm:t>
        <a:bodyPr/>
        <a:lstStyle/>
        <a:p>
          <a:endParaRPr lang="en-US"/>
        </a:p>
      </dgm:t>
    </dgm:pt>
    <dgm:pt modelId="{2765C59C-A32A-4A75-81D9-05B870216CC4}">
      <dgm:prSet/>
      <dgm:spPr/>
      <dgm:t>
        <a:bodyPr/>
        <a:lstStyle/>
        <a:p>
          <a:r>
            <a:rPr lang="en-GB"/>
            <a:t>Job Discrepancy and Satisfaction Scale (JDSS)</a:t>
          </a:r>
          <a:endParaRPr lang="en-US"/>
        </a:p>
      </dgm:t>
    </dgm:pt>
    <dgm:pt modelId="{D0914935-66F8-4876-8950-7046A92F5B85}" type="parTrans" cxnId="{173FA2B9-808C-42A3-832E-182D8218BB45}">
      <dgm:prSet/>
      <dgm:spPr/>
      <dgm:t>
        <a:bodyPr/>
        <a:lstStyle/>
        <a:p>
          <a:endParaRPr lang="en-US"/>
        </a:p>
      </dgm:t>
    </dgm:pt>
    <dgm:pt modelId="{20116924-7892-44EB-80CE-5176578D2A92}" type="sibTrans" cxnId="{173FA2B9-808C-42A3-832E-182D8218BB45}">
      <dgm:prSet/>
      <dgm:spPr/>
      <dgm:t>
        <a:bodyPr/>
        <a:lstStyle/>
        <a:p>
          <a:endParaRPr lang="en-US"/>
        </a:p>
      </dgm:t>
    </dgm:pt>
    <dgm:pt modelId="{458716D6-0E1F-4229-9137-4A2D46C7E9B2}">
      <dgm:prSet/>
      <dgm:spPr/>
      <dgm:t>
        <a:bodyPr/>
        <a:lstStyle/>
        <a:p>
          <a:r>
            <a:rPr lang="en-GB"/>
            <a:t>All participants complete the JDSS. This is an eight-item multiple choice questionnaire (Nagy, 2002).</a:t>
          </a:r>
          <a:endParaRPr lang="en-US"/>
        </a:p>
      </dgm:t>
    </dgm:pt>
    <dgm:pt modelId="{209D1C5D-50C9-45D4-83CD-04848C218FB7}" type="parTrans" cxnId="{4B8B1F67-2012-439D-9333-76766F3820C0}">
      <dgm:prSet/>
      <dgm:spPr/>
      <dgm:t>
        <a:bodyPr/>
        <a:lstStyle/>
        <a:p>
          <a:endParaRPr lang="en-US"/>
        </a:p>
      </dgm:t>
    </dgm:pt>
    <dgm:pt modelId="{B1A58FB2-477A-4353-9071-E6AA517BADDD}" type="sibTrans" cxnId="{4B8B1F67-2012-439D-9333-76766F3820C0}">
      <dgm:prSet/>
      <dgm:spPr/>
      <dgm:t>
        <a:bodyPr/>
        <a:lstStyle/>
        <a:p>
          <a:endParaRPr lang="en-US"/>
        </a:p>
      </dgm:t>
    </dgm:pt>
    <dgm:pt modelId="{02F310B3-1205-4D3E-97BA-CB0A1375E8E1}" type="pres">
      <dgm:prSet presAssocID="{3F1EEFD7-5B01-4193-ACD5-2B5D0D624243}" presName="linear" presStyleCnt="0">
        <dgm:presLayoutVars>
          <dgm:animLvl val="lvl"/>
          <dgm:resizeHandles val="exact"/>
        </dgm:presLayoutVars>
      </dgm:prSet>
      <dgm:spPr/>
    </dgm:pt>
    <dgm:pt modelId="{F9C7ED39-1EDC-4C58-BC30-04326A519088}" type="pres">
      <dgm:prSet presAssocID="{890D46DE-BCBA-4E9D-97F2-72D4E7F58AE4}" presName="parentText" presStyleLbl="node1" presStyleIdx="0" presStyleCnt="4">
        <dgm:presLayoutVars>
          <dgm:chMax val="0"/>
          <dgm:bulletEnabled val="1"/>
        </dgm:presLayoutVars>
      </dgm:prSet>
      <dgm:spPr/>
    </dgm:pt>
    <dgm:pt modelId="{F655B8FF-E420-410F-8DD7-6E29C2BC9904}" type="pres">
      <dgm:prSet presAssocID="{890D46DE-BCBA-4E9D-97F2-72D4E7F58AE4}" presName="childText" presStyleLbl="revTx" presStyleIdx="0" presStyleCnt="4">
        <dgm:presLayoutVars>
          <dgm:bulletEnabled val="1"/>
        </dgm:presLayoutVars>
      </dgm:prSet>
      <dgm:spPr/>
    </dgm:pt>
    <dgm:pt modelId="{C55226A8-18E7-444D-A222-E19EE5DACCFE}" type="pres">
      <dgm:prSet presAssocID="{1A79F156-743E-4428-8746-E56FE25C41E5}" presName="parentText" presStyleLbl="node1" presStyleIdx="1" presStyleCnt="4">
        <dgm:presLayoutVars>
          <dgm:chMax val="0"/>
          <dgm:bulletEnabled val="1"/>
        </dgm:presLayoutVars>
      </dgm:prSet>
      <dgm:spPr/>
    </dgm:pt>
    <dgm:pt modelId="{E4B1D8EC-FA8B-4EF1-BE29-5962870F4050}" type="pres">
      <dgm:prSet presAssocID="{1A79F156-743E-4428-8746-E56FE25C41E5}" presName="childText" presStyleLbl="revTx" presStyleIdx="1" presStyleCnt="4">
        <dgm:presLayoutVars>
          <dgm:bulletEnabled val="1"/>
        </dgm:presLayoutVars>
      </dgm:prSet>
      <dgm:spPr/>
    </dgm:pt>
    <dgm:pt modelId="{080F5DB8-DBF4-43EB-823D-6C6DCD48D16B}" type="pres">
      <dgm:prSet presAssocID="{9ACD6327-BDD6-461B-A0E0-41CD836F65D2}" presName="parentText" presStyleLbl="node1" presStyleIdx="2" presStyleCnt="4">
        <dgm:presLayoutVars>
          <dgm:chMax val="0"/>
          <dgm:bulletEnabled val="1"/>
        </dgm:presLayoutVars>
      </dgm:prSet>
      <dgm:spPr/>
    </dgm:pt>
    <dgm:pt modelId="{963C50E8-D3A0-4B4A-B82D-0B80DC15C703}" type="pres">
      <dgm:prSet presAssocID="{9ACD6327-BDD6-461B-A0E0-41CD836F65D2}" presName="childText" presStyleLbl="revTx" presStyleIdx="2" presStyleCnt="4">
        <dgm:presLayoutVars>
          <dgm:bulletEnabled val="1"/>
        </dgm:presLayoutVars>
      </dgm:prSet>
      <dgm:spPr/>
    </dgm:pt>
    <dgm:pt modelId="{F54BB151-0577-4D88-BECB-84291920C019}" type="pres">
      <dgm:prSet presAssocID="{2765C59C-A32A-4A75-81D9-05B870216CC4}" presName="parentText" presStyleLbl="node1" presStyleIdx="3" presStyleCnt="4">
        <dgm:presLayoutVars>
          <dgm:chMax val="0"/>
          <dgm:bulletEnabled val="1"/>
        </dgm:presLayoutVars>
      </dgm:prSet>
      <dgm:spPr/>
    </dgm:pt>
    <dgm:pt modelId="{CEECA788-5A82-4A8A-A758-AECA5B1B38D0}" type="pres">
      <dgm:prSet presAssocID="{2765C59C-A32A-4A75-81D9-05B870216CC4}" presName="childText" presStyleLbl="revTx" presStyleIdx="3" presStyleCnt="4">
        <dgm:presLayoutVars>
          <dgm:bulletEnabled val="1"/>
        </dgm:presLayoutVars>
      </dgm:prSet>
      <dgm:spPr/>
    </dgm:pt>
  </dgm:ptLst>
  <dgm:cxnLst>
    <dgm:cxn modelId="{0B3ADD0B-244E-4BA2-B634-6110226536ED}" type="presOf" srcId="{2765C59C-A32A-4A75-81D9-05B870216CC4}" destId="{F54BB151-0577-4D88-BECB-84291920C019}" srcOrd="0" destOrd="0" presId="urn:microsoft.com/office/officeart/2005/8/layout/vList2"/>
    <dgm:cxn modelId="{3A2A651C-302A-4B0E-A7B3-AA280B15B27E}" type="presOf" srcId="{63A321A7-22E9-4E94-ABB6-F5426D129DA2}" destId="{963C50E8-D3A0-4B4A-B82D-0B80DC15C703}" srcOrd="0" destOrd="0" presId="urn:microsoft.com/office/officeart/2005/8/layout/vList2"/>
    <dgm:cxn modelId="{94B3915E-1F9A-48B2-9120-824DB8EC22B2}" type="presOf" srcId="{458716D6-0E1F-4229-9137-4A2D46C7E9B2}" destId="{CEECA788-5A82-4A8A-A758-AECA5B1B38D0}" srcOrd="0" destOrd="0" presId="urn:microsoft.com/office/officeart/2005/8/layout/vList2"/>
    <dgm:cxn modelId="{4AD0645F-5073-465A-ACA3-76AC7A4D9465}" type="presOf" srcId="{E65B906A-D41A-42BB-B05B-B90D1FF25449}" destId="{F655B8FF-E420-410F-8DD7-6E29C2BC9904}" srcOrd="0" destOrd="0" presId="urn:microsoft.com/office/officeart/2005/8/layout/vList2"/>
    <dgm:cxn modelId="{DF993642-91E1-4C02-9745-1484AAA6DE18}" type="presOf" srcId="{BEF03F0D-B998-467E-89F1-64D4CAD00EB2}" destId="{E4B1D8EC-FA8B-4EF1-BE29-5962870F4050}" srcOrd="0" destOrd="0" presId="urn:microsoft.com/office/officeart/2005/8/layout/vList2"/>
    <dgm:cxn modelId="{4B8B1F67-2012-439D-9333-76766F3820C0}" srcId="{2765C59C-A32A-4A75-81D9-05B870216CC4}" destId="{458716D6-0E1F-4229-9137-4A2D46C7E9B2}" srcOrd="0" destOrd="0" parTransId="{209D1C5D-50C9-45D4-83CD-04848C218FB7}" sibTransId="{B1A58FB2-477A-4353-9071-E6AA517BADDD}"/>
    <dgm:cxn modelId="{277A7E47-EC4D-4427-BD12-C03BDB6AFC9D}" type="presOf" srcId="{3F1EEFD7-5B01-4193-ACD5-2B5D0D624243}" destId="{02F310B3-1205-4D3E-97BA-CB0A1375E8E1}" srcOrd="0" destOrd="0" presId="urn:microsoft.com/office/officeart/2005/8/layout/vList2"/>
    <dgm:cxn modelId="{7B65026D-EE6B-4B47-8146-7F9A980146D0}" srcId="{3F1EEFD7-5B01-4193-ACD5-2B5D0D624243}" destId="{9ACD6327-BDD6-461B-A0E0-41CD836F65D2}" srcOrd="2" destOrd="0" parTransId="{53F9A04C-172D-42D3-AE89-A863CBF9649A}" sibTransId="{37BFE820-0D34-4808-8E5C-AD585F69D48B}"/>
    <dgm:cxn modelId="{198B2F50-0281-418F-9891-D75619F34783}" srcId="{3F1EEFD7-5B01-4193-ACD5-2B5D0D624243}" destId="{1A79F156-743E-4428-8746-E56FE25C41E5}" srcOrd="1" destOrd="0" parTransId="{6A44C1A7-B8ED-4D46-AF6B-64FAEA56FB48}" sibTransId="{665E0D78-3276-411D-8980-17D692E1FC0E}"/>
    <dgm:cxn modelId="{25E9FC70-9056-406B-83BC-CFC0E2DF2B2D}" srcId="{1A79F156-743E-4428-8746-E56FE25C41E5}" destId="{BEF03F0D-B998-467E-89F1-64D4CAD00EB2}" srcOrd="0" destOrd="0" parTransId="{F7883B59-CEBA-4D8E-8EC0-C6224D526BBE}" sibTransId="{7F2A1262-919F-441C-99D6-3B27079ABF37}"/>
    <dgm:cxn modelId="{6F6A2F7F-559A-415E-AA48-5C50E83E9472}" srcId="{9ACD6327-BDD6-461B-A0E0-41CD836F65D2}" destId="{63A321A7-22E9-4E94-ABB6-F5426D129DA2}" srcOrd="0" destOrd="0" parTransId="{25643282-C929-4A51-8AFF-6DE44F4A6A5F}" sibTransId="{E77E6CEC-0152-4245-9BA9-E36045511C63}"/>
    <dgm:cxn modelId="{1FFE43B5-465C-4735-B055-F4AE79189AE1}" type="presOf" srcId="{890D46DE-BCBA-4E9D-97F2-72D4E7F58AE4}" destId="{F9C7ED39-1EDC-4C58-BC30-04326A519088}" srcOrd="0" destOrd="0" presId="urn:microsoft.com/office/officeart/2005/8/layout/vList2"/>
    <dgm:cxn modelId="{447FFEB6-60EC-4EAF-B738-6BAFA37F78A2}" srcId="{890D46DE-BCBA-4E9D-97F2-72D4E7F58AE4}" destId="{E65B906A-D41A-42BB-B05B-B90D1FF25449}" srcOrd="0" destOrd="0" parTransId="{76BE776C-4C6B-4867-B999-523E4C3C43E3}" sibTransId="{B91A51C2-D760-4BDB-9E13-E4A9270F94BA}"/>
    <dgm:cxn modelId="{173FA2B9-808C-42A3-832E-182D8218BB45}" srcId="{3F1EEFD7-5B01-4193-ACD5-2B5D0D624243}" destId="{2765C59C-A32A-4A75-81D9-05B870216CC4}" srcOrd="3" destOrd="0" parTransId="{D0914935-66F8-4876-8950-7046A92F5B85}" sibTransId="{20116924-7892-44EB-80CE-5176578D2A92}"/>
    <dgm:cxn modelId="{96A93CEA-84FB-4D9B-99F1-D242A7B82E31}" type="presOf" srcId="{1A79F156-743E-4428-8746-E56FE25C41E5}" destId="{C55226A8-18E7-444D-A222-E19EE5DACCFE}" srcOrd="0" destOrd="0" presId="urn:microsoft.com/office/officeart/2005/8/layout/vList2"/>
    <dgm:cxn modelId="{6FEB37EF-0B6B-45B5-890E-6C803D4C24DD}" srcId="{3F1EEFD7-5B01-4193-ACD5-2B5D0D624243}" destId="{890D46DE-BCBA-4E9D-97F2-72D4E7F58AE4}" srcOrd="0" destOrd="0" parTransId="{A173100C-39F1-464A-A1FC-5020C98F6AB8}" sibTransId="{8B31B06F-690B-4895-B829-4F8155C347DA}"/>
    <dgm:cxn modelId="{522D72F0-26AF-437A-8297-C55B189881A6}" type="presOf" srcId="{9ACD6327-BDD6-461B-A0E0-41CD836F65D2}" destId="{080F5DB8-DBF4-43EB-823D-6C6DCD48D16B}" srcOrd="0" destOrd="0" presId="urn:microsoft.com/office/officeart/2005/8/layout/vList2"/>
    <dgm:cxn modelId="{D5036173-DF3E-4E30-8372-683BB0D15C9D}" type="presParOf" srcId="{02F310B3-1205-4D3E-97BA-CB0A1375E8E1}" destId="{F9C7ED39-1EDC-4C58-BC30-04326A519088}" srcOrd="0" destOrd="0" presId="urn:microsoft.com/office/officeart/2005/8/layout/vList2"/>
    <dgm:cxn modelId="{2A9BC19F-ACE0-46FA-8396-9AE1D16B6089}" type="presParOf" srcId="{02F310B3-1205-4D3E-97BA-CB0A1375E8E1}" destId="{F655B8FF-E420-410F-8DD7-6E29C2BC9904}" srcOrd="1" destOrd="0" presId="urn:microsoft.com/office/officeart/2005/8/layout/vList2"/>
    <dgm:cxn modelId="{93B541DC-1ED2-4D50-8FCA-9340F750708A}" type="presParOf" srcId="{02F310B3-1205-4D3E-97BA-CB0A1375E8E1}" destId="{C55226A8-18E7-444D-A222-E19EE5DACCFE}" srcOrd="2" destOrd="0" presId="urn:microsoft.com/office/officeart/2005/8/layout/vList2"/>
    <dgm:cxn modelId="{605F3F73-0233-4544-9062-28E9DBCFD12F}" type="presParOf" srcId="{02F310B3-1205-4D3E-97BA-CB0A1375E8E1}" destId="{E4B1D8EC-FA8B-4EF1-BE29-5962870F4050}" srcOrd="3" destOrd="0" presId="urn:microsoft.com/office/officeart/2005/8/layout/vList2"/>
    <dgm:cxn modelId="{7A91FB37-AF46-4547-892C-BA08F559F8D5}" type="presParOf" srcId="{02F310B3-1205-4D3E-97BA-CB0A1375E8E1}" destId="{080F5DB8-DBF4-43EB-823D-6C6DCD48D16B}" srcOrd="4" destOrd="0" presId="urn:microsoft.com/office/officeart/2005/8/layout/vList2"/>
    <dgm:cxn modelId="{809C0D43-B45E-4481-ADA9-CB5AB640876F}" type="presParOf" srcId="{02F310B3-1205-4D3E-97BA-CB0A1375E8E1}" destId="{963C50E8-D3A0-4B4A-B82D-0B80DC15C703}" srcOrd="5" destOrd="0" presId="urn:microsoft.com/office/officeart/2005/8/layout/vList2"/>
    <dgm:cxn modelId="{8B85A72D-6702-4416-B124-89F5EB3D3315}" type="presParOf" srcId="{02F310B3-1205-4D3E-97BA-CB0A1375E8E1}" destId="{F54BB151-0577-4D88-BECB-84291920C019}" srcOrd="6" destOrd="0" presId="urn:microsoft.com/office/officeart/2005/8/layout/vList2"/>
    <dgm:cxn modelId="{02E57A76-95D6-443F-A821-5EF79FB70709}" type="presParOf" srcId="{02F310B3-1205-4D3E-97BA-CB0A1375E8E1}" destId="{CEECA788-5A82-4A8A-A758-AECA5B1B38D0}" srcOrd="7"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1CBBD9D-FB3E-4302-B925-4DC5590AE069}" type="doc">
      <dgm:prSet loTypeId="urn:microsoft.com/office/officeart/2005/8/layout/venn1" loCatId="relationship" qsTypeId="urn:microsoft.com/office/officeart/2005/8/quickstyle/simple2" qsCatId="simple" csTypeId="urn:microsoft.com/office/officeart/2005/8/colors/accent6_2" csCatId="accent6" phldr="1"/>
      <dgm:spPr/>
    </dgm:pt>
    <dgm:pt modelId="{5BC24156-3113-4B19-94C3-5A17B31D96E4}">
      <dgm:prSet phldrT="[Text]" custT="1"/>
      <dgm:spPr>
        <a:solidFill>
          <a:schemeClr val="accent6">
            <a:lumMod val="40000"/>
            <a:lumOff val="60000"/>
            <a:alpha val="50000"/>
          </a:schemeClr>
        </a:solidFill>
      </dgm:spPr>
      <dgm:t>
        <a:bodyPr/>
        <a:lstStyle/>
        <a:p>
          <a:pPr marL="0" lvl="0" algn="ctr" defTabSz="889000">
            <a:lnSpc>
              <a:spcPct val="90000"/>
            </a:lnSpc>
            <a:spcBef>
              <a:spcPct val="0"/>
            </a:spcBef>
            <a:spcAft>
              <a:spcPct val="35000"/>
            </a:spcAft>
            <a:buNone/>
          </a:pPr>
          <a:r>
            <a:rPr lang="en-GB" sz="2000" b="1"/>
            <a:t>NHS Talking </a:t>
          </a:r>
        </a:p>
        <a:p>
          <a:pPr marL="0" lvl="0" algn="ctr" defTabSz="889000">
            <a:lnSpc>
              <a:spcPct val="90000"/>
            </a:lnSpc>
            <a:spcBef>
              <a:spcPct val="0"/>
            </a:spcBef>
            <a:spcAft>
              <a:spcPct val="35000"/>
            </a:spcAft>
            <a:buNone/>
          </a:pPr>
          <a:r>
            <a:rPr lang="en-GB" sz="2000" b="1"/>
            <a:t>Therapies Services</a:t>
          </a:r>
        </a:p>
        <a:p>
          <a:pPr marL="0" marR="0" lvl="0" indent="0" algn="ctr" defTabSz="889000" eaLnBrk="1" fontAlgn="auto" latinLnBrk="0" hangingPunct="1">
            <a:lnSpc>
              <a:spcPct val="90000"/>
            </a:lnSpc>
            <a:spcBef>
              <a:spcPct val="0"/>
            </a:spcBef>
            <a:spcAft>
              <a:spcPct val="35000"/>
            </a:spcAft>
            <a:buClrTx/>
            <a:buSzTx/>
            <a:buFontTx/>
            <a:buNone/>
            <a:tabLst/>
            <a:defRPr/>
          </a:pPr>
          <a:r>
            <a:rPr lang="en-GB" sz="1000" b="1"/>
            <a:t>Barnsley</a:t>
          </a:r>
        </a:p>
        <a:p>
          <a:pPr marL="0" marR="0" lvl="0" indent="0" algn="ctr" defTabSz="889000" eaLnBrk="1" fontAlgn="auto" latinLnBrk="0" hangingPunct="1">
            <a:lnSpc>
              <a:spcPct val="90000"/>
            </a:lnSpc>
            <a:spcBef>
              <a:spcPct val="0"/>
            </a:spcBef>
            <a:spcAft>
              <a:spcPct val="35000"/>
            </a:spcAft>
            <a:buClrTx/>
            <a:buSzTx/>
            <a:buFontTx/>
            <a:buNone/>
            <a:tabLst/>
            <a:defRPr/>
          </a:pPr>
          <a:r>
            <a:rPr lang="en-GB" sz="1000" b="1"/>
            <a:t>Bassetlaw</a:t>
          </a:r>
        </a:p>
        <a:p>
          <a:pPr marL="0" lvl="0" algn="ctr">
            <a:buNone/>
          </a:pPr>
          <a:r>
            <a:rPr lang="en-GB" sz="1000" b="1"/>
            <a:t>Bury</a:t>
          </a:r>
        </a:p>
        <a:p>
          <a:pPr marL="0" lvl="0" algn="ctr">
            <a:buNone/>
          </a:pPr>
          <a:r>
            <a:rPr lang="en-GB" sz="1000" b="1"/>
            <a:t>​Bradford</a:t>
          </a:r>
        </a:p>
        <a:p>
          <a:pPr marL="0" marR="0" lvl="0" indent="0" algn="ctr" defTabSz="889000" eaLnBrk="1" fontAlgn="auto" latinLnBrk="0" hangingPunct="1">
            <a:lnSpc>
              <a:spcPct val="90000"/>
            </a:lnSpc>
            <a:spcBef>
              <a:spcPct val="0"/>
            </a:spcBef>
            <a:spcAft>
              <a:spcPct val="35000"/>
            </a:spcAft>
            <a:buClrTx/>
            <a:buSzTx/>
            <a:buFontTx/>
            <a:buNone/>
            <a:tabLst/>
            <a:defRPr/>
          </a:pPr>
          <a:r>
            <a:rPr lang="en-GB" sz="1000" b="1"/>
            <a:t>Calderdale and Kirklees</a:t>
          </a:r>
        </a:p>
        <a:p>
          <a:pPr marL="0" lvl="0" algn="ctr">
            <a:buNone/>
          </a:pPr>
          <a:r>
            <a:rPr lang="en-GB" sz="1000" b="1"/>
            <a:t>Cumbria</a:t>
          </a:r>
        </a:p>
        <a:p>
          <a:pPr marL="0" marR="0" lvl="0" indent="0" algn="ctr" defTabSz="914400" eaLnBrk="1" fontAlgn="auto" latinLnBrk="0" hangingPunct="1">
            <a:lnSpc>
              <a:spcPct val="100000"/>
            </a:lnSpc>
            <a:spcBef>
              <a:spcPts val="0"/>
            </a:spcBef>
            <a:spcAft>
              <a:spcPts val="0"/>
            </a:spcAft>
            <a:buClrTx/>
            <a:buSzTx/>
            <a:buFontTx/>
            <a:buNone/>
            <a:tabLst/>
            <a:defRPr/>
          </a:pPr>
          <a:r>
            <a:rPr lang="en-GB" sz="1000" b="1"/>
            <a:t>Doncaster</a:t>
          </a:r>
        </a:p>
        <a:p>
          <a:pPr marL="0" marR="0" lvl="0" indent="0" algn="ctr" defTabSz="914400" eaLnBrk="1" fontAlgn="auto" latinLnBrk="0" hangingPunct="1">
            <a:lnSpc>
              <a:spcPct val="100000"/>
            </a:lnSpc>
            <a:spcBef>
              <a:spcPts val="0"/>
            </a:spcBef>
            <a:spcAft>
              <a:spcPts val="0"/>
            </a:spcAft>
            <a:buClrTx/>
            <a:buSzTx/>
            <a:buFontTx/>
            <a:buNone/>
            <a:tabLst/>
            <a:defRPr/>
          </a:pPr>
          <a:r>
            <a:rPr lang="en-GB" sz="1000" b="1"/>
            <a:t>Durham</a:t>
          </a:r>
        </a:p>
        <a:p>
          <a:pPr marL="0" marR="0" lvl="0" indent="0" algn="ctr" defTabSz="914400" eaLnBrk="1" fontAlgn="auto" latinLnBrk="0" hangingPunct="1">
            <a:lnSpc>
              <a:spcPct val="100000"/>
            </a:lnSpc>
            <a:spcBef>
              <a:spcPts val="0"/>
            </a:spcBef>
            <a:spcAft>
              <a:spcPts val="0"/>
            </a:spcAft>
            <a:buClrTx/>
            <a:buSzTx/>
            <a:buFontTx/>
            <a:buNone/>
            <a:tabLst/>
            <a:defRPr/>
          </a:pPr>
          <a:r>
            <a:rPr lang="en-GB" sz="1000" b="1"/>
            <a:t>Greater Manchester</a:t>
          </a:r>
        </a:p>
        <a:p>
          <a:pPr marL="0" marR="0" lvl="0" indent="0" algn="ctr" defTabSz="914400" eaLnBrk="1" fontAlgn="auto" latinLnBrk="0" hangingPunct="1">
            <a:lnSpc>
              <a:spcPct val="100000"/>
            </a:lnSpc>
            <a:spcBef>
              <a:spcPts val="0"/>
            </a:spcBef>
            <a:spcAft>
              <a:spcPts val="0"/>
            </a:spcAft>
            <a:buClrTx/>
            <a:buSzTx/>
            <a:buFontTx/>
            <a:buNone/>
            <a:tabLst/>
            <a:defRPr/>
          </a:pPr>
          <a:r>
            <a:rPr lang="en-GB" sz="1000" b="1"/>
            <a:t>Heywood, Middleton and Rochdale</a:t>
          </a:r>
        </a:p>
        <a:p>
          <a:pPr marL="0" marR="0" lvl="0" indent="0" algn="ctr" defTabSz="914400" eaLnBrk="1" fontAlgn="auto" latinLnBrk="0" hangingPunct="1">
            <a:lnSpc>
              <a:spcPct val="100000"/>
            </a:lnSpc>
            <a:spcBef>
              <a:spcPts val="0"/>
            </a:spcBef>
            <a:spcAft>
              <a:spcPts val="0"/>
            </a:spcAft>
            <a:buClrTx/>
            <a:buSzTx/>
            <a:buFontTx/>
            <a:buNone/>
            <a:tabLst/>
            <a:defRPr/>
          </a:pPr>
          <a:r>
            <a:rPr lang="en-GB" sz="1000" b="1"/>
            <a:t>Hull and East Riding</a:t>
          </a:r>
        </a:p>
        <a:p>
          <a:pPr marL="0" marR="0" lvl="0" indent="0" algn="ctr" defTabSz="914400" eaLnBrk="1" fontAlgn="auto" latinLnBrk="0" hangingPunct="1">
            <a:lnSpc>
              <a:spcPct val="100000"/>
            </a:lnSpc>
            <a:spcBef>
              <a:spcPts val="0"/>
            </a:spcBef>
            <a:spcAft>
              <a:spcPts val="0"/>
            </a:spcAft>
            <a:buClrTx/>
            <a:buSzTx/>
            <a:buFontTx/>
            <a:buNone/>
            <a:tabLst/>
            <a:defRPr/>
          </a:pPr>
          <a:r>
            <a:rPr lang="en-GB" sz="1000" b="1"/>
            <a:t>Lancashire​</a:t>
          </a:r>
        </a:p>
        <a:p>
          <a:pPr marL="0" marR="0" lvl="0" indent="0" algn="ctr" defTabSz="914400" eaLnBrk="1" fontAlgn="auto" latinLnBrk="0" hangingPunct="1">
            <a:lnSpc>
              <a:spcPct val="100000"/>
            </a:lnSpc>
            <a:spcBef>
              <a:spcPts val="0"/>
            </a:spcBef>
            <a:spcAft>
              <a:spcPts val="0"/>
            </a:spcAft>
            <a:buClrTx/>
            <a:buSzTx/>
            <a:buFontTx/>
            <a:buNone/>
            <a:tabLst/>
            <a:defRPr/>
          </a:pPr>
          <a:r>
            <a:rPr lang="en-GB" sz="1000" b="1"/>
            <a:t>Leeds</a:t>
          </a:r>
        </a:p>
        <a:p>
          <a:pPr marL="0" lvl="0" algn="ctr">
            <a:buNone/>
          </a:pPr>
          <a:r>
            <a:rPr lang="en-GB" sz="1000" b="1"/>
            <a:t>​Lincolnshire</a:t>
          </a:r>
        </a:p>
        <a:p>
          <a:pPr marL="0" marR="0" lvl="0" indent="0" algn="ctr" defTabSz="914400" eaLnBrk="1" fontAlgn="auto" latinLnBrk="0" hangingPunct="1">
            <a:lnSpc>
              <a:spcPct val="100000"/>
            </a:lnSpc>
            <a:spcBef>
              <a:spcPts val="0"/>
            </a:spcBef>
            <a:spcAft>
              <a:spcPts val="0"/>
            </a:spcAft>
            <a:buClrTx/>
            <a:buSzTx/>
            <a:buFontTx/>
            <a:buNone/>
            <a:tabLst/>
            <a:defRPr/>
          </a:pPr>
          <a:r>
            <a:rPr lang="en-GB" sz="1000" b="1"/>
            <a:t>Manchester</a:t>
          </a:r>
        </a:p>
        <a:p>
          <a:pPr marL="0" marR="0" lvl="0" indent="0" algn="ctr" defTabSz="914400" eaLnBrk="1" fontAlgn="auto" latinLnBrk="0" hangingPunct="1">
            <a:lnSpc>
              <a:spcPct val="100000"/>
            </a:lnSpc>
            <a:spcBef>
              <a:spcPts val="0"/>
            </a:spcBef>
            <a:spcAft>
              <a:spcPts val="0"/>
            </a:spcAft>
            <a:buClrTx/>
            <a:buSzTx/>
            <a:buFontTx/>
            <a:buNone/>
            <a:tabLst/>
            <a:defRPr/>
          </a:pPr>
          <a:r>
            <a:rPr lang="en-GB" sz="1000" b="1"/>
            <a:t>North Lincs</a:t>
          </a:r>
        </a:p>
        <a:p>
          <a:pPr marL="0" marR="0" lvl="0" indent="0" algn="ctr" defTabSz="914400" eaLnBrk="1" fontAlgn="auto" latinLnBrk="0" hangingPunct="1">
            <a:lnSpc>
              <a:spcPct val="100000"/>
            </a:lnSpc>
            <a:spcBef>
              <a:spcPts val="0"/>
            </a:spcBef>
            <a:spcAft>
              <a:spcPts val="0"/>
            </a:spcAft>
            <a:buClrTx/>
            <a:buSzTx/>
            <a:buFontTx/>
            <a:buNone/>
            <a:tabLst/>
            <a:defRPr/>
          </a:pPr>
          <a:r>
            <a:rPr lang="en-GB" sz="1000" b="1"/>
            <a:t>​North Yorkshire</a:t>
          </a:r>
        </a:p>
        <a:p>
          <a:pPr marL="0" lvl="0" algn="ctr">
            <a:buNone/>
          </a:pPr>
          <a:r>
            <a:rPr lang="en-GB" sz="1000" b="1"/>
            <a:t>Nottinghamshire</a:t>
          </a:r>
        </a:p>
        <a:p>
          <a:pPr marL="0" lvl="0" algn="ctr">
            <a:buNone/>
          </a:pPr>
          <a:r>
            <a:rPr lang="en-GB" sz="1000" b="1"/>
            <a:t>Kirklees</a:t>
          </a:r>
        </a:p>
        <a:p>
          <a:pPr marL="0" marR="0" lvl="0" indent="0" algn="ctr" defTabSz="914400" eaLnBrk="1" fontAlgn="auto" latinLnBrk="0" hangingPunct="1">
            <a:lnSpc>
              <a:spcPct val="100000"/>
            </a:lnSpc>
            <a:spcBef>
              <a:spcPts val="0"/>
            </a:spcBef>
            <a:spcAft>
              <a:spcPts val="0"/>
            </a:spcAft>
            <a:buClrTx/>
            <a:buSzTx/>
            <a:buFontTx/>
            <a:buNone/>
            <a:tabLst/>
            <a:defRPr/>
          </a:pPr>
          <a:r>
            <a:rPr lang="en-GB" sz="1000" b="1"/>
            <a:t>​Rotherham</a:t>
          </a:r>
        </a:p>
        <a:p>
          <a:pPr marL="0" marR="0" lvl="0" indent="0" algn="ctr" defTabSz="914400" eaLnBrk="1" fontAlgn="auto" latinLnBrk="0" hangingPunct="1">
            <a:lnSpc>
              <a:spcPct val="100000"/>
            </a:lnSpc>
            <a:spcBef>
              <a:spcPts val="0"/>
            </a:spcBef>
            <a:spcAft>
              <a:spcPts val="0"/>
            </a:spcAft>
            <a:buClrTx/>
            <a:buSzTx/>
            <a:buFontTx/>
            <a:buNone/>
            <a:tabLst/>
            <a:defRPr/>
          </a:pPr>
          <a:r>
            <a:rPr lang="en-GB" sz="1000" b="1"/>
            <a:t>Sheffield</a:t>
          </a:r>
        </a:p>
        <a:p>
          <a:pPr marL="0" lvl="0" algn="ctr">
            <a:buNone/>
          </a:pPr>
          <a:r>
            <a:rPr lang="en-GB" sz="1000" b="1"/>
            <a:t>Wakefield</a:t>
          </a:r>
        </a:p>
        <a:p>
          <a:pPr marL="0" lvl="0" algn="ctr">
            <a:buNone/>
          </a:pPr>
          <a:r>
            <a:rPr lang="en-GB" sz="1000" b="1"/>
            <a:t>​Wirral in Merseyside</a:t>
          </a:r>
        </a:p>
        <a:p>
          <a:pPr marL="0" marR="0" lvl="0" indent="0" algn="ctr" defTabSz="914400" eaLnBrk="1" fontAlgn="auto" latinLnBrk="0" hangingPunct="1">
            <a:lnSpc>
              <a:spcPct val="100000"/>
            </a:lnSpc>
            <a:spcBef>
              <a:spcPts val="0"/>
            </a:spcBef>
            <a:spcAft>
              <a:spcPts val="0"/>
            </a:spcAft>
            <a:buClrTx/>
            <a:buSzTx/>
            <a:buFontTx/>
            <a:buNone/>
            <a:tabLst/>
            <a:defRPr/>
          </a:pPr>
          <a:r>
            <a:rPr lang="en-GB" sz="1000" b="1"/>
            <a:t>​York and Selby</a:t>
          </a:r>
        </a:p>
        <a:p>
          <a:pPr marL="0" lvl="0" algn="ctr">
            <a:buNone/>
          </a:pPr>
          <a:endParaRPr lang="en-GB" sz="900" b="1"/>
        </a:p>
      </dgm:t>
    </dgm:pt>
    <dgm:pt modelId="{8005459A-5473-40BC-917E-BAF3260306A8}" type="parTrans" cxnId="{2933E5A2-DAE2-45B4-8974-8539F03C89C6}">
      <dgm:prSet/>
      <dgm:spPr/>
      <dgm:t>
        <a:bodyPr/>
        <a:lstStyle/>
        <a:p>
          <a:endParaRPr lang="en-GB"/>
        </a:p>
      </dgm:t>
    </dgm:pt>
    <dgm:pt modelId="{0441F8DC-C709-40BA-9824-EF09A2896A82}" type="sibTrans" cxnId="{2933E5A2-DAE2-45B4-8974-8539F03C89C6}">
      <dgm:prSet/>
      <dgm:spPr/>
      <dgm:t>
        <a:bodyPr/>
        <a:lstStyle/>
        <a:p>
          <a:endParaRPr lang="en-GB"/>
        </a:p>
      </dgm:t>
    </dgm:pt>
    <dgm:pt modelId="{245016E5-E133-4C92-9230-303F17B2DA38}">
      <dgm:prSet phldrT="[Text]" custT="1"/>
      <dgm:spPr>
        <a:solidFill>
          <a:schemeClr val="accent6">
            <a:lumMod val="40000"/>
            <a:lumOff val="60000"/>
            <a:alpha val="50000"/>
          </a:schemeClr>
        </a:solidFill>
      </dgm:spPr>
      <dgm:t>
        <a:bodyPr/>
        <a:lstStyle/>
        <a:p>
          <a:r>
            <a:rPr lang="en-GB" sz="2000" b="1"/>
            <a:t>ACADEMIC COLLABORATORS</a:t>
          </a:r>
        </a:p>
        <a:p>
          <a:endParaRPr lang="en-GB" sz="2200" b="1"/>
        </a:p>
        <a:p>
          <a:r>
            <a:rPr lang="en-GB" sz="1600" b="1"/>
            <a:t>Universities of:</a:t>
          </a:r>
        </a:p>
        <a:p>
          <a:r>
            <a:rPr lang="en-GB" sz="1600" b="1"/>
            <a:t>Sheffield</a:t>
          </a:r>
        </a:p>
        <a:p>
          <a:r>
            <a:rPr lang="en-GB" sz="1600" b="1"/>
            <a:t>Huddersfield</a:t>
          </a:r>
        </a:p>
        <a:p>
          <a:r>
            <a:rPr lang="en-GB" sz="1600" b="1"/>
            <a:t>Manchester</a:t>
          </a:r>
        </a:p>
        <a:p>
          <a:r>
            <a:rPr lang="en-GB" sz="1600" b="1"/>
            <a:t>UCLAN</a:t>
          </a:r>
        </a:p>
        <a:p>
          <a:r>
            <a:rPr lang="en-GB" sz="1600" b="1"/>
            <a:t>York</a:t>
          </a:r>
        </a:p>
      </dgm:t>
    </dgm:pt>
    <dgm:pt modelId="{DCBC2408-B668-4056-8831-D1EEFA8D49DE}" type="parTrans" cxnId="{71520F5E-8E13-4BDE-A98D-B031BDC5D845}">
      <dgm:prSet/>
      <dgm:spPr/>
      <dgm:t>
        <a:bodyPr/>
        <a:lstStyle/>
        <a:p>
          <a:endParaRPr lang="en-GB"/>
        </a:p>
      </dgm:t>
    </dgm:pt>
    <dgm:pt modelId="{3C43E78C-A772-447D-857A-428113E30C8B}" type="sibTrans" cxnId="{71520F5E-8E13-4BDE-A98D-B031BDC5D845}">
      <dgm:prSet/>
      <dgm:spPr/>
      <dgm:t>
        <a:bodyPr/>
        <a:lstStyle/>
        <a:p>
          <a:endParaRPr lang="en-GB"/>
        </a:p>
      </dgm:t>
    </dgm:pt>
    <dgm:pt modelId="{5D01819E-9398-49FE-855C-68C45B356DEA}" type="pres">
      <dgm:prSet presAssocID="{81CBBD9D-FB3E-4302-B925-4DC5590AE069}" presName="compositeShape" presStyleCnt="0">
        <dgm:presLayoutVars>
          <dgm:chMax val="7"/>
          <dgm:dir/>
          <dgm:resizeHandles val="exact"/>
        </dgm:presLayoutVars>
      </dgm:prSet>
      <dgm:spPr/>
    </dgm:pt>
    <dgm:pt modelId="{7424FC31-E609-48FA-89AB-F323FEFECD43}" type="pres">
      <dgm:prSet presAssocID="{5BC24156-3113-4B19-94C3-5A17B31D96E4}" presName="circ1" presStyleLbl="vennNode1" presStyleIdx="0" presStyleCnt="2"/>
      <dgm:spPr/>
    </dgm:pt>
    <dgm:pt modelId="{4056216E-9F54-4F6C-B05F-35B40A5C2EC0}" type="pres">
      <dgm:prSet presAssocID="{5BC24156-3113-4B19-94C3-5A17B31D96E4}" presName="circ1Tx" presStyleLbl="revTx" presStyleIdx="0" presStyleCnt="0">
        <dgm:presLayoutVars>
          <dgm:chMax val="0"/>
          <dgm:chPref val="0"/>
          <dgm:bulletEnabled val="1"/>
        </dgm:presLayoutVars>
      </dgm:prSet>
      <dgm:spPr/>
    </dgm:pt>
    <dgm:pt modelId="{A69A8F86-C81F-45DB-AE4F-696701838B90}" type="pres">
      <dgm:prSet presAssocID="{245016E5-E133-4C92-9230-303F17B2DA38}" presName="circ2" presStyleLbl="vennNode1" presStyleIdx="1" presStyleCnt="2"/>
      <dgm:spPr/>
    </dgm:pt>
    <dgm:pt modelId="{536B7FFE-D269-4106-9348-DB4E07DA7D55}" type="pres">
      <dgm:prSet presAssocID="{245016E5-E133-4C92-9230-303F17B2DA38}" presName="circ2Tx" presStyleLbl="revTx" presStyleIdx="0" presStyleCnt="0">
        <dgm:presLayoutVars>
          <dgm:chMax val="0"/>
          <dgm:chPref val="0"/>
          <dgm:bulletEnabled val="1"/>
        </dgm:presLayoutVars>
      </dgm:prSet>
      <dgm:spPr/>
    </dgm:pt>
  </dgm:ptLst>
  <dgm:cxnLst>
    <dgm:cxn modelId="{1C2B5B03-9FDD-4B8C-AF56-B48D302FB511}" type="presOf" srcId="{5BC24156-3113-4B19-94C3-5A17B31D96E4}" destId="{7424FC31-E609-48FA-89AB-F323FEFECD43}" srcOrd="0" destOrd="0" presId="urn:microsoft.com/office/officeart/2005/8/layout/venn1"/>
    <dgm:cxn modelId="{8202AA23-C432-40ED-AC5E-6C59079BE570}" type="presOf" srcId="{5BC24156-3113-4B19-94C3-5A17B31D96E4}" destId="{4056216E-9F54-4F6C-B05F-35B40A5C2EC0}" srcOrd="1" destOrd="0" presId="urn:microsoft.com/office/officeart/2005/8/layout/venn1"/>
    <dgm:cxn modelId="{71520F5E-8E13-4BDE-A98D-B031BDC5D845}" srcId="{81CBBD9D-FB3E-4302-B925-4DC5590AE069}" destId="{245016E5-E133-4C92-9230-303F17B2DA38}" srcOrd="1" destOrd="0" parTransId="{DCBC2408-B668-4056-8831-D1EEFA8D49DE}" sibTransId="{3C43E78C-A772-447D-857A-428113E30C8B}"/>
    <dgm:cxn modelId="{6683597B-8AC0-4E17-8763-AB40705A630C}" type="presOf" srcId="{245016E5-E133-4C92-9230-303F17B2DA38}" destId="{536B7FFE-D269-4106-9348-DB4E07DA7D55}" srcOrd="1" destOrd="0" presId="urn:microsoft.com/office/officeart/2005/8/layout/venn1"/>
    <dgm:cxn modelId="{2933E5A2-DAE2-45B4-8974-8539F03C89C6}" srcId="{81CBBD9D-FB3E-4302-B925-4DC5590AE069}" destId="{5BC24156-3113-4B19-94C3-5A17B31D96E4}" srcOrd="0" destOrd="0" parTransId="{8005459A-5473-40BC-917E-BAF3260306A8}" sibTransId="{0441F8DC-C709-40BA-9824-EF09A2896A82}"/>
    <dgm:cxn modelId="{580B81A4-A2C4-4590-91A9-370C582EA749}" type="presOf" srcId="{245016E5-E133-4C92-9230-303F17B2DA38}" destId="{A69A8F86-C81F-45DB-AE4F-696701838B90}" srcOrd="0" destOrd="0" presId="urn:microsoft.com/office/officeart/2005/8/layout/venn1"/>
    <dgm:cxn modelId="{906F48E3-61D3-4142-8131-93503D5B74C6}" type="presOf" srcId="{81CBBD9D-FB3E-4302-B925-4DC5590AE069}" destId="{5D01819E-9398-49FE-855C-68C45B356DEA}" srcOrd="0" destOrd="0" presId="urn:microsoft.com/office/officeart/2005/8/layout/venn1"/>
    <dgm:cxn modelId="{CD2186FE-83A5-425E-968C-BFCB40C32004}" type="presParOf" srcId="{5D01819E-9398-49FE-855C-68C45B356DEA}" destId="{7424FC31-E609-48FA-89AB-F323FEFECD43}" srcOrd="0" destOrd="0" presId="urn:microsoft.com/office/officeart/2005/8/layout/venn1"/>
    <dgm:cxn modelId="{1EDFC6C9-9FEA-46FD-A930-B83DDEAFC777}" type="presParOf" srcId="{5D01819E-9398-49FE-855C-68C45B356DEA}" destId="{4056216E-9F54-4F6C-B05F-35B40A5C2EC0}" srcOrd="1" destOrd="0" presId="urn:microsoft.com/office/officeart/2005/8/layout/venn1"/>
    <dgm:cxn modelId="{46324957-0600-433F-9587-1B2ACAF38F8B}" type="presParOf" srcId="{5D01819E-9398-49FE-855C-68C45B356DEA}" destId="{A69A8F86-C81F-45DB-AE4F-696701838B90}" srcOrd="2" destOrd="0" presId="urn:microsoft.com/office/officeart/2005/8/layout/venn1"/>
    <dgm:cxn modelId="{CB64FAF7-AEDF-439A-AC93-866B21996B49}" type="presParOf" srcId="{5D01819E-9398-49FE-855C-68C45B356DEA}" destId="{536B7FFE-D269-4106-9348-DB4E07DA7D55}" srcOrd="3"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80FB99C-7C11-490D-93EE-6524869072C5}" type="doc">
      <dgm:prSet loTypeId="urn:microsoft.com/office/officeart/2005/8/layout/default" loCatId="list" qsTypeId="urn:microsoft.com/office/officeart/2005/8/quickstyle/simple1" qsCatId="simple" csTypeId="urn:microsoft.com/office/officeart/2005/8/colors/accent1_2" csCatId="accent1"/>
      <dgm:spPr/>
      <dgm:t>
        <a:bodyPr/>
        <a:lstStyle/>
        <a:p>
          <a:endParaRPr lang="en-US"/>
        </a:p>
      </dgm:t>
    </dgm:pt>
    <dgm:pt modelId="{C2B1791C-0E89-448D-9892-27C67FAFCD95}">
      <dgm:prSet/>
      <dgm:spPr/>
      <dgm:t>
        <a:bodyPr/>
        <a:lstStyle/>
        <a:p>
          <a:r>
            <a:rPr lang="en-GB"/>
            <a:t>Exhaustion</a:t>
          </a:r>
          <a:endParaRPr lang="en-US"/>
        </a:p>
      </dgm:t>
    </dgm:pt>
    <dgm:pt modelId="{5CFCAF16-8929-47B4-BE41-B06F9BC8109D}" type="parTrans" cxnId="{23DABCDD-C24D-4284-9CC0-553A4F646676}">
      <dgm:prSet/>
      <dgm:spPr/>
      <dgm:t>
        <a:bodyPr/>
        <a:lstStyle/>
        <a:p>
          <a:endParaRPr lang="en-US"/>
        </a:p>
      </dgm:t>
    </dgm:pt>
    <dgm:pt modelId="{B3635BC2-2646-4C51-A435-0980F9621D35}" type="sibTrans" cxnId="{23DABCDD-C24D-4284-9CC0-553A4F646676}">
      <dgm:prSet/>
      <dgm:spPr/>
      <dgm:t>
        <a:bodyPr/>
        <a:lstStyle/>
        <a:p>
          <a:endParaRPr lang="en-US"/>
        </a:p>
      </dgm:t>
    </dgm:pt>
    <dgm:pt modelId="{92693FBB-C129-407C-822E-DFC99A46E37E}">
      <dgm:prSet/>
      <dgm:spPr/>
      <dgm:t>
        <a:bodyPr/>
        <a:lstStyle/>
        <a:p>
          <a:r>
            <a:rPr lang="en-GB"/>
            <a:t>Confusion</a:t>
          </a:r>
          <a:endParaRPr lang="en-US"/>
        </a:p>
      </dgm:t>
    </dgm:pt>
    <dgm:pt modelId="{3A8AD862-AFED-4FA3-BCAD-6E79973AD2B3}" type="parTrans" cxnId="{C4D80C9C-E4A7-42C9-B937-4E4908528338}">
      <dgm:prSet/>
      <dgm:spPr/>
      <dgm:t>
        <a:bodyPr/>
        <a:lstStyle/>
        <a:p>
          <a:endParaRPr lang="en-US"/>
        </a:p>
      </dgm:t>
    </dgm:pt>
    <dgm:pt modelId="{9C1C55FB-89E4-459D-BF67-1DD105B7F418}" type="sibTrans" cxnId="{C4D80C9C-E4A7-42C9-B937-4E4908528338}">
      <dgm:prSet/>
      <dgm:spPr/>
      <dgm:t>
        <a:bodyPr/>
        <a:lstStyle/>
        <a:p>
          <a:endParaRPr lang="en-US"/>
        </a:p>
      </dgm:t>
    </dgm:pt>
    <dgm:pt modelId="{FA45275F-12B2-41F6-8759-E575B3D2E9CC}">
      <dgm:prSet/>
      <dgm:spPr/>
      <dgm:t>
        <a:bodyPr/>
        <a:lstStyle/>
        <a:p>
          <a:r>
            <a:rPr lang="en-GB"/>
            <a:t>Sadness</a:t>
          </a:r>
          <a:endParaRPr lang="en-US"/>
        </a:p>
      </dgm:t>
    </dgm:pt>
    <dgm:pt modelId="{348EEA2A-B2A5-460B-B9EA-F52B5679E074}" type="parTrans" cxnId="{AA3974B1-7091-4EE7-8098-DE244957B2E6}">
      <dgm:prSet/>
      <dgm:spPr/>
      <dgm:t>
        <a:bodyPr/>
        <a:lstStyle/>
        <a:p>
          <a:endParaRPr lang="en-US"/>
        </a:p>
      </dgm:t>
    </dgm:pt>
    <dgm:pt modelId="{07025524-D355-4196-BB34-1C5A3C14C54F}" type="sibTrans" cxnId="{AA3974B1-7091-4EE7-8098-DE244957B2E6}">
      <dgm:prSet/>
      <dgm:spPr/>
      <dgm:t>
        <a:bodyPr/>
        <a:lstStyle/>
        <a:p>
          <a:endParaRPr lang="en-US"/>
        </a:p>
      </dgm:t>
    </dgm:pt>
    <dgm:pt modelId="{D481F165-694F-42AD-9A17-FFBE1ED4082E}">
      <dgm:prSet/>
      <dgm:spPr/>
      <dgm:t>
        <a:bodyPr/>
        <a:lstStyle/>
        <a:p>
          <a:r>
            <a:rPr lang="en-GB"/>
            <a:t>Anxiety</a:t>
          </a:r>
          <a:endParaRPr lang="en-US"/>
        </a:p>
      </dgm:t>
    </dgm:pt>
    <dgm:pt modelId="{BC23C523-446C-4F4C-B14B-137EF7FF0106}" type="parTrans" cxnId="{E99738BB-EA6D-4515-A84C-51DFCB37C5E0}">
      <dgm:prSet/>
      <dgm:spPr/>
      <dgm:t>
        <a:bodyPr/>
        <a:lstStyle/>
        <a:p>
          <a:endParaRPr lang="en-US"/>
        </a:p>
      </dgm:t>
    </dgm:pt>
    <dgm:pt modelId="{734F9BE7-5149-4EA4-A6F4-4A01C441B6D2}" type="sibTrans" cxnId="{E99738BB-EA6D-4515-A84C-51DFCB37C5E0}">
      <dgm:prSet/>
      <dgm:spPr/>
      <dgm:t>
        <a:bodyPr/>
        <a:lstStyle/>
        <a:p>
          <a:endParaRPr lang="en-US"/>
        </a:p>
      </dgm:t>
    </dgm:pt>
    <dgm:pt modelId="{F3259A78-C1D8-4448-A270-BA10BA91ED24}">
      <dgm:prSet/>
      <dgm:spPr/>
      <dgm:t>
        <a:bodyPr/>
        <a:lstStyle/>
        <a:p>
          <a:r>
            <a:rPr lang="en-GB"/>
            <a:t>Agitation</a:t>
          </a:r>
          <a:endParaRPr lang="en-US"/>
        </a:p>
      </dgm:t>
    </dgm:pt>
    <dgm:pt modelId="{135544CF-F855-430C-89E6-33A72B5615FA}" type="parTrans" cxnId="{9E204F08-B155-4F4A-BE9C-2DEAEAA966FC}">
      <dgm:prSet/>
      <dgm:spPr/>
      <dgm:t>
        <a:bodyPr/>
        <a:lstStyle/>
        <a:p>
          <a:endParaRPr lang="en-US"/>
        </a:p>
      </dgm:t>
    </dgm:pt>
    <dgm:pt modelId="{78102D13-899B-4893-BA0B-B5BBC0440C30}" type="sibTrans" cxnId="{9E204F08-B155-4F4A-BE9C-2DEAEAA966FC}">
      <dgm:prSet/>
      <dgm:spPr/>
      <dgm:t>
        <a:bodyPr/>
        <a:lstStyle/>
        <a:p>
          <a:endParaRPr lang="en-US"/>
        </a:p>
      </dgm:t>
    </dgm:pt>
    <dgm:pt modelId="{5A8B85C8-58E2-4357-A652-7DFD549FB961}">
      <dgm:prSet/>
      <dgm:spPr/>
      <dgm:t>
        <a:bodyPr/>
        <a:lstStyle/>
        <a:p>
          <a:r>
            <a:rPr lang="en-GB"/>
            <a:t>Numbness</a:t>
          </a:r>
          <a:endParaRPr lang="en-US"/>
        </a:p>
      </dgm:t>
    </dgm:pt>
    <dgm:pt modelId="{04633664-A3EC-4AF9-8BCD-C3222D8195C5}" type="parTrans" cxnId="{9A33A070-339E-4844-AE51-69358E59070A}">
      <dgm:prSet/>
      <dgm:spPr/>
      <dgm:t>
        <a:bodyPr/>
        <a:lstStyle/>
        <a:p>
          <a:endParaRPr lang="en-US"/>
        </a:p>
      </dgm:t>
    </dgm:pt>
    <dgm:pt modelId="{0DFCB07D-186F-4AA0-940E-3AEC72A9AA6C}" type="sibTrans" cxnId="{9A33A070-339E-4844-AE51-69358E59070A}">
      <dgm:prSet/>
      <dgm:spPr/>
      <dgm:t>
        <a:bodyPr/>
        <a:lstStyle/>
        <a:p>
          <a:endParaRPr lang="en-US"/>
        </a:p>
      </dgm:t>
    </dgm:pt>
    <dgm:pt modelId="{465F0253-C810-4CAF-8613-51EFFE78327F}">
      <dgm:prSet/>
      <dgm:spPr/>
      <dgm:t>
        <a:bodyPr/>
        <a:lstStyle/>
        <a:p>
          <a:r>
            <a:rPr lang="en-GB"/>
            <a:t>Dissociation</a:t>
          </a:r>
          <a:endParaRPr lang="en-US"/>
        </a:p>
      </dgm:t>
    </dgm:pt>
    <dgm:pt modelId="{45BC75B2-8969-4509-B39F-25EA2F355412}" type="parTrans" cxnId="{244D45D7-447A-42D8-88C7-92D1F691F03A}">
      <dgm:prSet/>
      <dgm:spPr/>
      <dgm:t>
        <a:bodyPr/>
        <a:lstStyle/>
        <a:p>
          <a:endParaRPr lang="en-US"/>
        </a:p>
      </dgm:t>
    </dgm:pt>
    <dgm:pt modelId="{9B98514A-B9FA-465D-9462-CBDB6664DD9E}" type="sibTrans" cxnId="{244D45D7-447A-42D8-88C7-92D1F691F03A}">
      <dgm:prSet/>
      <dgm:spPr/>
      <dgm:t>
        <a:bodyPr/>
        <a:lstStyle/>
        <a:p>
          <a:endParaRPr lang="en-US"/>
        </a:p>
      </dgm:t>
    </dgm:pt>
    <dgm:pt modelId="{681FAA40-A1A0-4347-963A-2B3A05555E24}">
      <dgm:prSet/>
      <dgm:spPr/>
      <dgm:t>
        <a:bodyPr/>
        <a:lstStyle/>
        <a:p>
          <a:r>
            <a:rPr lang="en-GB"/>
            <a:t>Confusion</a:t>
          </a:r>
          <a:endParaRPr lang="en-US"/>
        </a:p>
      </dgm:t>
    </dgm:pt>
    <dgm:pt modelId="{7D494D06-4708-4F16-99EF-19B696A423BA}" type="parTrans" cxnId="{0E96FFD8-4002-4C8A-B583-1D889D7EA84B}">
      <dgm:prSet/>
      <dgm:spPr/>
      <dgm:t>
        <a:bodyPr/>
        <a:lstStyle/>
        <a:p>
          <a:endParaRPr lang="en-US"/>
        </a:p>
      </dgm:t>
    </dgm:pt>
    <dgm:pt modelId="{572242F1-105A-45B7-8FF8-C5158D6E5C43}" type="sibTrans" cxnId="{0E96FFD8-4002-4C8A-B583-1D889D7EA84B}">
      <dgm:prSet/>
      <dgm:spPr/>
      <dgm:t>
        <a:bodyPr/>
        <a:lstStyle/>
        <a:p>
          <a:endParaRPr lang="en-US"/>
        </a:p>
      </dgm:t>
    </dgm:pt>
    <dgm:pt modelId="{2A739103-5674-4A44-A789-A27E0E2D67FC}">
      <dgm:prSet/>
      <dgm:spPr/>
      <dgm:t>
        <a:bodyPr/>
        <a:lstStyle/>
        <a:p>
          <a:r>
            <a:rPr lang="en-GB"/>
            <a:t>Physical arousal </a:t>
          </a:r>
          <a:endParaRPr lang="en-US"/>
        </a:p>
      </dgm:t>
    </dgm:pt>
    <dgm:pt modelId="{47B41D38-B579-48FF-9AC1-1F934F28DB4E}" type="parTrans" cxnId="{A3E1B4EE-25FF-48F9-9113-8B410B9B084A}">
      <dgm:prSet/>
      <dgm:spPr/>
      <dgm:t>
        <a:bodyPr/>
        <a:lstStyle/>
        <a:p>
          <a:endParaRPr lang="en-US"/>
        </a:p>
      </dgm:t>
    </dgm:pt>
    <dgm:pt modelId="{6E361265-629F-4219-9F53-D4B7BE91BC48}" type="sibTrans" cxnId="{A3E1B4EE-25FF-48F9-9113-8B410B9B084A}">
      <dgm:prSet/>
      <dgm:spPr/>
      <dgm:t>
        <a:bodyPr/>
        <a:lstStyle/>
        <a:p>
          <a:endParaRPr lang="en-US"/>
        </a:p>
      </dgm:t>
    </dgm:pt>
    <dgm:pt modelId="{051A18AC-D5B9-4B4F-B841-404CC010B4E9}">
      <dgm:prSet/>
      <dgm:spPr/>
      <dgm:t>
        <a:bodyPr/>
        <a:lstStyle/>
        <a:p>
          <a:r>
            <a:rPr lang="en-GB"/>
            <a:t>Blunted affect.</a:t>
          </a:r>
          <a:endParaRPr lang="en-US"/>
        </a:p>
      </dgm:t>
    </dgm:pt>
    <dgm:pt modelId="{638F7883-CEE6-45C3-A6E1-7AEF9CE5C0D2}" type="parTrans" cxnId="{A1190EC4-CB41-47AA-8B18-A3BB18DF625D}">
      <dgm:prSet/>
      <dgm:spPr/>
      <dgm:t>
        <a:bodyPr/>
        <a:lstStyle/>
        <a:p>
          <a:endParaRPr lang="en-US"/>
        </a:p>
      </dgm:t>
    </dgm:pt>
    <dgm:pt modelId="{1AC4D38F-5984-48C2-BE15-5FBB6E7BDCCF}" type="sibTrans" cxnId="{A1190EC4-CB41-47AA-8B18-A3BB18DF625D}">
      <dgm:prSet/>
      <dgm:spPr/>
      <dgm:t>
        <a:bodyPr/>
        <a:lstStyle/>
        <a:p>
          <a:endParaRPr lang="en-US"/>
        </a:p>
      </dgm:t>
    </dgm:pt>
    <dgm:pt modelId="{36A23EF8-81DC-4DFD-8D58-F042C4940B1E}" type="pres">
      <dgm:prSet presAssocID="{F80FB99C-7C11-490D-93EE-6524869072C5}" presName="diagram" presStyleCnt="0">
        <dgm:presLayoutVars>
          <dgm:dir/>
          <dgm:resizeHandles val="exact"/>
        </dgm:presLayoutVars>
      </dgm:prSet>
      <dgm:spPr/>
    </dgm:pt>
    <dgm:pt modelId="{7E1A6D5B-59C4-4603-B8C7-D0F3764B67B3}" type="pres">
      <dgm:prSet presAssocID="{C2B1791C-0E89-448D-9892-27C67FAFCD95}" presName="node" presStyleLbl="node1" presStyleIdx="0" presStyleCnt="10">
        <dgm:presLayoutVars>
          <dgm:bulletEnabled val="1"/>
        </dgm:presLayoutVars>
      </dgm:prSet>
      <dgm:spPr/>
    </dgm:pt>
    <dgm:pt modelId="{35B5A2EF-F7CF-431D-BAF6-3530740DB75A}" type="pres">
      <dgm:prSet presAssocID="{B3635BC2-2646-4C51-A435-0980F9621D35}" presName="sibTrans" presStyleCnt="0"/>
      <dgm:spPr/>
    </dgm:pt>
    <dgm:pt modelId="{19731D1C-55CF-47B1-BF5E-6B111DFB0FA9}" type="pres">
      <dgm:prSet presAssocID="{92693FBB-C129-407C-822E-DFC99A46E37E}" presName="node" presStyleLbl="node1" presStyleIdx="1" presStyleCnt="10">
        <dgm:presLayoutVars>
          <dgm:bulletEnabled val="1"/>
        </dgm:presLayoutVars>
      </dgm:prSet>
      <dgm:spPr/>
    </dgm:pt>
    <dgm:pt modelId="{BB6F43F1-6EF4-4C00-B2DB-47E1357EE8B7}" type="pres">
      <dgm:prSet presAssocID="{9C1C55FB-89E4-459D-BF67-1DD105B7F418}" presName="sibTrans" presStyleCnt="0"/>
      <dgm:spPr/>
    </dgm:pt>
    <dgm:pt modelId="{EA16F849-7C01-461E-BFBB-4BB5181F3544}" type="pres">
      <dgm:prSet presAssocID="{FA45275F-12B2-41F6-8759-E575B3D2E9CC}" presName="node" presStyleLbl="node1" presStyleIdx="2" presStyleCnt="10">
        <dgm:presLayoutVars>
          <dgm:bulletEnabled val="1"/>
        </dgm:presLayoutVars>
      </dgm:prSet>
      <dgm:spPr/>
    </dgm:pt>
    <dgm:pt modelId="{974DDF31-08D1-4D0F-B8D7-B1C26D21ABAC}" type="pres">
      <dgm:prSet presAssocID="{07025524-D355-4196-BB34-1C5A3C14C54F}" presName="sibTrans" presStyleCnt="0"/>
      <dgm:spPr/>
    </dgm:pt>
    <dgm:pt modelId="{25B0CF18-D2C2-47EC-9E83-1FD6D891F137}" type="pres">
      <dgm:prSet presAssocID="{D481F165-694F-42AD-9A17-FFBE1ED4082E}" presName="node" presStyleLbl="node1" presStyleIdx="3" presStyleCnt="10">
        <dgm:presLayoutVars>
          <dgm:bulletEnabled val="1"/>
        </dgm:presLayoutVars>
      </dgm:prSet>
      <dgm:spPr/>
    </dgm:pt>
    <dgm:pt modelId="{F146CA52-35F4-4680-BFBB-27005BD657FC}" type="pres">
      <dgm:prSet presAssocID="{734F9BE7-5149-4EA4-A6F4-4A01C441B6D2}" presName="sibTrans" presStyleCnt="0"/>
      <dgm:spPr/>
    </dgm:pt>
    <dgm:pt modelId="{126800E6-601C-47E4-B5C4-16B7F7BDD8A1}" type="pres">
      <dgm:prSet presAssocID="{F3259A78-C1D8-4448-A270-BA10BA91ED24}" presName="node" presStyleLbl="node1" presStyleIdx="4" presStyleCnt="10">
        <dgm:presLayoutVars>
          <dgm:bulletEnabled val="1"/>
        </dgm:presLayoutVars>
      </dgm:prSet>
      <dgm:spPr/>
    </dgm:pt>
    <dgm:pt modelId="{5E28DFC2-5658-4200-8335-D494EDDC4D9C}" type="pres">
      <dgm:prSet presAssocID="{78102D13-899B-4893-BA0B-B5BBC0440C30}" presName="sibTrans" presStyleCnt="0"/>
      <dgm:spPr/>
    </dgm:pt>
    <dgm:pt modelId="{CEF9AC16-7F65-4D61-89FC-4A9418AB82DE}" type="pres">
      <dgm:prSet presAssocID="{5A8B85C8-58E2-4357-A652-7DFD549FB961}" presName="node" presStyleLbl="node1" presStyleIdx="5" presStyleCnt="10">
        <dgm:presLayoutVars>
          <dgm:bulletEnabled val="1"/>
        </dgm:presLayoutVars>
      </dgm:prSet>
      <dgm:spPr/>
    </dgm:pt>
    <dgm:pt modelId="{5D283F47-CCA9-4650-95C2-493B89CE5DDB}" type="pres">
      <dgm:prSet presAssocID="{0DFCB07D-186F-4AA0-940E-3AEC72A9AA6C}" presName="sibTrans" presStyleCnt="0"/>
      <dgm:spPr/>
    </dgm:pt>
    <dgm:pt modelId="{69BA0AEE-B013-46DF-9F0E-78FCD65D5EDD}" type="pres">
      <dgm:prSet presAssocID="{465F0253-C810-4CAF-8613-51EFFE78327F}" presName="node" presStyleLbl="node1" presStyleIdx="6" presStyleCnt="10">
        <dgm:presLayoutVars>
          <dgm:bulletEnabled val="1"/>
        </dgm:presLayoutVars>
      </dgm:prSet>
      <dgm:spPr/>
    </dgm:pt>
    <dgm:pt modelId="{0F368A0A-4321-44FF-BED0-14FA35172EBB}" type="pres">
      <dgm:prSet presAssocID="{9B98514A-B9FA-465D-9462-CBDB6664DD9E}" presName="sibTrans" presStyleCnt="0"/>
      <dgm:spPr/>
    </dgm:pt>
    <dgm:pt modelId="{3251799E-A1BA-46FB-A435-53039CBFA658}" type="pres">
      <dgm:prSet presAssocID="{681FAA40-A1A0-4347-963A-2B3A05555E24}" presName="node" presStyleLbl="node1" presStyleIdx="7" presStyleCnt="10">
        <dgm:presLayoutVars>
          <dgm:bulletEnabled val="1"/>
        </dgm:presLayoutVars>
      </dgm:prSet>
      <dgm:spPr/>
    </dgm:pt>
    <dgm:pt modelId="{DA38812A-6CA4-4D19-96D8-2D7DB8D4A3BD}" type="pres">
      <dgm:prSet presAssocID="{572242F1-105A-45B7-8FF8-C5158D6E5C43}" presName="sibTrans" presStyleCnt="0"/>
      <dgm:spPr/>
    </dgm:pt>
    <dgm:pt modelId="{F8AFC75A-58C2-4BA8-9E90-E2FAD158FA12}" type="pres">
      <dgm:prSet presAssocID="{2A739103-5674-4A44-A789-A27E0E2D67FC}" presName="node" presStyleLbl="node1" presStyleIdx="8" presStyleCnt="10">
        <dgm:presLayoutVars>
          <dgm:bulletEnabled val="1"/>
        </dgm:presLayoutVars>
      </dgm:prSet>
      <dgm:spPr/>
    </dgm:pt>
    <dgm:pt modelId="{7639021E-A4FC-416E-B0B5-ADB27CC69C42}" type="pres">
      <dgm:prSet presAssocID="{6E361265-629F-4219-9F53-D4B7BE91BC48}" presName="sibTrans" presStyleCnt="0"/>
      <dgm:spPr/>
    </dgm:pt>
    <dgm:pt modelId="{835F7945-27AA-4AC5-9FA5-77060C3B26D6}" type="pres">
      <dgm:prSet presAssocID="{051A18AC-D5B9-4B4F-B841-404CC010B4E9}" presName="node" presStyleLbl="node1" presStyleIdx="9" presStyleCnt="10">
        <dgm:presLayoutVars>
          <dgm:bulletEnabled val="1"/>
        </dgm:presLayoutVars>
      </dgm:prSet>
      <dgm:spPr/>
    </dgm:pt>
  </dgm:ptLst>
  <dgm:cxnLst>
    <dgm:cxn modelId="{9E204F08-B155-4F4A-BE9C-2DEAEAA966FC}" srcId="{F80FB99C-7C11-490D-93EE-6524869072C5}" destId="{F3259A78-C1D8-4448-A270-BA10BA91ED24}" srcOrd="4" destOrd="0" parTransId="{135544CF-F855-430C-89E6-33A72B5615FA}" sibTransId="{78102D13-899B-4893-BA0B-B5BBC0440C30}"/>
    <dgm:cxn modelId="{D39E5F5E-883F-4C9E-89F3-3A0240CDA114}" type="presOf" srcId="{D481F165-694F-42AD-9A17-FFBE1ED4082E}" destId="{25B0CF18-D2C2-47EC-9E83-1FD6D891F137}" srcOrd="0" destOrd="0" presId="urn:microsoft.com/office/officeart/2005/8/layout/default"/>
    <dgm:cxn modelId="{37FFC462-0437-4A08-9BAB-9F943531CD85}" type="presOf" srcId="{F3259A78-C1D8-4448-A270-BA10BA91ED24}" destId="{126800E6-601C-47E4-B5C4-16B7F7BDD8A1}" srcOrd="0" destOrd="0" presId="urn:microsoft.com/office/officeart/2005/8/layout/default"/>
    <dgm:cxn modelId="{1BF52069-3646-41E4-8227-37844F72FACC}" type="presOf" srcId="{FA45275F-12B2-41F6-8759-E575B3D2E9CC}" destId="{EA16F849-7C01-461E-BFBB-4BB5181F3544}" srcOrd="0" destOrd="0" presId="urn:microsoft.com/office/officeart/2005/8/layout/default"/>
    <dgm:cxn modelId="{9A33A070-339E-4844-AE51-69358E59070A}" srcId="{F80FB99C-7C11-490D-93EE-6524869072C5}" destId="{5A8B85C8-58E2-4357-A652-7DFD549FB961}" srcOrd="5" destOrd="0" parTransId="{04633664-A3EC-4AF9-8BCD-C3222D8195C5}" sibTransId="{0DFCB07D-186F-4AA0-940E-3AEC72A9AA6C}"/>
    <dgm:cxn modelId="{73C67255-596A-47D6-A449-E3AD7EB70E94}" type="presOf" srcId="{C2B1791C-0E89-448D-9892-27C67FAFCD95}" destId="{7E1A6D5B-59C4-4603-B8C7-D0F3764B67B3}" srcOrd="0" destOrd="0" presId="urn:microsoft.com/office/officeart/2005/8/layout/default"/>
    <dgm:cxn modelId="{6E857E7B-A1DD-4DFA-94F8-AA330D6C3E43}" type="presOf" srcId="{051A18AC-D5B9-4B4F-B841-404CC010B4E9}" destId="{835F7945-27AA-4AC5-9FA5-77060C3B26D6}" srcOrd="0" destOrd="0" presId="urn:microsoft.com/office/officeart/2005/8/layout/default"/>
    <dgm:cxn modelId="{86C2AB8E-A30B-4D4D-A905-182665E3983A}" type="presOf" srcId="{F80FB99C-7C11-490D-93EE-6524869072C5}" destId="{36A23EF8-81DC-4DFD-8D58-F042C4940B1E}" srcOrd="0" destOrd="0" presId="urn:microsoft.com/office/officeart/2005/8/layout/default"/>
    <dgm:cxn modelId="{C4D80C9C-E4A7-42C9-B937-4E4908528338}" srcId="{F80FB99C-7C11-490D-93EE-6524869072C5}" destId="{92693FBB-C129-407C-822E-DFC99A46E37E}" srcOrd="1" destOrd="0" parTransId="{3A8AD862-AFED-4FA3-BCAD-6E79973AD2B3}" sibTransId="{9C1C55FB-89E4-459D-BF67-1DD105B7F418}"/>
    <dgm:cxn modelId="{AA3974B1-7091-4EE7-8098-DE244957B2E6}" srcId="{F80FB99C-7C11-490D-93EE-6524869072C5}" destId="{FA45275F-12B2-41F6-8759-E575B3D2E9CC}" srcOrd="2" destOrd="0" parTransId="{348EEA2A-B2A5-460B-B9EA-F52B5679E074}" sibTransId="{07025524-D355-4196-BB34-1C5A3C14C54F}"/>
    <dgm:cxn modelId="{E99738BB-EA6D-4515-A84C-51DFCB37C5E0}" srcId="{F80FB99C-7C11-490D-93EE-6524869072C5}" destId="{D481F165-694F-42AD-9A17-FFBE1ED4082E}" srcOrd="3" destOrd="0" parTransId="{BC23C523-446C-4F4C-B14B-137EF7FF0106}" sibTransId="{734F9BE7-5149-4EA4-A6F4-4A01C441B6D2}"/>
    <dgm:cxn modelId="{A1190EC4-CB41-47AA-8B18-A3BB18DF625D}" srcId="{F80FB99C-7C11-490D-93EE-6524869072C5}" destId="{051A18AC-D5B9-4B4F-B841-404CC010B4E9}" srcOrd="9" destOrd="0" parTransId="{638F7883-CEE6-45C3-A6E1-7AEF9CE5C0D2}" sibTransId="{1AC4D38F-5984-48C2-BE15-5FBB6E7BDCCF}"/>
    <dgm:cxn modelId="{4F537FC8-AE05-444E-854C-37342E5C741A}" type="presOf" srcId="{92693FBB-C129-407C-822E-DFC99A46E37E}" destId="{19731D1C-55CF-47B1-BF5E-6B111DFB0FA9}" srcOrd="0" destOrd="0" presId="urn:microsoft.com/office/officeart/2005/8/layout/default"/>
    <dgm:cxn modelId="{1AEB6ECD-3387-4F36-A9C6-95DCBC6DC14D}" type="presOf" srcId="{465F0253-C810-4CAF-8613-51EFFE78327F}" destId="{69BA0AEE-B013-46DF-9F0E-78FCD65D5EDD}" srcOrd="0" destOrd="0" presId="urn:microsoft.com/office/officeart/2005/8/layout/default"/>
    <dgm:cxn modelId="{A25EFBD1-0FD1-4541-95D0-3040F7051105}" type="presOf" srcId="{2A739103-5674-4A44-A789-A27E0E2D67FC}" destId="{F8AFC75A-58C2-4BA8-9E90-E2FAD158FA12}" srcOrd="0" destOrd="0" presId="urn:microsoft.com/office/officeart/2005/8/layout/default"/>
    <dgm:cxn modelId="{244D45D7-447A-42D8-88C7-92D1F691F03A}" srcId="{F80FB99C-7C11-490D-93EE-6524869072C5}" destId="{465F0253-C810-4CAF-8613-51EFFE78327F}" srcOrd="6" destOrd="0" parTransId="{45BC75B2-8969-4509-B39F-25EA2F355412}" sibTransId="{9B98514A-B9FA-465D-9462-CBDB6664DD9E}"/>
    <dgm:cxn modelId="{0E96FFD8-4002-4C8A-B583-1D889D7EA84B}" srcId="{F80FB99C-7C11-490D-93EE-6524869072C5}" destId="{681FAA40-A1A0-4347-963A-2B3A05555E24}" srcOrd="7" destOrd="0" parTransId="{7D494D06-4708-4F16-99EF-19B696A423BA}" sibTransId="{572242F1-105A-45B7-8FF8-C5158D6E5C43}"/>
    <dgm:cxn modelId="{23DABCDD-C24D-4284-9CC0-553A4F646676}" srcId="{F80FB99C-7C11-490D-93EE-6524869072C5}" destId="{C2B1791C-0E89-448D-9892-27C67FAFCD95}" srcOrd="0" destOrd="0" parTransId="{5CFCAF16-8929-47B4-BE41-B06F9BC8109D}" sibTransId="{B3635BC2-2646-4C51-A435-0980F9621D35}"/>
    <dgm:cxn modelId="{BAA5C2EA-811A-40BD-928F-7771074E134D}" type="presOf" srcId="{5A8B85C8-58E2-4357-A652-7DFD549FB961}" destId="{CEF9AC16-7F65-4D61-89FC-4A9418AB82DE}" srcOrd="0" destOrd="0" presId="urn:microsoft.com/office/officeart/2005/8/layout/default"/>
    <dgm:cxn modelId="{A3E1B4EE-25FF-48F9-9113-8B410B9B084A}" srcId="{F80FB99C-7C11-490D-93EE-6524869072C5}" destId="{2A739103-5674-4A44-A789-A27E0E2D67FC}" srcOrd="8" destOrd="0" parTransId="{47B41D38-B579-48FF-9AC1-1F934F28DB4E}" sibTransId="{6E361265-629F-4219-9F53-D4B7BE91BC48}"/>
    <dgm:cxn modelId="{CE7B5DF8-F12D-48F9-B201-B62A6BD7534F}" type="presOf" srcId="{681FAA40-A1A0-4347-963A-2B3A05555E24}" destId="{3251799E-A1BA-46FB-A435-53039CBFA658}" srcOrd="0" destOrd="0" presId="urn:microsoft.com/office/officeart/2005/8/layout/default"/>
    <dgm:cxn modelId="{D017EEA1-1904-45C7-8759-9588F1A0E654}" type="presParOf" srcId="{36A23EF8-81DC-4DFD-8D58-F042C4940B1E}" destId="{7E1A6D5B-59C4-4603-B8C7-D0F3764B67B3}" srcOrd="0" destOrd="0" presId="urn:microsoft.com/office/officeart/2005/8/layout/default"/>
    <dgm:cxn modelId="{4EAB252B-F1B0-4641-B59A-EFB74D0F76C6}" type="presParOf" srcId="{36A23EF8-81DC-4DFD-8D58-F042C4940B1E}" destId="{35B5A2EF-F7CF-431D-BAF6-3530740DB75A}" srcOrd="1" destOrd="0" presId="urn:microsoft.com/office/officeart/2005/8/layout/default"/>
    <dgm:cxn modelId="{48EA3C6D-4B3C-420B-82FC-86740D41581F}" type="presParOf" srcId="{36A23EF8-81DC-4DFD-8D58-F042C4940B1E}" destId="{19731D1C-55CF-47B1-BF5E-6B111DFB0FA9}" srcOrd="2" destOrd="0" presId="urn:microsoft.com/office/officeart/2005/8/layout/default"/>
    <dgm:cxn modelId="{796B75AC-3E68-4270-BFB7-664AE83C0953}" type="presParOf" srcId="{36A23EF8-81DC-4DFD-8D58-F042C4940B1E}" destId="{BB6F43F1-6EF4-4C00-B2DB-47E1357EE8B7}" srcOrd="3" destOrd="0" presId="urn:microsoft.com/office/officeart/2005/8/layout/default"/>
    <dgm:cxn modelId="{B5C273A5-EA2F-44C1-B083-FB036DE2BDC1}" type="presParOf" srcId="{36A23EF8-81DC-4DFD-8D58-F042C4940B1E}" destId="{EA16F849-7C01-461E-BFBB-4BB5181F3544}" srcOrd="4" destOrd="0" presId="urn:microsoft.com/office/officeart/2005/8/layout/default"/>
    <dgm:cxn modelId="{2445492E-B5F5-42BB-B413-5CDBBE446CB4}" type="presParOf" srcId="{36A23EF8-81DC-4DFD-8D58-F042C4940B1E}" destId="{974DDF31-08D1-4D0F-B8D7-B1C26D21ABAC}" srcOrd="5" destOrd="0" presId="urn:microsoft.com/office/officeart/2005/8/layout/default"/>
    <dgm:cxn modelId="{54EAECF4-57FC-47CF-90A1-4D2885CC7F0D}" type="presParOf" srcId="{36A23EF8-81DC-4DFD-8D58-F042C4940B1E}" destId="{25B0CF18-D2C2-47EC-9E83-1FD6D891F137}" srcOrd="6" destOrd="0" presId="urn:microsoft.com/office/officeart/2005/8/layout/default"/>
    <dgm:cxn modelId="{D5975463-ED3F-43E1-95E5-9EBE25FCD215}" type="presParOf" srcId="{36A23EF8-81DC-4DFD-8D58-F042C4940B1E}" destId="{F146CA52-35F4-4680-BFBB-27005BD657FC}" srcOrd="7" destOrd="0" presId="urn:microsoft.com/office/officeart/2005/8/layout/default"/>
    <dgm:cxn modelId="{6AD6C787-AE14-40EB-B96E-A919E1C715A3}" type="presParOf" srcId="{36A23EF8-81DC-4DFD-8D58-F042C4940B1E}" destId="{126800E6-601C-47E4-B5C4-16B7F7BDD8A1}" srcOrd="8" destOrd="0" presId="urn:microsoft.com/office/officeart/2005/8/layout/default"/>
    <dgm:cxn modelId="{2F18460D-142C-44BA-940E-24711A005F4E}" type="presParOf" srcId="{36A23EF8-81DC-4DFD-8D58-F042C4940B1E}" destId="{5E28DFC2-5658-4200-8335-D494EDDC4D9C}" srcOrd="9" destOrd="0" presId="urn:microsoft.com/office/officeart/2005/8/layout/default"/>
    <dgm:cxn modelId="{BEDE5BD0-8B72-43B9-9360-A84D9ED5D4A8}" type="presParOf" srcId="{36A23EF8-81DC-4DFD-8D58-F042C4940B1E}" destId="{CEF9AC16-7F65-4D61-89FC-4A9418AB82DE}" srcOrd="10" destOrd="0" presId="urn:microsoft.com/office/officeart/2005/8/layout/default"/>
    <dgm:cxn modelId="{A29A5655-E990-4CFF-AB75-E314EF14DB30}" type="presParOf" srcId="{36A23EF8-81DC-4DFD-8D58-F042C4940B1E}" destId="{5D283F47-CCA9-4650-95C2-493B89CE5DDB}" srcOrd="11" destOrd="0" presId="urn:microsoft.com/office/officeart/2005/8/layout/default"/>
    <dgm:cxn modelId="{4E5FCF9F-E651-4CEB-9415-2A6551A07C5A}" type="presParOf" srcId="{36A23EF8-81DC-4DFD-8D58-F042C4940B1E}" destId="{69BA0AEE-B013-46DF-9F0E-78FCD65D5EDD}" srcOrd="12" destOrd="0" presId="urn:microsoft.com/office/officeart/2005/8/layout/default"/>
    <dgm:cxn modelId="{F4F15CF5-A202-4713-8E94-76D52A30EB48}" type="presParOf" srcId="{36A23EF8-81DC-4DFD-8D58-F042C4940B1E}" destId="{0F368A0A-4321-44FF-BED0-14FA35172EBB}" srcOrd="13" destOrd="0" presId="urn:microsoft.com/office/officeart/2005/8/layout/default"/>
    <dgm:cxn modelId="{57FB683B-6167-466C-9B23-7B5091DB4EED}" type="presParOf" srcId="{36A23EF8-81DC-4DFD-8D58-F042C4940B1E}" destId="{3251799E-A1BA-46FB-A435-53039CBFA658}" srcOrd="14" destOrd="0" presId="urn:microsoft.com/office/officeart/2005/8/layout/default"/>
    <dgm:cxn modelId="{2B3CF5C2-BE6A-4B1B-A501-D01EF265E7A2}" type="presParOf" srcId="{36A23EF8-81DC-4DFD-8D58-F042C4940B1E}" destId="{DA38812A-6CA4-4D19-96D8-2D7DB8D4A3BD}" srcOrd="15" destOrd="0" presId="urn:microsoft.com/office/officeart/2005/8/layout/default"/>
    <dgm:cxn modelId="{999FFB11-CC4A-49D2-B16F-D050663192A5}" type="presParOf" srcId="{36A23EF8-81DC-4DFD-8D58-F042C4940B1E}" destId="{F8AFC75A-58C2-4BA8-9E90-E2FAD158FA12}" srcOrd="16" destOrd="0" presId="urn:microsoft.com/office/officeart/2005/8/layout/default"/>
    <dgm:cxn modelId="{42E3A9C6-DD4F-4FDC-AC73-9BBCECF0E21F}" type="presParOf" srcId="{36A23EF8-81DC-4DFD-8D58-F042C4940B1E}" destId="{7639021E-A4FC-416E-B0B5-ADB27CC69C42}" srcOrd="17" destOrd="0" presId="urn:microsoft.com/office/officeart/2005/8/layout/default"/>
    <dgm:cxn modelId="{CB9922EE-EA41-4DD7-B411-F70CA508BAD0}" type="presParOf" srcId="{36A23EF8-81DC-4DFD-8D58-F042C4940B1E}" destId="{835F7945-27AA-4AC5-9FA5-77060C3B26D6}" srcOrd="18"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07801A00-BF14-4EC3-9B87-2FC9A2C5AF3A}"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9C5924EA-2A46-492C-9BD3-F6CC08922A73}">
      <dgm:prSet/>
      <dgm:spPr/>
      <dgm:t>
        <a:bodyPr/>
        <a:lstStyle/>
        <a:p>
          <a:r>
            <a:rPr lang="en-GB"/>
            <a:t>Difficulty concentrating</a:t>
          </a:r>
          <a:endParaRPr lang="en-US"/>
        </a:p>
      </dgm:t>
    </dgm:pt>
    <dgm:pt modelId="{4A18FA4C-9CDC-400D-ACF3-4B76F52A188D}" type="parTrans" cxnId="{7ACAE55E-00D6-4A27-A2A1-4F7149FC7CE6}">
      <dgm:prSet/>
      <dgm:spPr/>
      <dgm:t>
        <a:bodyPr/>
        <a:lstStyle/>
        <a:p>
          <a:endParaRPr lang="en-US"/>
        </a:p>
      </dgm:t>
    </dgm:pt>
    <dgm:pt modelId="{41A5E574-10CC-4C26-A62E-A22A6206318A}" type="sibTrans" cxnId="{7ACAE55E-00D6-4A27-A2A1-4F7149FC7CE6}">
      <dgm:prSet/>
      <dgm:spPr/>
      <dgm:t>
        <a:bodyPr/>
        <a:lstStyle/>
        <a:p>
          <a:endParaRPr lang="en-US"/>
        </a:p>
      </dgm:t>
    </dgm:pt>
    <dgm:pt modelId="{CF2EB019-1852-4C57-9CF7-C81DBE154077}">
      <dgm:prSet/>
      <dgm:spPr/>
      <dgm:t>
        <a:bodyPr/>
        <a:lstStyle/>
        <a:p>
          <a:r>
            <a:rPr lang="en-GB"/>
            <a:t>Rumination or racing thoughts (e.g. replaying traumatic events over and over again)</a:t>
          </a:r>
          <a:endParaRPr lang="en-US"/>
        </a:p>
      </dgm:t>
    </dgm:pt>
    <dgm:pt modelId="{4E793AD4-139C-4A1F-925A-C6A530F1CF97}" type="parTrans" cxnId="{2365797D-9966-4AFD-91A7-9E71A0434CFD}">
      <dgm:prSet/>
      <dgm:spPr/>
      <dgm:t>
        <a:bodyPr/>
        <a:lstStyle/>
        <a:p>
          <a:endParaRPr lang="en-US"/>
        </a:p>
      </dgm:t>
    </dgm:pt>
    <dgm:pt modelId="{40A392BF-0087-48D1-9AE6-490C953F0E0F}" type="sibTrans" cxnId="{2365797D-9966-4AFD-91A7-9E71A0434CFD}">
      <dgm:prSet/>
      <dgm:spPr/>
      <dgm:t>
        <a:bodyPr/>
        <a:lstStyle/>
        <a:p>
          <a:endParaRPr lang="en-US"/>
        </a:p>
      </dgm:t>
    </dgm:pt>
    <dgm:pt modelId="{53FC1074-1DEE-4CF3-BE73-29FAF416A1F1}">
      <dgm:prSet/>
      <dgm:spPr/>
      <dgm:t>
        <a:bodyPr/>
        <a:lstStyle/>
        <a:p>
          <a:r>
            <a:rPr lang="en-GB"/>
            <a:t>Distortion of time and space (e.g. traumatic events may be perceived as if it were happening in slow motion)</a:t>
          </a:r>
          <a:endParaRPr lang="en-US"/>
        </a:p>
      </dgm:t>
    </dgm:pt>
    <dgm:pt modelId="{6E653CC8-FFE8-4084-A8B9-F9EF0AAAA63D}" type="parTrans" cxnId="{7680D97C-3336-49AC-BFFD-C1CB2226C0C1}">
      <dgm:prSet/>
      <dgm:spPr/>
      <dgm:t>
        <a:bodyPr/>
        <a:lstStyle/>
        <a:p>
          <a:endParaRPr lang="en-US"/>
        </a:p>
      </dgm:t>
    </dgm:pt>
    <dgm:pt modelId="{B300469E-FC9C-4F59-870D-8AD54AF5B48D}" type="sibTrans" cxnId="{7680D97C-3336-49AC-BFFD-C1CB2226C0C1}">
      <dgm:prSet/>
      <dgm:spPr/>
      <dgm:t>
        <a:bodyPr/>
        <a:lstStyle/>
        <a:p>
          <a:endParaRPr lang="en-US"/>
        </a:p>
      </dgm:t>
    </dgm:pt>
    <dgm:pt modelId="{875704D0-E7A7-423B-8E8F-F999CC3A4B0E}">
      <dgm:prSet/>
      <dgm:spPr/>
      <dgm:t>
        <a:bodyPr/>
        <a:lstStyle/>
        <a:p>
          <a:r>
            <a:rPr lang="en-GB"/>
            <a:t>Memory problems</a:t>
          </a:r>
          <a:endParaRPr lang="en-US"/>
        </a:p>
      </dgm:t>
    </dgm:pt>
    <dgm:pt modelId="{B3BFFE58-B84B-4A14-9B9B-49623D0F5437}" type="parTrans" cxnId="{7EB78A45-8FE5-4B9E-9461-0ED869AB61ED}">
      <dgm:prSet/>
      <dgm:spPr/>
      <dgm:t>
        <a:bodyPr/>
        <a:lstStyle/>
        <a:p>
          <a:endParaRPr lang="en-US"/>
        </a:p>
      </dgm:t>
    </dgm:pt>
    <dgm:pt modelId="{61430224-66CE-4044-8B05-DB734CF5FF66}" type="sibTrans" cxnId="{7EB78A45-8FE5-4B9E-9461-0ED869AB61ED}">
      <dgm:prSet/>
      <dgm:spPr/>
      <dgm:t>
        <a:bodyPr/>
        <a:lstStyle/>
        <a:p>
          <a:endParaRPr lang="en-US"/>
        </a:p>
      </dgm:t>
    </dgm:pt>
    <dgm:pt modelId="{EDCDB158-62B6-4D47-95BF-3C83EDCC8048}" type="pres">
      <dgm:prSet presAssocID="{07801A00-BF14-4EC3-9B87-2FC9A2C5AF3A}" presName="linear" presStyleCnt="0">
        <dgm:presLayoutVars>
          <dgm:animLvl val="lvl"/>
          <dgm:resizeHandles val="exact"/>
        </dgm:presLayoutVars>
      </dgm:prSet>
      <dgm:spPr/>
    </dgm:pt>
    <dgm:pt modelId="{96CB9185-A475-4CA2-934D-D3F59FF928D6}" type="pres">
      <dgm:prSet presAssocID="{9C5924EA-2A46-492C-9BD3-F6CC08922A73}" presName="parentText" presStyleLbl="node1" presStyleIdx="0" presStyleCnt="4">
        <dgm:presLayoutVars>
          <dgm:chMax val="0"/>
          <dgm:bulletEnabled val="1"/>
        </dgm:presLayoutVars>
      </dgm:prSet>
      <dgm:spPr/>
    </dgm:pt>
    <dgm:pt modelId="{0C9B05B6-4B1B-4C9E-8C59-674C9D0E419A}" type="pres">
      <dgm:prSet presAssocID="{41A5E574-10CC-4C26-A62E-A22A6206318A}" presName="spacer" presStyleCnt="0"/>
      <dgm:spPr/>
    </dgm:pt>
    <dgm:pt modelId="{11479A48-6EE7-41EE-9661-C4380A751721}" type="pres">
      <dgm:prSet presAssocID="{CF2EB019-1852-4C57-9CF7-C81DBE154077}" presName="parentText" presStyleLbl="node1" presStyleIdx="1" presStyleCnt="4">
        <dgm:presLayoutVars>
          <dgm:chMax val="0"/>
          <dgm:bulletEnabled val="1"/>
        </dgm:presLayoutVars>
      </dgm:prSet>
      <dgm:spPr/>
    </dgm:pt>
    <dgm:pt modelId="{396B2776-E469-44E7-8A70-AEEDFE126666}" type="pres">
      <dgm:prSet presAssocID="{40A392BF-0087-48D1-9AE6-490C953F0E0F}" presName="spacer" presStyleCnt="0"/>
      <dgm:spPr/>
    </dgm:pt>
    <dgm:pt modelId="{60637FA3-2BFF-4CE1-9949-10C9E7793806}" type="pres">
      <dgm:prSet presAssocID="{53FC1074-1DEE-4CF3-BE73-29FAF416A1F1}" presName="parentText" presStyleLbl="node1" presStyleIdx="2" presStyleCnt="4">
        <dgm:presLayoutVars>
          <dgm:chMax val="0"/>
          <dgm:bulletEnabled val="1"/>
        </dgm:presLayoutVars>
      </dgm:prSet>
      <dgm:spPr/>
    </dgm:pt>
    <dgm:pt modelId="{6D223A4E-49DF-4E2B-872F-F9260B82583B}" type="pres">
      <dgm:prSet presAssocID="{B300469E-FC9C-4F59-870D-8AD54AF5B48D}" presName="spacer" presStyleCnt="0"/>
      <dgm:spPr/>
    </dgm:pt>
    <dgm:pt modelId="{5B35CA8A-8F94-4B87-A4D6-E1E56E33A0B2}" type="pres">
      <dgm:prSet presAssocID="{875704D0-E7A7-423B-8E8F-F999CC3A4B0E}" presName="parentText" presStyleLbl="node1" presStyleIdx="3" presStyleCnt="4">
        <dgm:presLayoutVars>
          <dgm:chMax val="0"/>
          <dgm:bulletEnabled val="1"/>
        </dgm:presLayoutVars>
      </dgm:prSet>
      <dgm:spPr/>
    </dgm:pt>
  </dgm:ptLst>
  <dgm:cxnLst>
    <dgm:cxn modelId="{7ACAE55E-00D6-4A27-A2A1-4F7149FC7CE6}" srcId="{07801A00-BF14-4EC3-9B87-2FC9A2C5AF3A}" destId="{9C5924EA-2A46-492C-9BD3-F6CC08922A73}" srcOrd="0" destOrd="0" parTransId="{4A18FA4C-9CDC-400D-ACF3-4B76F52A188D}" sibTransId="{41A5E574-10CC-4C26-A62E-A22A6206318A}"/>
    <dgm:cxn modelId="{1BF6E263-2635-4642-9137-E4544A2E8ADF}" type="presOf" srcId="{CF2EB019-1852-4C57-9CF7-C81DBE154077}" destId="{11479A48-6EE7-41EE-9661-C4380A751721}" srcOrd="0" destOrd="0" presId="urn:microsoft.com/office/officeart/2005/8/layout/vList2"/>
    <dgm:cxn modelId="{7EB78A45-8FE5-4B9E-9461-0ED869AB61ED}" srcId="{07801A00-BF14-4EC3-9B87-2FC9A2C5AF3A}" destId="{875704D0-E7A7-423B-8E8F-F999CC3A4B0E}" srcOrd="3" destOrd="0" parTransId="{B3BFFE58-B84B-4A14-9B9B-49623D0F5437}" sibTransId="{61430224-66CE-4044-8B05-DB734CF5FF66}"/>
    <dgm:cxn modelId="{8B035169-686C-42EC-A8E0-E34B6F4425B0}" type="presOf" srcId="{9C5924EA-2A46-492C-9BD3-F6CC08922A73}" destId="{96CB9185-A475-4CA2-934D-D3F59FF928D6}" srcOrd="0" destOrd="0" presId="urn:microsoft.com/office/officeart/2005/8/layout/vList2"/>
    <dgm:cxn modelId="{7680D97C-3336-49AC-BFFD-C1CB2226C0C1}" srcId="{07801A00-BF14-4EC3-9B87-2FC9A2C5AF3A}" destId="{53FC1074-1DEE-4CF3-BE73-29FAF416A1F1}" srcOrd="2" destOrd="0" parTransId="{6E653CC8-FFE8-4084-A8B9-F9EF0AAAA63D}" sibTransId="{B300469E-FC9C-4F59-870D-8AD54AF5B48D}"/>
    <dgm:cxn modelId="{2365797D-9966-4AFD-91A7-9E71A0434CFD}" srcId="{07801A00-BF14-4EC3-9B87-2FC9A2C5AF3A}" destId="{CF2EB019-1852-4C57-9CF7-C81DBE154077}" srcOrd="1" destOrd="0" parTransId="{4E793AD4-139C-4A1F-925A-C6A530F1CF97}" sibTransId="{40A392BF-0087-48D1-9AE6-490C953F0E0F}"/>
    <dgm:cxn modelId="{C7B87F8F-D9F2-46D9-8435-E19C90CAFF9C}" type="presOf" srcId="{07801A00-BF14-4EC3-9B87-2FC9A2C5AF3A}" destId="{EDCDB158-62B6-4D47-95BF-3C83EDCC8048}" srcOrd="0" destOrd="0" presId="urn:microsoft.com/office/officeart/2005/8/layout/vList2"/>
    <dgm:cxn modelId="{2EA03FB0-046C-4127-9F21-3AAA9AC5DF27}" type="presOf" srcId="{53FC1074-1DEE-4CF3-BE73-29FAF416A1F1}" destId="{60637FA3-2BFF-4CE1-9949-10C9E7793806}" srcOrd="0" destOrd="0" presId="urn:microsoft.com/office/officeart/2005/8/layout/vList2"/>
    <dgm:cxn modelId="{628AEDCA-06D9-410B-A8DA-4691931B7CCA}" type="presOf" srcId="{875704D0-E7A7-423B-8E8F-F999CC3A4B0E}" destId="{5B35CA8A-8F94-4B87-A4D6-E1E56E33A0B2}" srcOrd="0" destOrd="0" presId="urn:microsoft.com/office/officeart/2005/8/layout/vList2"/>
    <dgm:cxn modelId="{DD9874D6-FEF1-4CF0-8B84-902AA69A9C1D}" type="presParOf" srcId="{EDCDB158-62B6-4D47-95BF-3C83EDCC8048}" destId="{96CB9185-A475-4CA2-934D-D3F59FF928D6}" srcOrd="0" destOrd="0" presId="urn:microsoft.com/office/officeart/2005/8/layout/vList2"/>
    <dgm:cxn modelId="{5AB63BD6-F7FC-42A1-BE42-DC136159619B}" type="presParOf" srcId="{EDCDB158-62B6-4D47-95BF-3C83EDCC8048}" destId="{0C9B05B6-4B1B-4C9E-8C59-674C9D0E419A}" srcOrd="1" destOrd="0" presId="urn:microsoft.com/office/officeart/2005/8/layout/vList2"/>
    <dgm:cxn modelId="{8B10BA86-8868-4645-ACBB-0A55D82A90C3}" type="presParOf" srcId="{EDCDB158-62B6-4D47-95BF-3C83EDCC8048}" destId="{11479A48-6EE7-41EE-9661-C4380A751721}" srcOrd="2" destOrd="0" presId="urn:microsoft.com/office/officeart/2005/8/layout/vList2"/>
    <dgm:cxn modelId="{F9EDA4C3-DF10-4B35-936D-A6633C146BD5}" type="presParOf" srcId="{EDCDB158-62B6-4D47-95BF-3C83EDCC8048}" destId="{396B2776-E469-44E7-8A70-AEEDFE126666}" srcOrd="3" destOrd="0" presId="urn:microsoft.com/office/officeart/2005/8/layout/vList2"/>
    <dgm:cxn modelId="{D271158B-58D8-46F1-9DD0-3B6079523830}" type="presParOf" srcId="{EDCDB158-62B6-4D47-95BF-3C83EDCC8048}" destId="{60637FA3-2BFF-4CE1-9949-10C9E7793806}" srcOrd="4" destOrd="0" presId="urn:microsoft.com/office/officeart/2005/8/layout/vList2"/>
    <dgm:cxn modelId="{49FD9777-7860-4DEF-BEBC-EDEE8F5D1000}" type="presParOf" srcId="{EDCDB158-62B6-4D47-95BF-3C83EDCC8048}" destId="{6D223A4E-49DF-4E2B-872F-F9260B82583B}" srcOrd="5" destOrd="0" presId="urn:microsoft.com/office/officeart/2005/8/layout/vList2"/>
    <dgm:cxn modelId="{F9192D2F-69FE-4702-8EB7-D9EFAE59EF1A}" type="presParOf" srcId="{EDCDB158-62B6-4D47-95BF-3C83EDCC8048}" destId="{5B35CA8A-8F94-4B87-A4D6-E1E56E33A0B2}" srcOrd="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4BF65BE1-3141-47A1-8C4B-B87CF2C10F3D}" type="doc">
      <dgm:prSet loTypeId="urn:microsoft.com/office/officeart/2005/8/layout/default" loCatId="list" qsTypeId="urn:microsoft.com/office/officeart/2005/8/quickstyle/simple1" qsCatId="simple" csTypeId="urn:microsoft.com/office/officeart/2005/8/colors/accent1_2" csCatId="accent1"/>
      <dgm:spPr/>
      <dgm:t>
        <a:bodyPr/>
        <a:lstStyle/>
        <a:p>
          <a:endParaRPr lang="en-US"/>
        </a:p>
      </dgm:t>
    </dgm:pt>
    <dgm:pt modelId="{3949020B-5523-41AE-869E-3ADDDE548ABF}">
      <dgm:prSet/>
      <dgm:spPr/>
      <dgm:t>
        <a:bodyPr/>
        <a:lstStyle/>
        <a:p>
          <a:r>
            <a:rPr lang="en-GB"/>
            <a:t>Nausea/gastrointestinal distress</a:t>
          </a:r>
          <a:endParaRPr lang="en-US"/>
        </a:p>
      </dgm:t>
    </dgm:pt>
    <dgm:pt modelId="{9E5A8462-79BB-4DD7-A477-59E34B254C65}" type="parTrans" cxnId="{4ECEDF46-AA4D-47A4-93CB-CD7D28C89855}">
      <dgm:prSet/>
      <dgm:spPr/>
      <dgm:t>
        <a:bodyPr/>
        <a:lstStyle/>
        <a:p>
          <a:endParaRPr lang="en-US"/>
        </a:p>
      </dgm:t>
    </dgm:pt>
    <dgm:pt modelId="{326E1277-B300-498E-92C6-884EA4A8B7E1}" type="sibTrans" cxnId="{4ECEDF46-AA4D-47A4-93CB-CD7D28C89855}">
      <dgm:prSet/>
      <dgm:spPr/>
      <dgm:t>
        <a:bodyPr/>
        <a:lstStyle/>
        <a:p>
          <a:endParaRPr lang="en-US"/>
        </a:p>
      </dgm:t>
    </dgm:pt>
    <dgm:pt modelId="{369C73FC-5299-43A7-B0AE-23D65CF3D5CE}">
      <dgm:prSet/>
      <dgm:spPr/>
      <dgm:t>
        <a:bodyPr/>
        <a:lstStyle/>
        <a:p>
          <a:r>
            <a:rPr lang="en-GB"/>
            <a:t>Sweating/shivering</a:t>
          </a:r>
          <a:endParaRPr lang="en-US"/>
        </a:p>
      </dgm:t>
    </dgm:pt>
    <dgm:pt modelId="{EFE6A77A-9DE9-4D41-9359-3EC12327694A}" type="parTrans" cxnId="{26BDD2A5-8D8B-4F58-9864-950A55DB4142}">
      <dgm:prSet/>
      <dgm:spPr/>
      <dgm:t>
        <a:bodyPr/>
        <a:lstStyle/>
        <a:p>
          <a:endParaRPr lang="en-US"/>
        </a:p>
      </dgm:t>
    </dgm:pt>
    <dgm:pt modelId="{AADAF425-BEFB-4F67-8E03-51CCA1B5B9A7}" type="sibTrans" cxnId="{26BDD2A5-8D8B-4F58-9864-950A55DB4142}">
      <dgm:prSet/>
      <dgm:spPr/>
      <dgm:t>
        <a:bodyPr/>
        <a:lstStyle/>
        <a:p>
          <a:endParaRPr lang="en-US"/>
        </a:p>
      </dgm:t>
    </dgm:pt>
    <dgm:pt modelId="{48A7864D-05BE-4B07-BB39-FFCB015564FC}">
      <dgm:prSet/>
      <dgm:spPr/>
      <dgm:t>
        <a:bodyPr/>
        <a:lstStyle/>
        <a:p>
          <a:r>
            <a:rPr lang="en-GB"/>
            <a:t>Faintness</a:t>
          </a:r>
          <a:endParaRPr lang="en-US"/>
        </a:p>
      </dgm:t>
    </dgm:pt>
    <dgm:pt modelId="{871C2154-CCDA-4E48-9C1C-C0F755B891E5}" type="parTrans" cxnId="{77584797-5A49-4DA2-80BD-69A92CBB8344}">
      <dgm:prSet/>
      <dgm:spPr/>
      <dgm:t>
        <a:bodyPr/>
        <a:lstStyle/>
        <a:p>
          <a:endParaRPr lang="en-US"/>
        </a:p>
      </dgm:t>
    </dgm:pt>
    <dgm:pt modelId="{3F27E2F2-CD13-4450-8A9E-9FEF05FE0A6F}" type="sibTrans" cxnId="{77584797-5A49-4DA2-80BD-69A92CBB8344}">
      <dgm:prSet/>
      <dgm:spPr/>
      <dgm:t>
        <a:bodyPr/>
        <a:lstStyle/>
        <a:p>
          <a:endParaRPr lang="en-US"/>
        </a:p>
      </dgm:t>
    </dgm:pt>
    <dgm:pt modelId="{A12F4713-E0D2-4B6E-A9E9-691ADECADA83}">
      <dgm:prSet/>
      <dgm:spPr/>
      <dgm:t>
        <a:bodyPr/>
        <a:lstStyle/>
        <a:p>
          <a:r>
            <a:rPr lang="en-GB"/>
            <a:t>Muscle tremors or uncontrollable shaking</a:t>
          </a:r>
          <a:endParaRPr lang="en-US"/>
        </a:p>
      </dgm:t>
    </dgm:pt>
    <dgm:pt modelId="{8C368ABC-92C5-4C67-A76B-A61CCEEFBFC3}" type="parTrans" cxnId="{0AA5B2D8-F97C-4852-AAAF-F043503D5055}">
      <dgm:prSet/>
      <dgm:spPr/>
      <dgm:t>
        <a:bodyPr/>
        <a:lstStyle/>
        <a:p>
          <a:endParaRPr lang="en-US"/>
        </a:p>
      </dgm:t>
    </dgm:pt>
    <dgm:pt modelId="{E9FB8680-8B14-41D2-BC9F-4B6BC2466893}" type="sibTrans" cxnId="{0AA5B2D8-F97C-4852-AAAF-F043503D5055}">
      <dgm:prSet/>
      <dgm:spPr/>
      <dgm:t>
        <a:bodyPr/>
        <a:lstStyle/>
        <a:p>
          <a:endParaRPr lang="en-US"/>
        </a:p>
      </dgm:t>
    </dgm:pt>
    <dgm:pt modelId="{8340157C-DF6F-433B-8C10-E587BD576987}">
      <dgm:prSet/>
      <dgm:spPr/>
      <dgm:t>
        <a:bodyPr/>
        <a:lstStyle/>
        <a:p>
          <a:r>
            <a:rPr lang="en-GB"/>
            <a:t>Increased heart rate, blood pressure &amp; breathing rate</a:t>
          </a:r>
          <a:endParaRPr lang="en-US"/>
        </a:p>
      </dgm:t>
    </dgm:pt>
    <dgm:pt modelId="{93164B3F-6FFD-46FE-9A95-14FC859AEFAE}" type="parTrans" cxnId="{ADC45854-E416-4326-A21E-5D21071E628E}">
      <dgm:prSet/>
      <dgm:spPr/>
      <dgm:t>
        <a:bodyPr/>
        <a:lstStyle/>
        <a:p>
          <a:endParaRPr lang="en-US"/>
        </a:p>
      </dgm:t>
    </dgm:pt>
    <dgm:pt modelId="{0D8581BA-3C77-489E-B55E-1DBED0A6ADA7}" type="sibTrans" cxnId="{ADC45854-E416-4326-A21E-5D21071E628E}">
      <dgm:prSet/>
      <dgm:spPr/>
      <dgm:t>
        <a:bodyPr/>
        <a:lstStyle/>
        <a:p>
          <a:endParaRPr lang="en-US"/>
        </a:p>
      </dgm:t>
    </dgm:pt>
    <dgm:pt modelId="{1CA8BB22-87E5-49B1-B866-18D369A5FD10}">
      <dgm:prSet/>
      <dgm:spPr/>
      <dgm:t>
        <a:bodyPr/>
        <a:lstStyle/>
        <a:p>
          <a:r>
            <a:rPr lang="en-GB"/>
            <a:t>Extreme fatigue/exhaustion</a:t>
          </a:r>
          <a:endParaRPr lang="en-US"/>
        </a:p>
      </dgm:t>
    </dgm:pt>
    <dgm:pt modelId="{DFB2A93D-5A48-4BD1-8F65-CF3E1C7BA171}" type="parTrans" cxnId="{A4846963-8B38-4A8C-8067-75696E963AE6}">
      <dgm:prSet/>
      <dgm:spPr/>
      <dgm:t>
        <a:bodyPr/>
        <a:lstStyle/>
        <a:p>
          <a:endParaRPr lang="en-US"/>
        </a:p>
      </dgm:t>
    </dgm:pt>
    <dgm:pt modelId="{BEF7F301-0FE3-4BA0-AAA8-89D5CE99B216}" type="sibTrans" cxnId="{A4846963-8B38-4A8C-8067-75696E963AE6}">
      <dgm:prSet/>
      <dgm:spPr/>
      <dgm:t>
        <a:bodyPr/>
        <a:lstStyle/>
        <a:p>
          <a:endParaRPr lang="en-US"/>
        </a:p>
      </dgm:t>
    </dgm:pt>
    <dgm:pt modelId="{B8D6B3C9-89FE-4909-A647-71B2DA4802A1}">
      <dgm:prSet/>
      <dgm:spPr/>
      <dgm:t>
        <a:bodyPr/>
        <a:lstStyle/>
        <a:p>
          <a:r>
            <a:rPr lang="en-GB"/>
            <a:t>Greater startle response</a:t>
          </a:r>
          <a:endParaRPr lang="en-US"/>
        </a:p>
      </dgm:t>
    </dgm:pt>
    <dgm:pt modelId="{AD89C368-B3C4-4F30-BAEE-9F2087EDDC5C}" type="parTrans" cxnId="{98427DE0-BF38-46B1-BF20-6B4502C12E0E}">
      <dgm:prSet/>
      <dgm:spPr/>
      <dgm:t>
        <a:bodyPr/>
        <a:lstStyle/>
        <a:p>
          <a:endParaRPr lang="en-US"/>
        </a:p>
      </dgm:t>
    </dgm:pt>
    <dgm:pt modelId="{C4C352A7-C179-4264-810E-08B8E01D10D9}" type="sibTrans" cxnId="{98427DE0-BF38-46B1-BF20-6B4502C12E0E}">
      <dgm:prSet/>
      <dgm:spPr/>
      <dgm:t>
        <a:bodyPr/>
        <a:lstStyle/>
        <a:p>
          <a:endParaRPr lang="en-US"/>
        </a:p>
      </dgm:t>
    </dgm:pt>
    <dgm:pt modelId="{A16A79EE-4D5B-4FC7-9B31-8169089C2339}">
      <dgm:prSet/>
      <dgm:spPr/>
      <dgm:t>
        <a:bodyPr/>
        <a:lstStyle/>
        <a:p>
          <a:r>
            <a:rPr lang="en-GB"/>
            <a:t>Depersonalisation</a:t>
          </a:r>
          <a:endParaRPr lang="en-US"/>
        </a:p>
      </dgm:t>
    </dgm:pt>
    <dgm:pt modelId="{868BBF60-94EE-4A44-8F2A-4453247913F0}" type="parTrans" cxnId="{CFA1CC98-3A67-4940-8AEB-7CFE122157CA}">
      <dgm:prSet/>
      <dgm:spPr/>
      <dgm:t>
        <a:bodyPr/>
        <a:lstStyle/>
        <a:p>
          <a:endParaRPr lang="en-US"/>
        </a:p>
      </dgm:t>
    </dgm:pt>
    <dgm:pt modelId="{ABFE73DF-0108-4083-BF63-5A688A170714}" type="sibTrans" cxnId="{CFA1CC98-3A67-4940-8AEB-7CFE122157CA}">
      <dgm:prSet/>
      <dgm:spPr/>
      <dgm:t>
        <a:bodyPr/>
        <a:lstStyle/>
        <a:p>
          <a:endParaRPr lang="en-US"/>
        </a:p>
      </dgm:t>
    </dgm:pt>
    <dgm:pt modelId="{8C1C2195-33D2-4003-85B5-344B14EF5507}" type="pres">
      <dgm:prSet presAssocID="{4BF65BE1-3141-47A1-8C4B-B87CF2C10F3D}" presName="diagram" presStyleCnt="0">
        <dgm:presLayoutVars>
          <dgm:dir/>
          <dgm:resizeHandles val="exact"/>
        </dgm:presLayoutVars>
      </dgm:prSet>
      <dgm:spPr/>
    </dgm:pt>
    <dgm:pt modelId="{5585CF45-AFB9-4AC6-803B-8DB6628C2D98}" type="pres">
      <dgm:prSet presAssocID="{3949020B-5523-41AE-869E-3ADDDE548ABF}" presName="node" presStyleLbl="node1" presStyleIdx="0" presStyleCnt="8">
        <dgm:presLayoutVars>
          <dgm:bulletEnabled val="1"/>
        </dgm:presLayoutVars>
      </dgm:prSet>
      <dgm:spPr/>
    </dgm:pt>
    <dgm:pt modelId="{BFA30233-D337-4A34-A20D-C6D36544FF6A}" type="pres">
      <dgm:prSet presAssocID="{326E1277-B300-498E-92C6-884EA4A8B7E1}" presName="sibTrans" presStyleCnt="0"/>
      <dgm:spPr/>
    </dgm:pt>
    <dgm:pt modelId="{A657C609-D5B8-4B80-8B6F-243CB58A4673}" type="pres">
      <dgm:prSet presAssocID="{369C73FC-5299-43A7-B0AE-23D65CF3D5CE}" presName="node" presStyleLbl="node1" presStyleIdx="1" presStyleCnt="8">
        <dgm:presLayoutVars>
          <dgm:bulletEnabled val="1"/>
        </dgm:presLayoutVars>
      </dgm:prSet>
      <dgm:spPr/>
    </dgm:pt>
    <dgm:pt modelId="{78E46F46-C4A2-43B3-AA41-951439431F10}" type="pres">
      <dgm:prSet presAssocID="{AADAF425-BEFB-4F67-8E03-51CCA1B5B9A7}" presName="sibTrans" presStyleCnt="0"/>
      <dgm:spPr/>
    </dgm:pt>
    <dgm:pt modelId="{AE03C7D6-9727-46AB-BDEE-6A72D21AFCD3}" type="pres">
      <dgm:prSet presAssocID="{48A7864D-05BE-4B07-BB39-FFCB015564FC}" presName="node" presStyleLbl="node1" presStyleIdx="2" presStyleCnt="8">
        <dgm:presLayoutVars>
          <dgm:bulletEnabled val="1"/>
        </dgm:presLayoutVars>
      </dgm:prSet>
      <dgm:spPr/>
    </dgm:pt>
    <dgm:pt modelId="{532F3F01-4BAA-471E-9FC7-156721786C08}" type="pres">
      <dgm:prSet presAssocID="{3F27E2F2-CD13-4450-8A9E-9FEF05FE0A6F}" presName="sibTrans" presStyleCnt="0"/>
      <dgm:spPr/>
    </dgm:pt>
    <dgm:pt modelId="{D2DACC0E-49DC-42EF-A4DF-C3E5C3678605}" type="pres">
      <dgm:prSet presAssocID="{A12F4713-E0D2-4B6E-A9E9-691ADECADA83}" presName="node" presStyleLbl="node1" presStyleIdx="3" presStyleCnt="8">
        <dgm:presLayoutVars>
          <dgm:bulletEnabled val="1"/>
        </dgm:presLayoutVars>
      </dgm:prSet>
      <dgm:spPr/>
    </dgm:pt>
    <dgm:pt modelId="{8904D16B-F8C2-4291-8868-CBCE0359FE14}" type="pres">
      <dgm:prSet presAssocID="{E9FB8680-8B14-41D2-BC9F-4B6BC2466893}" presName="sibTrans" presStyleCnt="0"/>
      <dgm:spPr/>
    </dgm:pt>
    <dgm:pt modelId="{F1C0D7DF-410E-4FC3-B227-8C66A9A951A0}" type="pres">
      <dgm:prSet presAssocID="{8340157C-DF6F-433B-8C10-E587BD576987}" presName="node" presStyleLbl="node1" presStyleIdx="4" presStyleCnt="8">
        <dgm:presLayoutVars>
          <dgm:bulletEnabled val="1"/>
        </dgm:presLayoutVars>
      </dgm:prSet>
      <dgm:spPr/>
    </dgm:pt>
    <dgm:pt modelId="{31F48599-8228-41E7-956D-63CEDD80F3DE}" type="pres">
      <dgm:prSet presAssocID="{0D8581BA-3C77-489E-B55E-1DBED0A6ADA7}" presName="sibTrans" presStyleCnt="0"/>
      <dgm:spPr/>
    </dgm:pt>
    <dgm:pt modelId="{1A081763-98A7-4D88-B695-3FE732C1C95D}" type="pres">
      <dgm:prSet presAssocID="{1CA8BB22-87E5-49B1-B866-18D369A5FD10}" presName="node" presStyleLbl="node1" presStyleIdx="5" presStyleCnt="8">
        <dgm:presLayoutVars>
          <dgm:bulletEnabled val="1"/>
        </dgm:presLayoutVars>
      </dgm:prSet>
      <dgm:spPr/>
    </dgm:pt>
    <dgm:pt modelId="{74D97ED3-D38A-414D-A178-3EC6F6FA9687}" type="pres">
      <dgm:prSet presAssocID="{BEF7F301-0FE3-4BA0-AAA8-89D5CE99B216}" presName="sibTrans" presStyleCnt="0"/>
      <dgm:spPr/>
    </dgm:pt>
    <dgm:pt modelId="{34809850-0BD0-4A21-AF4C-F8B04D6C6A29}" type="pres">
      <dgm:prSet presAssocID="{B8D6B3C9-89FE-4909-A647-71B2DA4802A1}" presName="node" presStyleLbl="node1" presStyleIdx="6" presStyleCnt="8">
        <dgm:presLayoutVars>
          <dgm:bulletEnabled val="1"/>
        </dgm:presLayoutVars>
      </dgm:prSet>
      <dgm:spPr/>
    </dgm:pt>
    <dgm:pt modelId="{518DF000-BB95-4F76-91F4-61AFE6D02744}" type="pres">
      <dgm:prSet presAssocID="{C4C352A7-C179-4264-810E-08B8E01D10D9}" presName="sibTrans" presStyleCnt="0"/>
      <dgm:spPr/>
    </dgm:pt>
    <dgm:pt modelId="{BE76DFC6-8BA4-47C1-90F0-5171F692FA61}" type="pres">
      <dgm:prSet presAssocID="{A16A79EE-4D5B-4FC7-9B31-8169089C2339}" presName="node" presStyleLbl="node1" presStyleIdx="7" presStyleCnt="8">
        <dgm:presLayoutVars>
          <dgm:bulletEnabled val="1"/>
        </dgm:presLayoutVars>
      </dgm:prSet>
      <dgm:spPr/>
    </dgm:pt>
  </dgm:ptLst>
  <dgm:cxnLst>
    <dgm:cxn modelId="{616E9719-DD0B-42B8-B140-36FEAC614389}" type="presOf" srcId="{48A7864D-05BE-4B07-BB39-FFCB015564FC}" destId="{AE03C7D6-9727-46AB-BDEE-6A72D21AFCD3}" srcOrd="0" destOrd="0" presId="urn:microsoft.com/office/officeart/2005/8/layout/default"/>
    <dgm:cxn modelId="{A4846963-8B38-4A8C-8067-75696E963AE6}" srcId="{4BF65BE1-3141-47A1-8C4B-B87CF2C10F3D}" destId="{1CA8BB22-87E5-49B1-B866-18D369A5FD10}" srcOrd="5" destOrd="0" parTransId="{DFB2A93D-5A48-4BD1-8F65-CF3E1C7BA171}" sibTransId="{BEF7F301-0FE3-4BA0-AAA8-89D5CE99B216}"/>
    <dgm:cxn modelId="{4ECEDF46-AA4D-47A4-93CB-CD7D28C89855}" srcId="{4BF65BE1-3141-47A1-8C4B-B87CF2C10F3D}" destId="{3949020B-5523-41AE-869E-3ADDDE548ABF}" srcOrd="0" destOrd="0" parTransId="{9E5A8462-79BB-4DD7-A477-59E34B254C65}" sibTransId="{326E1277-B300-498E-92C6-884EA4A8B7E1}"/>
    <dgm:cxn modelId="{B8336F49-CDBC-4ED3-86DB-01E1D219D29C}" type="presOf" srcId="{A16A79EE-4D5B-4FC7-9B31-8169089C2339}" destId="{BE76DFC6-8BA4-47C1-90F0-5171F692FA61}" srcOrd="0" destOrd="0" presId="urn:microsoft.com/office/officeart/2005/8/layout/default"/>
    <dgm:cxn modelId="{ADC45854-E416-4326-A21E-5D21071E628E}" srcId="{4BF65BE1-3141-47A1-8C4B-B87CF2C10F3D}" destId="{8340157C-DF6F-433B-8C10-E587BD576987}" srcOrd="4" destOrd="0" parTransId="{93164B3F-6FFD-46FE-9A95-14FC859AEFAE}" sibTransId="{0D8581BA-3C77-489E-B55E-1DBED0A6ADA7}"/>
    <dgm:cxn modelId="{4E63A676-2E52-46CC-8FE2-E5E054212D13}" type="presOf" srcId="{4BF65BE1-3141-47A1-8C4B-B87CF2C10F3D}" destId="{8C1C2195-33D2-4003-85B5-344B14EF5507}" srcOrd="0" destOrd="0" presId="urn:microsoft.com/office/officeart/2005/8/layout/default"/>
    <dgm:cxn modelId="{EAB3468C-0667-4CFA-8567-3BF0D42D3DCB}" type="presOf" srcId="{B8D6B3C9-89FE-4909-A647-71B2DA4802A1}" destId="{34809850-0BD0-4A21-AF4C-F8B04D6C6A29}" srcOrd="0" destOrd="0" presId="urn:microsoft.com/office/officeart/2005/8/layout/default"/>
    <dgm:cxn modelId="{D7CD2996-C9D3-46B5-ACE6-18DFDC58A48A}" type="presOf" srcId="{A12F4713-E0D2-4B6E-A9E9-691ADECADA83}" destId="{D2DACC0E-49DC-42EF-A4DF-C3E5C3678605}" srcOrd="0" destOrd="0" presId="urn:microsoft.com/office/officeart/2005/8/layout/default"/>
    <dgm:cxn modelId="{77584797-5A49-4DA2-80BD-69A92CBB8344}" srcId="{4BF65BE1-3141-47A1-8C4B-B87CF2C10F3D}" destId="{48A7864D-05BE-4B07-BB39-FFCB015564FC}" srcOrd="2" destOrd="0" parTransId="{871C2154-CCDA-4E48-9C1C-C0F755B891E5}" sibTransId="{3F27E2F2-CD13-4450-8A9E-9FEF05FE0A6F}"/>
    <dgm:cxn modelId="{CFA1CC98-3A67-4940-8AEB-7CFE122157CA}" srcId="{4BF65BE1-3141-47A1-8C4B-B87CF2C10F3D}" destId="{A16A79EE-4D5B-4FC7-9B31-8169089C2339}" srcOrd="7" destOrd="0" parTransId="{868BBF60-94EE-4A44-8F2A-4453247913F0}" sibTransId="{ABFE73DF-0108-4083-BF63-5A688A170714}"/>
    <dgm:cxn modelId="{26BDD2A5-8D8B-4F58-9864-950A55DB4142}" srcId="{4BF65BE1-3141-47A1-8C4B-B87CF2C10F3D}" destId="{369C73FC-5299-43A7-B0AE-23D65CF3D5CE}" srcOrd="1" destOrd="0" parTransId="{EFE6A77A-9DE9-4D41-9359-3EC12327694A}" sibTransId="{AADAF425-BEFB-4F67-8E03-51CCA1B5B9A7}"/>
    <dgm:cxn modelId="{0F60D0B2-A7CD-4B19-9739-09EB7473EB60}" type="presOf" srcId="{8340157C-DF6F-433B-8C10-E587BD576987}" destId="{F1C0D7DF-410E-4FC3-B227-8C66A9A951A0}" srcOrd="0" destOrd="0" presId="urn:microsoft.com/office/officeart/2005/8/layout/default"/>
    <dgm:cxn modelId="{AB0EF8BB-6325-494E-8B47-567EF1EDAD06}" type="presOf" srcId="{1CA8BB22-87E5-49B1-B866-18D369A5FD10}" destId="{1A081763-98A7-4D88-B695-3FE732C1C95D}" srcOrd="0" destOrd="0" presId="urn:microsoft.com/office/officeart/2005/8/layout/default"/>
    <dgm:cxn modelId="{0E5FCBBD-612C-45C3-8438-44C8EE5006B5}" type="presOf" srcId="{3949020B-5523-41AE-869E-3ADDDE548ABF}" destId="{5585CF45-AFB9-4AC6-803B-8DB6628C2D98}" srcOrd="0" destOrd="0" presId="urn:microsoft.com/office/officeart/2005/8/layout/default"/>
    <dgm:cxn modelId="{0FF91DD3-D006-4174-A0BC-7FBC2C1393EE}" type="presOf" srcId="{369C73FC-5299-43A7-B0AE-23D65CF3D5CE}" destId="{A657C609-D5B8-4B80-8B6F-243CB58A4673}" srcOrd="0" destOrd="0" presId="urn:microsoft.com/office/officeart/2005/8/layout/default"/>
    <dgm:cxn modelId="{0AA5B2D8-F97C-4852-AAAF-F043503D5055}" srcId="{4BF65BE1-3141-47A1-8C4B-B87CF2C10F3D}" destId="{A12F4713-E0D2-4B6E-A9E9-691ADECADA83}" srcOrd="3" destOrd="0" parTransId="{8C368ABC-92C5-4C67-A76B-A61CCEEFBFC3}" sibTransId="{E9FB8680-8B14-41D2-BC9F-4B6BC2466893}"/>
    <dgm:cxn modelId="{98427DE0-BF38-46B1-BF20-6B4502C12E0E}" srcId="{4BF65BE1-3141-47A1-8C4B-B87CF2C10F3D}" destId="{B8D6B3C9-89FE-4909-A647-71B2DA4802A1}" srcOrd="6" destOrd="0" parTransId="{AD89C368-B3C4-4F30-BAEE-9F2087EDDC5C}" sibTransId="{C4C352A7-C179-4264-810E-08B8E01D10D9}"/>
    <dgm:cxn modelId="{A268DDD6-5F31-4D35-840F-F0904A3A5FAA}" type="presParOf" srcId="{8C1C2195-33D2-4003-85B5-344B14EF5507}" destId="{5585CF45-AFB9-4AC6-803B-8DB6628C2D98}" srcOrd="0" destOrd="0" presId="urn:microsoft.com/office/officeart/2005/8/layout/default"/>
    <dgm:cxn modelId="{F45F0EBF-BF75-48D0-A3A9-5B5BF0DF3E96}" type="presParOf" srcId="{8C1C2195-33D2-4003-85B5-344B14EF5507}" destId="{BFA30233-D337-4A34-A20D-C6D36544FF6A}" srcOrd="1" destOrd="0" presId="urn:microsoft.com/office/officeart/2005/8/layout/default"/>
    <dgm:cxn modelId="{8BFB6AC0-E2D2-4EB5-82A3-F3C5AF54F1D9}" type="presParOf" srcId="{8C1C2195-33D2-4003-85B5-344B14EF5507}" destId="{A657C609-D5B8-4B80-8B6F-243CB58A4673}" srcOrd="2" destOrd="0" presId="urn:microsoft.com/office/officeart/2005/8/layout/default"/>
    <dgm:cxn modelId="{9BDA0C68-4EDC-4D65-8D6E-DE46ECDEF06C}" type="presParOf" srcId="{8C1C2195-33D2-4003-85B5-344B14EF5507}" destId="{78E46F46-C4A2-43B3-AA41-951439431F10}" srcOrd="3" destOrd="0" presId="urn:microsoft.com/office/officeart/2005/8/layout/default"/>
    <dgm:cxn modelId="{285D8F20-9A41-4FCA-A700-201576EFC86E}" type="presParOf" srcId="{8C1C2195-33D2-4003-85B5-344B14EF5507}" destId="{AE03C7D6-9727-46AB-BDEE-6A72D21AFCD3}" srcOrd="4" destOrd="0" presId="urn:microsoft.com/office/officeart/2005/8/layout/default"/>
    <dgm:cxn modelId="{001B6952-FA4F-4A2E-A64E-6294B41A3EA0}" type="presParOf" srcId="{8C1C2195-33D2-4003-85B5-344B14EF5507}" destId="{532F3F01-4BAA-471E-9FC7-156721786C08}" srcOrd="5" destOrd="0" presId="urn:microsoft.com/office/officeart/2005/8/layout/default"/>
    <dgm:cxn modelId="{F2FAE0F6-C167-4E9F-893F-5C3A5EDF5A02}" type="presParOf" srcId="{8C1C2195-33D2-4003-85B5-344B14EF5507}" destId="{D2DACC0E-49DC-42EF-A4DF-C3E5C3678605}" srcOrd="6" destOrd="0" presId="urn:microsoft.com/office/officeart/2005/8/layout/default"/>
    <dgm:cxn modelId="{E762C1B4-7D19-47CB-A004-649B1EFE84BC}" type="presParOf" srcId="{8C1C2195-33D2-4003-85B5-344B14EF5507}" destId="{8904D16B-F8C2-4291-8868-CBCE0359FE14}" srcOrd="7" destOrd="0" presId="urn:microsoft.com/office/officeart/2005/8/layout/default"/>
    <dgm:cxn modelId="{F7126962-E521-4954-A85A-6B40E6037586}" type="presParOf" srcId="{8C1C2195-33D2-4003-85B5-344B14EF5507}" destId="{F1C0D7DF-410E-4FC3-B227-8C66A9A951A0}" srcOrd="8" destOrd="0" presId="urn:microsoft.com/office/officeart/2005/8/layout/default"/>
    <dgm:cxn modelId="{36A63F6D-90A9-4C2D-BA6F-B737EABF0902}" type="presParOf" srcId="{8C1C2195-33D2-4003-85B5-344B14EF5507}" destId="{31F48599-8228-41E7-956D-63CEDD80F3DE}" srcOrd="9" destOrd="0" presId="urn:microsoft.com/office/officeart/2005/8/layout/default"/>
    <dgm:cxn modelId="{50EB9AA9-0BC0-487A-B953-476D19320F61}" type="presParOf" srcId="{8C1C2195-33D2-4003-85B5-344B14EF5507}" destId="{1A081763-98A7-4D88-B695-3FE732C1C95D}" srcOrd="10" destOrd="0" presId="urn:microsoft.com/office/officeart/2005/8/layout/default"/>
    <dgm:cxn modelId="{28798CEC-05A8-4DCC-BAC4-84435F46F701}" type="presParOf" srcId="{8C1C2195-33D2-4003-85B5-344B14EF5507}" destId="{74D97ED3-D38A-414D-A178-3EC6F6FA9687}" srcOrd="11" destOrd="0" presId="urn:microsoft.com/office/officeart/2005/8/layout/default"/>
    <dgm:cxn modelId="{89418C92-2247-405F-84DF-E62396292277}" type="presParOf" srcId="{8C1C2195-33D2-4003-85B5-344B14EF5507}" destId="{34809850-0BD0-4A21-AF4C-F8B04D6C6A29}" srcOrd="12" destOrd="0" presId="urn:microsoft.com/office/officeart/2005/8/layout/default"/>
    <dgm:cxn modelId="{1424A6F4-C92B-4C6E-B613-39FCC9A0EF66}" type="presParOf" srcId="{8C1C2195-33D2-4003-85B5-344B14EF5507}" destId="{518DF000-BB95-4F76-91F4-61AFE6D02744}" srcOrd="13" destOrd="0" presId="urn:microsoft.com/office/officeart/2005/8/layout/default"/>
    <dgm:cxn modelId="{FA9DE8E1-E722-42F6-A54B-95A6720054BF}" type="presParOf" srcId="{8C1C2195-33D2-4003-85B5-344B14EF5507}" destId="{BE76DFC6-8BA4-47C1-90F0-5171F692FA61}" srcOrd="14"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639F9DF9-82A6-47DF-A123-45D205379156}" type="doc">
      <dgm:prSet loTypeId="urn:microsoft.com/office/officeart/2005/8/layout/default" loCatId="list" qsTypeId="urn:microsoft.com/office/officeart/2005/8/quickstyle/simple1" qsCatId="simple" csTypeId="urn:microsoft.com/office/officeart/2005/8/colors/accent1_2" csCatId="accent1"/>
      <dgm:spPr/>
      <dgm:t>
        <a:bodyPr/>
        <a:lstStyle/>
        <a:p>
          <a:endParaRPr lang="en-US"/>
        </a:p>
      </dgm:t>
    </dgm:pt>
    <dgm:pt modelId="{6B2EAE51-2F06-4376-823F-91BD3211ACC5}">
      <dgm:prSet/>
      <dgm:spPr/>
      <dgm:t>
        <a:bodyPr/>
        <a:lstStyle/>
        <a:p>
          <a:r>
            <a:rPr lang="en-GB"/>
            <a:t>Startled reaction</a:t>
          </a:r>
          <a:endParaRPr lang="en-US"/>
        </a:p>
      </dgm:t>
    </dgm:pt>
    <dgm:pt modelId="{E431D7C6-00D1-4E4A-91E5-ED9A74949EB8}" type="parTrans" cxnId="{0EC1AE5F-52FA-4497-AB00-91DB9FAD68B2}">
      <dgm:prSet/>
      <dgm:spPr/>
      <dgm:t>
        <a:bodyPr/>
        <a:lstStyle/>
        <a:p>
          <a:endParaRPr lang="en-US"/>
        </a:p>
      </dgm:t>
    </dgm:pt>
    <dgm:pt modelId="{B8F20176-4664-43DE-84CE-5801F9060972}" type="sibTrans" cxnId="{0EC1AE5F-52FA-4497-AB00-91DB9FAD68B2}">
      <dgm:prSet/>
      <dgm:spPr/>
      <dgm:t>
        <a:bodyPr/>
        <a:lstStyle/>
        <a:p>
          <a:endParaRPr lang="en-US"/>
        </a:p>
      </dgm:t>
    </dgm:pt>
    <dgm:pt modelId="{40DD4143-3361-47A2-96D9-5FBD7323488D}">
      <dgm:prSet/>
      <dgm:spPr/>
      <dgm:t>
        <a:bodyPr/>
        <a:lstStyle/>
        <a:p>
          <a:r>
            <a:rPr lang="en-GB"/>
            <a:t>Restlessness</a:t>
          </a:r>
          <a:endParaRPr lang="en-US"/>
        </a:p>
      </dgm:t>
    </dgm:pt>
    <dgm:pt modelId="{150BEA21-63D6-450C-97DC-0C7ABFCA8B28}" type="parTrans" cxnId="{1EFAEE26-28CA-4726-BC8E-8BA9A2B378A5}">
      <dgm:prSet/>
      <dgm:spPr/>
      <dgm:t>
        <a:bodyPr/>
        <a:lstStyle/>
        <a:p>
          <a:endParaRPr lang="en-US"/>
        </a:p>
      </dgm:t>
    </dgm:pt>
    <dgm:pt modelId="{055B58A7-C506-4506-8FDE-406D7ACD245A}" type="sibTrans" cxnId="{1EFAEE26-28CA-4726-BC8E-8BA9A2B378A5}">
      <dgm:prSet/>
      <dgm:spPr/>
      <dgm:t>
        <a:bodyPr/>
        <a:lstStyle/>
        <a:p>
          <a:endParaRPr lang="en-US"/>
        </a:p>
      </dgm:t>
    </dgm:pt>
    <dgm:pt modelId="{7B4F00CF-705D-4715-93DA-8336D651ACB1}">
      <dgm:prSet/>
      <dgm:spPr/>
      <dgm:t>
        <a:bodyPr/>
        <a:lstStyle/>
        <a:p>
          <a:r>
            <a:rPr lang="en-GB"/>
            <a:t>Sleep &amp; appetite disturbances</a:t>
          </a:r>
          <a:endParaRPr lang="en-US"/>
        </a:p>
      </dgm:t>
    </dgm:pt>
    <dgm:pt modelId="{BDF0E872-39BD-42D8-B697-BAE174593097}" type="parTrans" cxnId="{AFA2BA16-7855-42D5-8A14-D8FFB3929A1E}">
      <dgm:prSet/>
      <dgm:spPr/>
      <dgm:t>
        <a:bodyPr/>
        <a:lstStyle/>
        <a:p>
          <a:endParaRPr lang="en-US"/>
        </a:p>
      </dgm:t>
    </dgm:pt>
    <dgm:pt modelId="{2CA5F638-1AAA-4144-A640-52FC8C622DF2}" type="sibTrans" cxnId="{AFA2BA16-7855-42D5-8A14-D8FFB3929A1E}">
      <dgm:prSet/>
      <dgm:spPr/>
      <dgm:t>
        <a:bodyPr/>
        <a:lstStyle/>
        <a:p>
          <a:endParaRPr lang="en-US"/>
        </a:p>
      </dgm:t>
    </dgm:pt>
    <dgm:pt modelId="{454E7BAB-8398-4366-A71D-691579CAB6D6}">
      <dgm:prSet/>
      <dgm:spPr/>
      <dgm:t>
        <a:bodyPr/>
        <a:lstStyle/>
        <a:p>
          <a:r>
            <a:rPr lang="en-GB"/>
            <a:t>Difficulty expressing oneself</a:t>
          </a:r>
          <a:endParaRPr lang="en-US"/>
        </a:p>
      </dgm:t>
    </dgm:pt>
    <dgm:pt modelId="{B8CCCD9F-0F63-4C70-BEB0-911CA74CC152}" type="parTrans" cxnId="{3811F50E-BD0C-4EBB-94DD-79B210486C3C}">
      <dgm:prSet/>
      <dgm:spPr/>
      <dgm:t>
        <a:bodyPr/>
        <a:lstStyle/>
        <a:p>
          <a:endParaRPr lang="en-US"/>
        </a:p>
      </dgm:t>
    </dgm:pt>
    <dgm:pt modelId="{D3DE241F-FD09-47B7-A17E-40EB7F7157B4}" type="sibTrans" cxnId="{3811F50E-BD0C-4EBB-94DD-79B210486C3C}">
      <dgm:prSet/>
      <dgm:spPr/>
      <dgm:t>
        <a:bodyPr/>
        <a:lstStyle/>
        <a:p>
          <a:endParaRPr lang="en-US"/>
        </a:p>
      </dgm:t>
    </dgm:pt>
    <dgm:pt modelId="{21EABBBF-B873-4283-B89F-13FAA0B9827E}">
      <dgm:prSet/>
      <dgm:spPr/>
      <dgm:t>
        <a:bodyPr/>
        <a:lstStyle/>
        <a:p>
          <a:r>
            <a:rPr lang="en-GB"/>
            <a:t>Argumentative behaviour</a:t>
          </a:r>
          <a:endParaRPr lang="en-US"/>
        </a:p>
      </dgm:t>
    </dgm:pt>
    <dgm:pt modelId="{A98D487F-C47F-419B-90B0-A578D1CD70DA}" type="parTrans" cxnId="{CBA34A39-53C2-4EDC-9E48-1A8450AC6977}">
      <dgm:prSet/>
      <dgm:spPr/>
      <dgm:t>
        <a:bodyPr/>
        <a:lstStyle/>
        <a:p>
          <a:endParaRPr lang="en-US"/>
        </a:p>
      </dgm:t>
    </dgm:pt>
    <dgm:pt modelId="{9DB2E326-2E31-4BBB-9DDF-08A3F2A921FB}" type="sibTrans" cxnId="{CBA34A39-53C2-4EDC-9E48-1A8450AC6977}">
      <dgm:prSet/>
      <dgm:spPr/>
      <dgm:t>
        <a:bodyPr/>
        <a:lstStyle/>
        <a:p>
          <a:endParaRPr lang="en-US"/>
        </a:p>
      </dgm:t>
    </dgm:pt>
    <dgm:pt modelId="{0B7B8F48-30E5-4275-B03B-77FC5AB86061}">
      <dgm:prSet/>
      <dgm:spPr/>
      <dgm:t>
        <a:bodyPr/>
        <a:lstStyle/>
        <a:p>
          <a:r>
            <a:rPr lang="en-GB"/>
            <a:t>Increased use of alcohol drugs and tobacco</a:t>
          </a:r>
          <a:endParaRPr lang="en-US"/>
        </a:p>
      </dgm:t>
    </dgm:pt>
    <dgm:pt modelId="{01FFDCD0-804F-4234-A52E-87DABDD24ED4}" type="parTrans" cxnId="{2B978304-CFE5-4CB3-BF55-6C0431C40726}">
      <dgm:prSet/>
      <dgm:spPr/>
      <dgm:t>
        <a:bodyPr/>
        <a:lstStyle/>
        <a:p>
          <a:endParaRPr lang="en-US"/>
        </a:p>
      </dgm:t>
    </dgm:pt>
    <dgm:pt modelId="{05777CB0-A40C-4ADC-80EC-EFE1F290FBC6}" type="sibTrans" cxnId="{2B978304-CFE5-4CB3-BF55-6C0431C40726}">
      <dgm:prSet/>
      <dgm:spPr/>
      <dgm:t>
        <a:bodyPr/>
        <a:lstStyle/>
        <a:p>
          <a:endParaRPr lang="en-US"/>
        </a:p>
      </dgm:t>
    </dgm:pt>
    <dgm:pt modelId="{EC1F9DC6-94CF-41C1-B494-F4872D126846}">
      <dgm:prSet/>
      <dgm:spPr/>
      <dgm:t>
        <a:bodyPr/>
        <a:lstStyle/>
        <a:p>
          <a:r>
            <a:rPr lang="en-GB"/>
            <a:t>Withdrawal and apathy</a:t>
          </a:r>
          <a:endParaRPr lang="en-US"/>
        </a:p>
      </dgm:t>
    </dgm:pt>
    <dgm:pt modelId="{BD0CE685-1F41-40D8-BDCD-10B4490D72C8}" type="parTrans" cxnId="{65036AA0-DEFC-4795-B724-5ED429121D15}">
      <dgm:prSet/>
      <dgm:spPr/>
      <dgm:t>
        <a:bodyPr/>
        <a:lstStyle/>
        <a:p>
          <a:endParaRPr lang="en-US"/>
        </a:p>
      </dgm:t>
    </dgm:pt>
    <dgm:pt modelId="{7A506648-0238-4716-A328-A1593706711C}" type="sibTrans" cxnId="{65036AA0-DEFC-4795-B724-5ED429121D15}">
      <dgm:prSet/>
      <dgm:spPr/>
      <dgm:t>
        <a:bodyPr/>
        <a:lstStyle/>
        <a:p>
          <a:endParaRPr lang="en-US"/>
        </a:p>
      </dgm:t>
    </dgm:pt>
    <dgm:pt modelId="{A575746B-C805-42BE-ADBE-652A03276AD6}">
      <dgm:prSet/>
      <dgm:spPr/>
      <dgm:t>
        <a:bodyPr/>
        <a:lstStyle/>
        <a:p>
          <a:r>
            <a:rPr lang="en-GB"/>
            <a:t>Avoidant behaviours</a:t>
          </a:r>
          <a:endParaRPr lang="en-US"/>
        </a:p>
      </dgm:t>
    </dgm:pt>
    <dgm:pt modelId="{6BF5EE31-D4E3-49D8-8B6A-87116999A294}" type="parTrans" cxnId="{F8140FF1-561D-430F-AA63-670682CE3084}">
      <dgm:prSet/>
      <dgm:spPr/>
      <dgm:t>
        <a:bodyPr/>
        <a:lstStyle/>
        <a:p>
          <a:endParaRPr lang="en-US"/>
        </a:p>
      </dgm:t>
    </dgm:pt>
    <dgm:pt modelId="{33E1A958-3E75-4418-BBDC-1DB381A5A304}" type="sibTrans" cxnId="{F8140FF1-561D-430F-AA63-670682CE3084}">
      <dgm:prSet/>
      <dgm:spPr/>
      <dgm:t>
        <a:bodyPr/>
        <a:lstStyle/>
        <a:p>
          <a:endParaRPr lang="en-US"/>
        </a:p>
      </dgm:t>
    </dgm:pt>
    <dgm:pt modelId="{B4D94AEF-FC3D-4D99-B0EC-599C39E54742}" type="pres">
      <dgm:prSet presAssocID="{639F9DF9-82A6-47DF-A123-45D205379156}" presName="diagram" presStyleCnt="0">
        <dgm:presLayoutVars>
          <dgm:dir/>
          <dgm:resizeHandles val="exact"/>
        </dgm:presLayoutVars>
      </dgm:prSet>
      <dgm:spPr/>
    </dgm:pt>
    <dgm:pt modelId="{58BEE49C-6AD8-43F1-986B-A76A79E396CF}" type="pres">
      <dgm:prSet presAssocID="{6B2EAE51-2F06-4376-823F-91BD3211ACC5}" presName="node" presStyleLbl="node1" presStyleIdx="0" presStyleCnt="8">
        <dgm:presLayoutVars>
          <dgm:bulletEnabled val="1"/>
        </dgm:presLayoutVars>
      </dgm:prSet>
      <dgm:spPr/>
    </dgm:pt>
    <dgm:pt modelId="{9634C67E-84E7-46BA-9B24-E4AC1903AF8F}" type="pres">
      <dgm:prSet presAssocID="{B8F20176-4664-43DE-84CE-5801F9060972}" presName="sibTrans" presStyleCnt="0"/>
      <dgm:spPr/>
    </dgm:pt>
    <dgm:pt modelId="{82FD2353-8A68-4CCC-BBE5-98D99BD808E9}" type="pres">
      <dgm:prSet presAssocID="{40DD4143-3361-47A2-96D9-5FBD7323488D}" presName="node" presStyleLbl="node1" presStyleIdx="1" presStyleCnt="8">
        <dgm:presLayoutVars>
          <dgm:bulletEnabled val="1"/>
        </dgm:presLayoutVars>
      </dgm:prSet>
      <dgm:spPr/>
    </dgm:pt>
    <dgm:pt modelId="{B909151F-57D5-4F6A-A9F2-C4C588B9228A}" type="pres">
      <dgm:prSet presAssocID="{055B58A7-C506-4506-8FDE-406D7ACD245A}" presName="sibTrans" presStyleCnt="0"/>
      <dgm:spPr/>
    </dgm:pt>
    <dgm:pt modelId="{4F88B6BF-09F1-485E-90C8-C0677380D291}" type="pres">
      <dgm:prSet presAssocID="{7B4F00CF-705D-4715-93DA-8336D651ACB1}" presName="node" presStyleLbl="node1" presStyleIdx="2" presStyleCnt="8">
        <dgm:presLayoutVars>
          <dgm:bulletEnabled val="1"/>
        </dgm:presLayoutVars>
      </dgm:prSet>
      <dgm:spPr/>
    </dgm:pt>
    <dgm:pt modelId="{B6AB21F6-4137-49E7-A453-AA39F4D0C098}" type="pres">
      <dgm:prSet presAssocID="{2CA5F638-1AAA-4144-A640-52FC8C622DF2}" presName="sibTrans" presStyleCnt="0"/>
      <dgm:spPr/>
    </dgm:pt>
    <dgm:pt modelId="{B8434FF4-96D8-4F9F-9812-1DA3D80BD10E}" type="pres">
      <dgm:prSet presAssocID="{454E7BAB-8398-4366-A71D-691579CAB6D6}" presName="node" presStyleLbl="node1" presStyleIdx="3" presStyleCnt="8">
        <dgm:presLayoutVars>
          <dgm:bulletEnabled val="1"/>
        </dgm:presLayoutVars>
      </dgm:prSet>
      <dgm:spPr/>
    </dgm:pt>
    <dgm:pt modelId="{8D43AF5E-36FE-493B-9BED-E5E63FB55054}" type="pres">
      <dgm:prSet presAssocID="{D3DE241F-FD09-47B7-A17E-40EB7F7157B4}" presName="sibTrans" presStyleCnt="0"/>
      <dgm:spPr/>
    </dgm:pt>
    <dgm:pt modelId="{06C9536C-8213-43C5-B718-2ECB8AE07710}" type="pres">
      <dgm:prSet presAssocID="{21EABBBF-B873-4283-B89F-13FAA0B9827E}" presName="node" presStyleLbl="node1" presStyleIdx="4" presStyleCnt="8">
        <dgm:presLayoutVars>
          <dgm:bulletEnabled val="1"/>
        </dgm:presLayoutVars>
      </dgm:prSet>
      <dgm:spPr/>
    </dgm:pt>
    <dgm:pt modelId="{9C2ABFED-4E8E-4030-96FD-B24EB95DDFC2}" type="pres">
      <dgm:prSet presAssocID="{9DB2E326-2E31-4BBB-9DDF-08A3F2A921FB}" presName="sibTrans" presStyleCnt="0"/>
      <dgm:spPr/>
    </dgm:pt>
    <dgm:pt modelId="{CCBB449D-1175-4355-83B6-DD4456FE5820}" type="pres">
      <dgm:prSet presAssocID="{0B7B8F48-30E5-4275-B03B-77FC5AB86061}" presName="node" presStyleLbl="node1" presStyleIdx="5" presStyleCnt="8">
        <dgm:presLayoutVars>
          <dgm:bulletEnabled val="1"/>
        </dgm:presLayoutVars>
      </dgm:prSet>
      <dgm:spPr/>
    </dgm:pt>
    <dgm:pt modelId="{5ABF58F5-2E9B-4B2C-8E97-83889FA8BF31}" type="pres">
      <dgm:prSet presAssocID="{05777CB0-A40C-4ADC-80EC-EFE1F290FBC6}" presName="sibTrans" presStyleCnt="0"/>
      <dgm:spPr/>
    </dgm:pt>
    <dgm:pt modelId="{E6C4B7BF-E2B2-4B12-B5E8-8992ABE17DAF}" type="pres">
      <dgm:prSet presAssocID="{EC1F9DC6-94CF-41C1-B494-F4872D126846}" presName="node" presStyleLbl="node1" presStyleIdx="6" presStyleCnt="8">
        <dgm:presLayoutVars>
          <dgm:bulletEnabled val="1"/>
        </dgm:presLayoutVars>
      </dgm:prSet>
      <dgm:spPr/>
    </dgm:pt>
    <dgm:pt modelId="{4CF53DA2-8BDA-4583-A989-76A403BFC34A}" type="pres">
      <dgm:prSet presAssocID="{7A506648-0238-4716-A328-A1593706711C}" presName="sibTrans" presStyleCnt="0"/>
      <dgm:spPr/>
    </dgm:pt>
    <dgm:pt modelId="{3EEA7D63-0671-4928-ADCB-1F207BAE6D0D}" type="pres">
      <dgm:prSet presAssocID="{A575746B-C805-42BE-ADBE-652A03276AD6}" presName="node" presStyleLbl="node1" presStyleIdx="7" presStyleCnt="8">
        <dgm:presLayoutVars>
          <dgm:bulletEnabled val="1"/>
        </dgm:presLayoutVars>
      </dgm:prSet>
      <dgm:spPr/>
    </dgm:pt>
  </dgm:ptLst>
  <dgm:cxnLst>
    <dgm:cxn modelId="{CC7AEB01-E0EE-4ECF-85D5-8DC13884EFC2}" type="presOf" srcId="{40DD4143-3361-47A2-96D9-5FBD7323488D}" destId="{82FD2353-8A68-4CCC-BBE5-98D99BD808E9}" srcOrd="0" destOrd="0" presId="urn:microsoft.com/office/officeart/2005/8/layout/default"/>
    <dgm:cxn modelId="{2B978304-CFE5-4CB3-BF55-6C0431C40726}" srcId="{639F9DF9-82A6-47DF-A123-45D205379156}" destId="{0B7B8F48-30E5-4275-B03B-77FC5AB86061}" srcOrd="5" destOrd="0" parTransId="{01FFDCD0-804F-4234-A52E-87DABDD24ED4}" sibTransId="{05777CB0-A40C-4ADC-80EC-EFE1F290FBC6}"/>
    <dgm:cxn modelId="{3811F50E-BD0C-4EBB-94DD-79B210486C3C}" srcId="{639F9DF9-82A6-47DF-A123-45D205379156}" destId="{454E7BAB-8398-4366-A71D-691579CAB6D6}" srcOrd="3" destOrd="0" parTransId="{B8CCCD9F-0F63-4C70-BEB0-911CA74CC152}" sibTransId="{D3DE241F-FD09-47B7-A17E-40EB7F7157B4}"/>
    <dgm:cxn modelId="{AFA2BA16-7855-42D5-8A14-D8FFB3929A1E}" srcId="{639F9DF9-82A6-47DF-A123-45D205379156}" destId="{7B4F00CF-705D-4715-93DA-8336D651ACB1}" srcOrd="2" destOrd="0" parTransId="{BDF0E872-39BD-42D8-B697-BAE174593097}" sibTransId="{2CA5F638-1AAA-4144-A640-52FC8C622DF2}"/>
    <dgm:cxn modelId="{1EFAEE26-28CA-4726-BC8E-8BA9A2B378A5}" srcId="{639F9DF9-82A6-47DF-A123-45D205379156}" destId="{40DD4143-3361-47A2-96D9-5FBD7323488D}" srcOrd="1" destOrd="0" parTransId="{150BEA21-63D6-450C-97DC-0C7ABFCA8B28}" sibTransId="{055B58A7-C506-4506-8FDE-406D7ACD245A}"/>
    <dgm:cxn modelId="{2FDD632A-BEB8-4A31-A4BA-CDE3D32DD6EF}" type="presOf" srcId="{7B4F00CF-705D-4715-93DA-8336D651ACB1}" destId="{4F88B6BF-09F1-485E-90C8-C0677380D291}" srcOrd="0" destOrd="0" presId="urn:microsoft.com/office/officeart/2005/8/layout/default"/>
    <dgm:cxn modelId="{CBA34A39-53C2-4EDC-9E48-1A8450AC6977}" srcId="{639F9DF9-82A6-47DF-A123-45D205379156}" destId="{21EABBBF-B873-4283-B89F-13FAA0B9827E}" srcOrd="4" destOrd="0" parTransId="{A98D487F-C47F-419B-90B0-A578D1CD70DA}" sibTransId="{9DB2E326-2E31-4BBB-9DDF-08A3F2A921FB}"/>
    <dgm:cxn modelId="{0EC1AE5F-52FA-4497-AB00-91DB9FAD68B2}" srcId="{639F9DF9-82A6-47DF-A123-45D205379156}" destId="{6B2EAE51-2F06-4376-823F-91BD3211ACC5}" srcOrd="0" destOrd="0" parTransId="{E431D7C6-00D1-4E4A-91E5-ED9A74949EB8}" sibTransId="{B8F20176-4664-43DE-84CE-5801F9060972}"/>
    <dgm:cxn modelId="{DBEB5B8B-45F9-44A6-A924-BCE9CBB6FF15}" type="presOf" srcId="{21EABBBF-B873-4283-B89F-13FAA0B9827E}" destId="{06C9536C-8213-43C5-B718-2ECB8AE07710}" srcOrd="0" destOrd="0" presId="urn:microsoft.com/office/officeart/2005/8/layout/default"/>
    <dgm:cxn modelId="{35B5F78D-195D-4647-AE40-F433332EE925}" type="presOf" srcId="{454E7BAB-8398-4366-A71D-691579CAB6D6}" destId="{B8434FF4-96D8-4F9F-9812-1DA3D80BD10E}" srcOrd="0" destOrd="0" presId="urn:microsoft.com/office/officeart/2005/8/layout/default"/>
    <dgm:cxn modelId="{8E0E988E-31DF-47A0-88DB-BA7051E17B00}" type="presOf" srcId="{A575746B-C805-42BE-ADBE-652A03276AD6}" destId="{3EEA7D63-0671-4928-ADCB-1F207BAE6D0D}" srcOrd="0" destOrd="0" presId="urn:microsoft.com/office/officeart/2005/8/layout/default"/>
    <dgm:cxn modelId="{FDE21791-4C2C-4CF3-9E26-3F1399A1D592}" type="presOf" srcId="{6B2EAE51-2F06-4376-823F-91BD3211ACC5}" destId="{58BEE49C-6AD8-43F1-986B-A76A79E396CF}" srcOrd="0" destOrd="0" presId="urn:microsoft.com/office/officeart/2005/8/layout/default"/>
    <dgm:cxn modelId="{65036AA0-DEFC-4795-B724-5ED429121D15}" srcId="{639F9DF9-82A6-47DF-A123-45D205379156}" destId="{EC1F9DC6-94CF-41C1-B494-F4872D126846}" srcOrd="6" destOrd="0" parTransId="{BD0CE685-1F41-40D8-BDCD-10B4490D72C8}" sibTransId="{7A506648-0238-4716-A328-A1593706711C}"/>
    <dgm:cxn modelId="{23BA05B7-23C0-4E89-AF2A-6B0B0A0D69E5}" type="presOf" srcId="{0B7B8F48-30E5-4275-B03B-77FC5AB86061}" destId="{CCBB449D-1175-4355-83B6-DD4456FE5820}" srcOrd="0" destOrd="0" presId="urn:microsoft.com/office/officeart/2005/8/layout/default"/>
    <dgm:cxn modelId="{BA85A4E9-E134-40D0-9954-10D41C06375A}" type="presOf" srcId="{639F9DF9-82A6-47DF-A123-45D205379156}" destId="{B4D94AEF-FC3D-4D99-B0EC-599C39E54742}" srcOrd="0" destOrd="0" presId="urn:microsoft.com/office/officeart/2005/8/layout/default"/>
    <dgm:cxn modelId="{F8140FF1-561D-430F-AA63-670682CE3084}" srcId="{639F9DF9-82A6-47DF-A123-45D205379156}" destId="{A575746B-C805-42BE-ADBE-652A03276AD6}" srcOrd="7" destOrd="0" parTransId="{6BF5EE31-D4E3-49D8-8B6A-87116999A294}" sibTransId="{33E1A958-3E75-4418-BBDC-1DB381A5A304}"/>
    <dgm:cxn modelId="{449364FF-2096-41D2-954A-418437E7F361}" type="presOf" srcId="{EC1F9DC6-94CF-41C1-B494-F4872D126846}" destId="{E6C4B7BF-E2B2-4B12-B5E8-8992ABE17DAF}" srcOrd="0" destOrd="0" presId="urn:microsoft.com/office/officeart/2005/8/layout/default"/>
    <dgm:cxn modelId="{A52F79EC-AEEF-45B9-B388-6114161CE524}" type="presParOf" srcId="{B4D94AEF-FC3D-4D99-B0EC-599C39E54742}" destId="{58BEE49C-6AD8-43F1-986B-A76A79E396CF}" srcOrd="0" destOrd="0" presId="urn:microsoft.com/office/officeart/2005/8/layout/default"/>
    <dgm:cxn modelId="{FB6C1CC9-B044-4358-ABB5-5148D242E4F5}" type="presParOf" srcId="{B4D94AEF-FC3D-4D99-B0EC-599C39E54742}" destId="{9634C67E-84E7-46BA-9B24-E4AC1903AF8F}" srcOrd="1" destOrd="0" presId="urn:microsoft.com/office/officeart/2005/8/layout/default"/>
    <dgm:cxn modelId="{AFE31E91-1007-4D0C-B13F-CB985144B7BE}" type="presParOf" srcId="{B4D94AEF-FC3D-4D99-B0EC-599C39E54742}" destId="{82FD2353-8A68-4CCC-BBE5-98D99BD808E9}" srcOrd="2" destOrd="0" presId="urn:microsoft.com/office/officeart/2005/8/layout/default"/>
    <dgm:cxn modelId="{6CCDA4F4-38A6-4B33-8708-C839A7C5C3CA}" type="presParOf" srcId="{B4D94AEF-FC3D-4D99-B0EC-599C39E54742}" destId="{B909151F-57D5-4F6A-A9F2-C4C588B9228A}" srcOrd="3" destOrd="0" presId="urn:microsoft.com/office/officeart/2005/8/layout/default"/>
    <dgm:cxn modelId="{2AEB25BD-C1FF-4DBE-82AA-5209BEF4DE58}" type="presParOf" srcId="{B4D94AEF-FC3D-4D99-B0EC-599C39E54742}" destId="{4F88B6BF-09F1-485E-90C8-C0677380D291}" srcOrd="4" destOrd="0" presId="urn:microsoft.com/office/officeart/2005/8/layout/default"/>
    <dgm:cxn modelId="{A8136BE9-C85A-4117-B50D-5A8976BE981C}" type="presParOf" srcId="{B4D94AEF-FC3D-4D99-B0EC-599C39E54742}" destId="{B6AB21F6-4137-49E7-A453-AA39F4D0C098}" srcOrd="5" destOrd="0" presId="urn:microsoft.com/office/officeart/2005/8/layout/default"/>
    <dgm:cxn modelId="{BB7F9051-76D0-474E-90FC-1DEA27DB6282}" type="presParOf" srcId="{B4D94AEF-FC3D-4D99-B0EC-599C39E54742}" destId="{B8434FF4-96D8-4F9F-9812-1DA3D80BD10E}" srcOrd="6" destOrd="0" presId="urn:microsoft.com/office/officeart/2005/8/layout/default"/>
    <dgm:cxn modelId="{0A30647E-AC49-4AE2-A552-7C85BCB0BA98}" type="presParOf" srcId="{B4D94AEF-FC3D-4D99-B0EC-599C39E54742}" destId="{8D43AF5E-36FE-493B-9BED-E5E63FB55054}" srcOrd="7" destOrd="0" presId="urn:microsoft.com/office/officeart/2005/8/layout/default"/>
    <dgm:cxn modelId="{3227691E-4E89-40D5-B844-5FE2357C5A9C}" type="presParOf" srcId="{B4D94AEF-FC3D-4D99-B0EC-599C39E54742}" destId="{06C9536C-8213-43C5-B718-2ECB8AE07710}" srcOrd="8" destOrd="0" presId="urn:microsoft.com/office/officeart/2005/8/layout/default"/>
    <dgm:cxn modelId="{ECDC465F-8301-4EA0-8445-4DD615AE3112}" type="presParOf" srcId="{B4D94AEF-FC3D-4D99-B0EC-599C39E54742}" destId="{9C2ABFED-4E8E-4030-96FD-B24EB95DDFC2}" srcOrd="9" destOrd="0" presId="urn:microsoft.com/office/officeart/2005/8/layout/default"/>
    <dgm:cxn modelId="{EAA7406D-E051-482A-AE04-5709AA497BE9}" type="presParOf" srcId="{B4D94AEF-FC3D-4D99-B0EC-599C39E54742}" destId="{CCBB449D-1175-4355-83B6-DD4456FE5820}" srcOrd="10" destOrd="0" presId="urn:microsoft.com/office/officeart/2005/8/layout/default"/>
    <dgm:cxn modelId="{7EB99B22-F80D-4952-8947-ABA347BCEB90}" type="presParOf" srcId="{B4D94AEF-FC3D-4D99-B0EC-599C39E54742}" destId="{5ABF58F5-2E9B-4B2C-8E97-83889FA8BF31}" srcOrd="11" destOrd="0" presId="urn:microsoft.com/office/officeart/2005/8/layout/default"/>
    <dgm:cxn modelId="{4C75674C-1B09-4DB0-B1EC-E8B5A61A5266}" type="presParOf" srcId="{B4D94AEF-FC3D-4D99-B0EC-599C39E54742}" destId="{E6C4B7BF-E2B2-4B12-B5E8-8992ABE17DAF}" srcOrd="12" destOrd="0" presId="urn:microsoft.com/office/officeart/2005/8/layout/default"/>
    <dgm:cxn modelId="{EECE0FB1-DBEF-4ABD-AB53-2B957410E157}" type="presParOf" srcId="{B4D94AEF-FC3D-4D99-B0EC-599C39E54742}" destId="{4CF53DA2-8BDA-4583-A989-76A403BFC34A}" srcOrd="13" destOrd="0" presId="urn:microsoft.com/office/officeart/2005/8/layout/default"/>
    <dgm:cxn modelId="{83D41F0E-5386-45E2-8CD8-4B3A06792E61}" type="presParOf" srcId="{B4D94AEF-FC3D-4D99-B0EC-599C39E54742}" destId="{3EEA7D63-0671-4928-ADCB-1F207BAE6D0D}" srcOrd="14"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D4F3F9-7D2E-4934-8855-51879E6FDA86}">
      <dsp:nvSpPr>
        <dsp:cNvPr id="0" name=""/>
        <dsp:cNvSpPr/>
      </dsp:nvSpPr>
      <dsp:spPr>
        <a:xfrm>
          <a:off x="0" y="545"/>
          <a:ext cx="6451943" cy="0"/>
        </a:xfrm>
        <a:prstGeom prst="line">
          <a:avLst/>
        </a:prstGeom>
        <a:solidFill>
          <a:schemeClr val="accent2">
            <a:hueOff val="0"/>
            <a:satOff val="0"/>
            <a:lumOff val="0"/>
            <a:alphaOff val="0"/>
          </a:schemeClr>
        </a:solidFill>
        <a:ln w="1905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FE45364-C5B1-4067-9EC2-2EF596E180DE}">
      <dsp:nvSpPr>
        <dsp:cNvPr id="0" name=""/>
        <dsp:cNvSpPr/>
      </dsp:nvSpPr>
      <dsp:spPr>
        <a:xfrm>
          <a:off x="0" y="545"/>
          <a:ext cx="6451943" cy="8933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6210" tIns="156210" rIns="156210" bIns="156210" numCol="1" spcCol="1270" anchor="t" anchorCtr="0">
          <a:noAutofit/>
        </a:bodyPr>
        <a:lstStyle/>
        <a:p>
          <a:pPr marL="0" lvl="0" indent="0" algn="l" defTabSz="1822450">
            <a:lnSpc>
              <a:spcPct val="90000"/>
            </a:lnSpc>
            <a:spcBef>
              <a:spcPct val="0"/>
            </a:spcBef>
            <a:spcAft>
              <a:spcPct val="35000"/>
            </a:spcAft>
            <a:buNone/>
            <a:defRPr cap="all"/>
          </a:pPr>
          <a:r>
            <a:rPr lang="en-GB" sz="4100" kern="1200"/>
            <a:t>My background</a:t>
          </a:r>
          <a:endParaRPr lang="en-US" sz="4100" kern="1200"/>
        </a:p>
      </dsp:txBody>
      <dsp:txXfrm>
        <a:off x="0" y="545"/>
        <a:ext cx="6451943" cy="893359"/>
      </dsp:txXfrm>
    </dsp:sp>
    <dsp:sp modelId="{959727A0-858B-4B75-B49B-E2BE4D27A504}">
      <dsp:nvSpPr>
        <dsp:cNvPr id="0" name=""/>
        <dsp:cNvSpPr/>
      </dsp:nvSpPr>
      <dsp:spPr>
        <a:xfrm>
          <a:off x="0" y="893904"/>
          <a:ext cx="6451943" cy="0"/>
        </a:xfrm>
        <a:prstGeom prst="line">
          <a:avLst/>
        </a:prstGeom>
        <a:solidFill>
          <a:schemeClr val="accent2">
            <a:hueOff val="-1638851"/>
            <a:satOff val="-1944"/>
            <a:lumOff val="-1029"/>
            <a:alphaOff val="0"/>
          </a:schemeClr>
        </a:solidFill>
        <a:ln w="19050" cap="flat" cmpd="sng" algn="ctr">
          <a:solidFill>
            <a:schemeClr val="accent2">
              <a:hueOff val="-1638851"/>
              <a:satOff val="-1944"/>
              <a:lumOff val="-1029"/>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4C82ABD-F9D4-450C-9A49-94730C3F0ABA}">
      <dsp:nvSpPr>
        <dsp:cNvPr id="0" name=""/>
        <dsp:cNvSpPr/>
      </dsp:nvSpPr>
      <dsp:spPr>
        <a:xfrm>
          <a:off x="0" y="893904"/>
          <a:ext cx="6451943" cy="8933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6210" tIns="156210" rIns="156210" bIns="156210" numCol="1" spcCol="1270" anchor="t" anchorCtr="0">
          <a:noAutofit/>
        </a:bodyPr>
        <a:lstStyle/>
        <a:p>
          <a:pPr marL="0" lvl="0" indent="0" algn="l" defTabSz="1822450">
            <a:lnSpc>
              <a:spcPct val="90000"/>
            </a:lnSpc>
            <a:spcBef>
              <a:spcPct val="0"/>
            </a:spcBef>
            <a:spcAft>
              <a:spcPct val="35000"/>
            </a:spcAft>
            <a:buNone/>
            <a:defRPr cap="all"/>
          </a:pPr>
          <a:r>
            <a:rPr lang="en-GB" sz="4100" kern="1200"/>
            <a:t>The context</a:t>
          </a:r>
          <a:endParaRPr lang="en-US" sz="4100" kern="1200"/>
        </a:p>
      </dsp:txBody>
      <dsp:txXfrm>
        <a:off x="0" y="893904"/>
        <a:ext cx="6451943" cy="893359"/>
      </dsp:txXfrm>
    </dsp:sp>
    <dsp:sp modelId="{5A641D15-D72E-43F7-9499-34FF165CA052}">
      <dsp:nvSpPr>
        <dsp:cNvPr id="0" name=""/>
        <dsp:cNvSpPr/>
      </dsp:nvSpPr>
      <dsp:spPr>
        <a:xfrm>
          <a:off x="0" y="1787263"/>
          <a:ext cx="6451943" cy="0"/>
        </a:xfrm>
        <a:prstGeom prst="line">
          <a:avLst/>
        </a:prstGeom>
        <a:solidFill>
          <a:schemeClr val="accent2">
            <a:hueOff val="-3277702"/>
            <a:satOff val="-3888"/>
            <a:lumOff val="-2059"/>
            <a:alphaOff val="0"/>
          </a:schemeClr>
        </a:solidFill>
        <a:ln w="19050" cap="flat" cmpd="sng" algn="ctr">
          <a:solidFill>
            <a:schemeClr val="accent2">
              <a:hueOff val="-3277702"/>
              <a:satOff val="-3888"/>
              <a:lumOff val="-2059"/>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60B59EB-3EE8-41A2-8FF8-E08AEDBB9F82}">
      <dsp:nvSpPr>
        <dsp:cNvPr id="0" name=""/>
        <dsp:cNvSpPr/>
      </dsp:nvSpPr>
      <dsp:spPr>
        <a:xfrm>
          <a:off x="0" y="1787263"/>
          <a:ext cx="6451943" cy="8933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6210" tIns="156210" rIns="156210" bIns="156210" numCol="1" spcCol="1270" anchor="t" anchorCtr="0">
          <a:noAutofit/>
        </a:bodyPr>
        <a:lstStyle/>
        <a:p>
          <a:pPr marL="0" lvl="0" indent="0" algn="l" defTabSz="1822450">
            <a:lnSpc>
              <a:spcPct val="90000"/>
            </a:lnSpc>
            <a:spcBef>
              <a:spcPct val="0"/>
            </a:spcBef>
            <a:spcAft>
              <a:spcPct val="35000"/>
            </a:spcAft>
            <a:buNone/>
            <a:defRPr cap="all"/>
          </a:pPr>
          <a:r>
            <a:rPr lang="en-GB" sz="4100" kern="1200"/>
            <a:t>Methods</a:t>
          </a:r>
          <a:endParaRPr lang="en-US" sz="4100" kern="1200"/>
        </a:p>
      </dsp:txBody>
      <dsp:txXfrm>
        <a:off x="0" y="1787263"/>
        <a:ext cx="6451943" cy="893359"/>
      </dsp:txXfrm>
    </dsp:sp>
    <dsp:sp modelId="{1FA15D5D-4E27-4EBF-A253-C0721EA00EF8}">
      <dsp:nvSpPr>
        <dsp:cNvPr id="0" name=""/>
        <dsp:cNvSpPr/>
      </dsp:nvSpPr>
      <dsp:spPr>
        <a:xfrm>
          <a:off x="0" y="2680623"/>
          <a:ext cx="6451943" cy="0"/>
        </a:xfrm>
        <a:prstGeom prst="line">
          <a:avLst/>
        </a:prstGeom>
        <a:solidFill>
          <a:schemeClr val="accent2">
            <a:hueOff val="-4916553"/>
            <a:satOff val="-5832"/>
            <a:lumOff val="-3088"/>
            <a:alphaOff val="0"/>
          </a:schemeClr>
        </a:solidFill>
        <a:ln w="19050" cap="flat" cmpd="sng" algn="ctr">
          <a:solidFill>
            <a:schemeClr val="accent2">
              <a:hueOff val="-4916553"/>
              <a:satOff val="-5832"/>
              <a:lumOff val="-3088"/>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8F9FA97-523E-4330-B4E1-849F3FE24382}">
      <dsp:nvSpPr>
        <dsp:cNvPr id="0" name=""/>
        <dsp:cNvSpPr/>
      </dsp:nvSpPr>
      <dsp:spPr>
        <a:xfrm>
          <a:off x="0" y="2680623"/>
          <a:ext cx="6451943" cy="8933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6210" tIns="156210" rIns="156210" bIns="156210" numCol="1" spcCol="1270" anchor="t" anchorCtr="0">
          <a:noAutofit/>
        </a:bodyPr>
        <a:lstStyle/>
        <a:p>
          <a:pPr marL="0" lvl="0" indent="0" algn="l" defTabSz="1822450">
            <a:lnSpc>
              <a:spcPct val="90000"/>
            </a:lnSpc>
            <a:spcBef>
              <a:spcPct val="0"/>
            </a:spcBef>
            <a:spcAft>
              <a:spcPct val="35000"/>
            </a:spcAft>
            <a:buNone/>
            <a:defRPr cap="all"/>
          </a:pPr>
          <a:r>
            <a:rPr lang="en-GB" sz="4100" kern="1200"/>
            <a:t>Findings so far…</a:t>
          </a:r>
          <a:endParaRPr lang="en-US" sz="4100" kern="1200"/>
        </a:p>
      </dsp:txBody>
      <dsp:txXfrm>
        <a:off x="0" y="2680623"/>
        <a:ext cx="6451943" cy="893359"/>
      </dsp:txXfrm>
    </dsp:sp>
    <dsp:sp modelId="{FD95A31B-C47F-45AD-AF5F-F5D77F2BF4E8}">
      <dsp:nvSpPr>
        <dsp:cNvPr id="0" name=""/>
        <dsp:cNvSpPr/>
      </dsp:nvSpPr>
      <dsp:spPr>
        <a:xfrm>
          <a:off x="0" y="3573982"/>
          <a:ext cx="6451943" cy="0"/>
        </a:xfrm>
        <a:prstGeom prst="line">
          <a:avLst/>
        </a:prstGeom>
        <a:solidFill>
          <a:schemeClr val="accent2">
            <a:hueOff val="-6555403"/>
            <a:satOff val="-7776"/>
            <a:lumOff val="-4117"/>
            <a:alphaOff val="0"/>
          </a:schemeClr>
        </a:solidFill>
        <a:ln w="19050" cap="flat" cmpd="sng" algn="ctr">
          <a:solidFill>
            <a:schemeClr val="accent2">
              <a:hueOff val="-6555403"/>
              <a:satOff val="-7776"/>
              <a:lumOff val="-4117"/>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E754FA9-D31A-4C76-925E-F1E45029C7DC}">
      <dsp:nvSpPr>
        <dsp:cNvPr id="0" name=""/>
        <dsp:cNvSpPr/>
      </dsp:nvSpPr>
      <dsp:spPr>
        <a:xfrm>
          <a:off x="0" y="3573982"/>
          <a:ext cx="6451943" cy="8933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6210" tIns="156210" rIns="156210" bIns="156210" numCol="1" spcCol="1270" anchor="t" anchorCtr="0">
          <a:noAutofit/>
        </a:bodyPr>
        <a:lstStyle/>
        <a:p>
          <a:pPr marL="0" lvl="0" indent="0" algn="l" defTabSz="1822450">
            <a:lnSpc>
              <a:spcPct val="90000"/>
            </a:lnSpc>
            <a:spcBef>
              <a:spcPct val="0"/>
            </a:spcBef>
            <a:spcAft>
              <a:spcPct val="35000"/>
            </a:spcAft>
            <a:buNone/>
            <a:defRPr cap="all"/>
          </a:pPr>
          <a:r>
            <a:rPr lang="en-GB" sz="4100" kern="1200"/>
            <a:t>Next step</a:t>
          </a:r>
          <a:endParaRPr lang="en-US" sz="4100" kern="1200"/>
        </a:p>
      </dsp:txBody>
      <dsp:txXfrm>
        <a:off x="0" y="3573982"/>
        <a:ext cx="6451943" cy="893359"/>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98715ED-45BC-4AB1-9AB4-66E696D720A1}">
      <dsp:nvSpPr>
        <dsp:cNvPr id="0" name=""/>
        <dsp:cNvSpPr/>
      </dsp:nvSpPr>
      <dsp:spPr>
        <a:xfrm>
          <a:off x="0" y="784911"/>
          <a:ext cx="8229600" cy="54054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GB" sz="2200" kern="1200"/>
            <a:t>Use of prayer</a:t>
          </a:r>
          <a:endParaRPr lang="en-US" sz="2200" kern="1200"/>
        </a:p>
      </dsp:txBody>
      <dsp:txXfrm>
        <a:off x="26387" y="811298"/>
        <a:ext cx="8176826" cy="487766"/>
      </dsp:txXfrm>
    </dsp:sp>
    <dsp:sp modelId="{49D4A6D4-2007-4A46-A15F-6C3616CF1D56}">
      <dsp:nvSpPr>
        <dsp:cNvPr id="0" name=""/>
        <dsp:cNvSpPr/>
      </dsp:nvSpPr>
      <dsp:spPr>
        <a:xfrm>
          <a:off x="0" y="1388811"/>
          <a:ext cx="8229600" cy="54054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GB" sz="2200" kern="1200"/>
            <a:t>Restoration of faith in the goodness of others</a:t>
          </a:r>
          <a:endParaRPr lang="en-US" sz="2200" kern="1200"/>
        </a:p>
      </dsp:txBody>
      <dsp:txXfrm>
        <a:off x="26387" y="1415198"/>
        <a:ext cx="8176826" cy="487766"/>
      </dsp:txXfrm>
    </dsp:sp>
    <dsp:sp modelId="{E7B55DC7-CFA1-4583-8DC0-9E12121F66C3}">
      <dsp:nvSpPr>
        <dsp:cNvPr id="0" name=""/>
        <dsp:cNvSpPr/>
      </dsp:nvSpPr>
      <dsp:spPr>
        <a:xfrm>
          <a:off x="0" y="1992711"/>
          <a:ext cx="8229600" cy="54054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GB" sz="2200" kern="1200"/>
            <a:t>Loss of self-efficacy</a:t>
          </a:r>
          <a:endParaRPr lang="en-US" sz="2200" kern="1200"/>
        </a:p>
      </dsp:txBody>
      <dsp:txXfrm>
        <a:off x="26387" y="2019098"/>
        <a:ext cx="8176826" cy="487766"/>
      </dsp:txXfrm>
    </dsp:sp>
    <dsp:sp modelId="{75159B9D-7C43-4DBB-978F-ABC929035EA0}">
      <dsp:nvSpPr>
        <dsp:cNvPr id="0" name=""/>
        <dsp:cNvSpPr/>
      </dsp:nvSpPr>
      <dsp:spPr>
        <a:xfrm>
          <a:off x="0" y="2596611"/>
          <a:ext cx="8229600" cy="54054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GB" sz="2200" kern="1200"/>
            <a:t>Despair about humanity, particularly if the event was intentional </a:t>
          </a:r>
          <a:endParaRPr lang="en-US" sz="2200" kern="1200"/>
        </a:p>
      </dsp:txBody>
      <dsp:txXfrm>
        <a:off x="26387" y="2622998"/>
        <a:ext cx="8176826" cy="487766"/>
      </dsp:txXfrm>
    </dsp:sp>
    <dsp:sp modelId="{FDAA701C-E1D9-4AC0-811B-6426477D0C70}">
      <dsp:nvSpPr>
        <dsp:cNvPr id="0" name=""/>
        <dsp:cNvSpPr/>
      </dsp:nvSpPr>
      <dsp:spPr>
        <a:xfrm>
          <a:off x="0" y="3200511"/>
          <a:ext cx="8229600" cy="54054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GB" sz="2200" kern="1200"/>
            <a:t>Immediate disruption of life assumptions</a:t>
          </a:r>
          <a:endParaRPr lang="en-US" sz="2200" kern="1200"/>
        </a:p>
      </dsp:txBody>
      <dsp:txXfrm>
        <a:off x="26387" y="3226898"/>
        <a:ext cx="8176826" cy="487766"/>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E639A4-CA77-46B4-89FF-0484B9142B98}">
      <dsp:nvSpPr>
        <dsp:cNvPr id="0" name=""/>
        <dsp:cNvSpPr/>
      </dsp:nvSpPr>
      <dsp:spPr>
        <a:xfrm>
          <a:off x="0" y="591343"/>
          <a:ext cx="2571749" cy="1543050"/>
        </a:xfrm>
        <a:prstGeom prst="rect">
          <a:avLst/>
        </a:prstGeom>
        <a:solidFill>
          <a:schemeClr val="accent6">
            <a:lumMod val="7500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marL="0" lvl="0" indent="0" algn="ctr" defTabSz="1555750">
            <a:lnSpc>
              <a:spcPct val="90000"/>
            </a:lnSpc>
            <a:spcBef>
              <a:spcPct val="0"/>
            </a:spcBef>
            <a:spcAft>
              <a:spcPct val="35000"/>
            </a:spcAft>
            <a:buNone/>
          </a:pPr>
          <a:r>
            <a:rPr lang="en-GB" sz="3500" kern="1200"/>
            <a:t>Supervision</a:t>
          </a:r>
          <a:endParaRPr lang="en-US" sz="3500" kern="1200"/>
        </a:p>
      </dsp:txBody>
      <dsp:txXfrm>
        <a:off x="0" y="591343"/>
        <a:ext cx="2571749" cy="1543050"/>
      </dsp:txXfrm>
    </dsp:sp>
    <dsp:sp modelId="{8A710EBF-0D21-4BBE-8D5F-9F29A236C553}">
      <dsp:nvSpPr>
        <dsp:cNvPr id="0" name=""/>
        <dsp:cNvSpPr/>
      </dsp:nvSpPr>
      <dsp:spPr>
        <a:xfrm>
          <a:off x="2828925" y="591343"/>
          <a:ext cx="2571749" cy="1543050"/>
        </a:xfrm>
        <a:prstGeom prst="rect">
          <a:avLst/>
        </a:prstGeom>
        <a:solidFill>
          <a:schemeClr val="accent6">
            <a:lumMod val="7500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marL="0" lvl="0" indent="0" algn="ctr" defTabSz="1555750">
            <a:lnSpc>
              <a:spcPct val="90000"/>
            </a:lnSpc>
            <a:spcBef>
              <a:spcPct val="0"/>
            </a:spcBef>
            <a:spcAft>
              <a:spcPct val="35000"/>
            </a:spcAft>
            <a:buNone/>
          </a:pPr>
          <a:r>
            <a:rPr lang="en-GB" sz="3500" kern="1200"/>
            <a:t>Manager </a:t>
          </a:r>
          <a:endParaRPr lang="en-US" sz="3500" kern="1200"/>
        </a:p>
      </dsp:txBody>
      <dsp:txXfrm>
        <a:off x="2828925" y="591343"/>
        <a:ext cx="2571749" cy="1543050"/>
      </dsp:txXfrm>
    </dsp:sp>
    <dsp:sp modelId="{EE92F22E-D919-4C95-85D0-BFD5546277FF}">
      <dsp:nvSpPr>
        <dsp:cNvPr id="0" name=""/>
        <dsp:cNvSpPr/>
      </dsp:nvSpPr>
      <dsp:spPr>
        <a:xfrm>
          <a:off x="5657849" y="591343"/>
          <a:ext cx="2571749" cy="1543050"/>
        </a:xfrm>
        <a:prstGeom prst="rect">
          <a:avLst/>
        </a:prstGeom>
        <a:solidFill>
          <a:schemeClr val="accent6">
            <a:lumMod val="7500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marL="0" lvl="0" indent="0" algn="ctr" defTabSz="1555750">
            <a:lnSpc>
              <a:spcPct val="90000"/>
            </a:lnSpc>
            <a:spcBef>
              <a:spcPct val="0"/>
            </a:spcBef>
            <a:spcAft>
              <a:spcPct val="35000"/>
            </a:spcAft>
            <a:buNone/>
          </a:pPr>
          <a:r>
            <a:rPr lang="en-GB" sz="3500" kern="1200"/>
            <a:t>Colleagues </a:t>
          </a:r>
          <a:endParaRPr lang="en-US" sz="3500" kern="1200"/>
        </a:p>
      </dsp:txBody>
      <dsp:txXfrm>
        <a:off x="5657849" y="591343"/>
        <a:ext cx="2571749" cy="1543050"/>
      </dsp:txXfrm>
    </dsp:sp>
    <dsp:sp modelId="{78C2D022-5485-49D7-AA65-4EFA8493B11F}">
      <dsp:nvSpPr>
        <dsp:cNvPr id="0" name=""/>
        <dsp:cNvSpPr/>
      </dsp:nvSpPr>
      <dsp:spPr>
        <a:xfrm>
          <a:off x="1414462" y="2391569"/>
          <a:ext cx="2571749" cy="1543050"/>
        </a:xfrm>
        <a:prstGeom prst="rect">
          <a:avLst/>
        </a:prstGeom>
        <a:solidFill>
          <a:schemeClr val="accent6">
            <a:lumMod val="7500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marL="0" lvl="0" indent="0" algn="ctr" defTabSz="1555750">
            <a:lnSpc>
              <a:spcPct val="90000"/>
            </a:lnSpc>
            <a:spcBef>
              <a:spcPct val="0"/>
            </a:spcBef>
            <a:spcAft>
              <a:spcPct val="35000"/>
            </a:spcAft>
            <a:buNone/>
          </a:pPr>
          <a:r>
            <a:rPr lang="en-GB" sz="3500" kern="1200"/>
            <a:t>Family </a:t>
          </a:r>
          <a:endParaRPr lang="en-US" sz="3500" kern="1200"/>
        </a:p>
      </dsp:txBody>
      <dsp:txXfrm>
        <a:off x="1414462" y="2391569"/>
        <a:ext cx="2571749" cy="1543050"/>
      </dsp:txXfrm>
    </dsp:sp>
    <dsp:sp modelId="{3735A10C-100C-4BF6-8BDD-CB7B7620D310}">
      <dsp:nvSpPr>
        <dsp:cNvPr id="0" name=""/>
        <dsp:cNvSpPr/>
      </dsp:nvSpPr>
      <dsp:spPr>
        <a:xfrm>
          <a:off x="4243387" y="2391569"/>
          <a:ext cx="2571749" cy="1543050"/>
        </a:xfrm>
        <a:prstGeom prst="rect">
          <a:avLst/>
        </a:prstGeom>
        <a:solidFill>
          <a:schemeClr val="accent6">
            <a:lumMod val="7500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marL="0" lvl="0" indent="0" algn="ctr" defTabSz="1555750">
            <a:lnSpc>
              <a:spcPct val="90000"/>
            </a:lnSpc>
            <a:spcBef>
              <a:spcPct val="0"/>
            </a:spcBef>
            <a:spcAft>
              <a:spcPct val="35000"/>
            </a:spcAft>
            <a:buNone/>
          </a:pPr>
          <a:r>
            <a:rPr lang="en-GB" sz="3500" kern="1200"/>
            <a:t>Friends </a:t>
          </a:r>
          <a:endParaRPr lang="en-US" sz="3500" kern="1200"/>
        </a:p>
      </dsp:txBody>
      <dsp:txXfrm>
        <a:off x="4243387" y="2391569"/>
        <a:ext cx="2571749" cy="154305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ABB844-6082-4CC6-B671-98DE5FC61810}">
      <dsp:nvSpPr>
        <dsp:cNvPr id="0" name=""/>
        <dsp:cNvSpPr/>
      </dsp:nvSpPr>
      <dsp:spPr>
        <a:xfrm>
          <a:off x="0" y="55915"/>
          <a:ext cx="6451943" cy="1032854"/>
        </a:xfrm>
        <a:prstGeom prst="round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n-GB" sz="2600" b="1" kern="1200"/>
            <a:t>Attending</a:t>
          </a:r>
          <a:r>
            <a:rPr lang="en-GB" sz="2600" kern="1200"/>
            <a:t> to another person or people</a:t>
          </a:r>
          <a:endParaRPr lang="en-US" sz="2600" kern="1200"/>
        </a:p>
      </dsp:txBody>
      <dsp:txXfrm>
        <a:off x="50420" y="106335"/>
        <a:ext cx="6351103" cy="932014"/>
      </dsp:txXfrm>
    </dsp:sp>
    <dsp:sp modelId="{EC712E1A-F7B1-41C7-B117-41279A7E15AC}">
      <dsp:nvSpPr>
        <dsp:cNvPr id="0" name=""/>
        <dsp:cNvSpPr/>
      </dsp:nvSpPr>
      <dsp:spPr>
        <a:xfrm>
          <a:off x="0" y="1163649"/>
          <a:ext cx="6451943" cy="1032854"/>
        </a:xfrm>
        <a:prstGeom prst="roundRect">
          <a:avLst/>
        </a:prstGeom>
        <a:solidFill>
          <a:schemeClr val="accent2">
            <a:hueOff val="-2185134"/>
            <a:satOff val="-2592"/>
            <a:lumOff val="-1372"/>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n-GB" sz="2600" kern="1200"/>
            <a:t>Trying to </a:t>
          </a:r>
          <a:r>
            <a:rPr lang="en-GB" sz="2600" b="1" kern="1200"/>
            <a:t>understand</a:t>
          </a:r>
          <a:r>
            <a:rPr lang="en-GB" sz="2600" kern="1200"/>
            <a:t> their perspective</a:t>
          </a:r>
          <a:endParaRPr lang="en-US" sz="2600" kern="1200"/>
        </a:p>
      </dsp:txBody>
      <dsp:txXfrm>
        <a:off x="50420" y="1214069"/>
        <a:ext cx="6351103" cy="932014"/>
      </dsp:txXfrm>
    </dsp:sp>
    <dsp:sp modelId="{20158A32-C6B4-4915-86EA-F9DA19961BD3}">
      <dsp:nvSpPr>
        <dsp:cNvPr id="0" name=""/>
        <dsp:cNvSpPr/>
      </dsp:nvSpPr>
      <dsp:spPr>
        <a:xfrm>
          <a:off x="0" y="2271383"/>
          <a:ext cx="6451943" cy="1032854"/>
        </a:xfrm>
        <a:prstGeom prst="roundRect">
          <a:avLst/>
        </a:prstGeom>
        <a:solidFill>
          <a:schemeClr val="accent2">
            <a:hueOff val="-4370269"/>
            <a:satOff val="-5184"/>
            <a:lumOff val="-2745"/>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n-GB" sz="2600" b="1" kern="1200"/>
            <a:t>Empathising</a:t>
          </a:r>
          <a:endParaRPr lang="en-US" sz="2600" kern="1200"/>
        </a:p>
      </dsp:txBody>
      <dsp:txXfrm>
        <a:off x="50420" y="2321803"/>
        <a:ext cx="6351103" cy="932014"/>
      </dsp:txXfrm>
    </dsp:sp>
    <dsp:sp modelId="{7DC3E42E-FAE1-43AE-86DB-788704170BDC}">
      <dsp:nvSpPr>
        <dsp:cNvPr id="0" name=""/>
        <dsp:cNvSpPr/>
      </dsp:nvSpPr>
      <dsp:spPr>
        <a:xfrm>
          <a:off x="0" y="3379117"/>
          <a:ext cx="6451943" cy="1032854"/>
        </a:xfrm>
        <a:prstGeom prst="roundRect">
          <a:avLst/>
        </a:prstGeom>
        <a:solidFill>
          <a:schemeClr val="accent2">
            <a:hueOff val="-6555403"/>
            <a:satOff val="-7776"/>
            <a:lumOff val="-4117"/>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n-GB" sz="2600" kern="1200"/>
            <a:t>The drive to try and </a:t>
          </a:r>
          <a:r>
            <a:rPr lang="en-GB" sz="2600" b="1" kern="1200"/>
            <a:t>help</a:t>
          </a:r>
          <a:r>
            <a:rPr lang="en-GB" sz="2600" kern="1200"/>
            <a:t> relieve their suffering</a:t>
          </a:r>
          <a:endParaRPr lang="en-US" sz="2600" kern="1200"/>
        </a:p>
      </dsp:txBody>
      <dsp:txXfrm>
        <a:off x="50420" y="3429537"/>
        <a:ext cx="6351103" cy="93201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F36D13-D45F-4A4B-87D8-D464C48431BB}">
      <dsp:nvSpPr>
        <dsp:cNvPr id="0" name=""/>
        <dsp:cNvSpPr/>
      </dsp:nvSpPr>
      <dsp:spPr>
        <a:xfrm>
          <a:off x="0" y="7455"/>
          <a:ext cx="6451943" cy="647595"/>
        </a:xfrm>
        <a:prstGeom prst="round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en-GB" sz="2700" kern="1200"/>
            <a:t>It isn’t just about a single person or leader</a:t>
          </a:r>
          <a:endParaRPr lang="en-US" sz="2700" kern="1200"/>
        </a:p>
      </dsp:txBody>
      <dsp:txXfrm>
        <a:off x="31613" y="39068"/>
        <a:ext cx="6388717" cy="584369"/>
      </dsp:txXfrm>
    </dsp:sp>
    <dsp:sp modelId="{77334DAC-7134-4573-991A-00E199A75121}">
      <dsp:nvSpPr>
        <dsp:cNvPr id="0" name=""/>
        <dsp:cNvSpPr/>
      </dsp:nvSpPr>
      <dsp:spPr>
        <a:xfrm>
          <a:off x="0" y="655051"/>
          <a:ext cx="6451943" cy="13134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4849" tIns="34290" rIns="192024" bIns="34290" numCol="1" spcCol="1270" anchor="t" anchorCtr="0">
          <a:noAutofit/>
        </a:bodyPr>
        <a:lstStyle/>
        <a:p>
          <a:pPr marL="228600" lvl="1" indent="-228600" algn="l" defTabSz="933450">
            <a:lnSpc>
              <a:spcPct val="90000"/>
            </a:lnSpc>
            <a:spcBef>
              <a:spcPct val="0"/>
            </a:spcBef>
            <a:spcAft>
              <a:spcPct val="20000"/>
            </a:spcAft>
            <a:buChar char="•"/>
          </a:pPr>
          <a:r>
            <a:rPr lang="en-GB" sz="2100" kern="1200"/>
            <a:t>The overall organisational leadership approach and culture are incredibly important</a:t>
          </a:r>
          <a:endParaRPr lang="en-US" sz="2100" kern="1200"/>
        </a:p>
        <a:p>
          <a:pPr marL="228600" lvl="1" indent="-228600" algn="l" defTabSz="933450">
            <a:lnSpc>
              <a:spcPct val="90000"/>
            </a:lnSpc>
            <a:spcBef>
              <a:spcPct val="0"/>
            </a:spcBef>
            <a:spcAft>
              <a:spcPct val="20000"/>
            </a:spcAft>
            <a:buChar char="•"/>
          </a:pPr>
          <a:r>
            <a:rPr lang="en-GB" sz="2100" kern="1200"/>
            <a:t>It also relates to authenticity, integrity, inclusivity, and collective leadership</a:t>
          </a:r>
          <a:endParaRPr lang="en-US" sz="2100" kern="1200"/>
        </a:p>
      </dsp:txBody>
      <dsp:txXfrm>
        <a:off x="0" y="655051"/>
        <a:ext cx="6451943" cy="1313414"/>
      </dsp:txXfrm>
    </dsp:sp>
    <dsp:sp modelId="{28BEC2F8-983E-4E17-B265-3FA0F682CDA9}">
      <dsp:nvSpPr>
        <dsp:cNvPr id="0" name=""/>
        <dsp:cNvSpPr/>
      </dsp:nvSpPr>
      <dsp:spPr>
        <a:xfrm>
          <a:off x="0" y="1968466"/>
          <a:ext cx="6451943" cy="647595"/>
        </a:xfrm>
        <a:prstGeom prst="roundRect">
          <a:avLst/>
        </a:prstGeom>
        <a:solidFill>
          <a:schemeClr val="accent2">
            <a:hueOff val="-6555403"/>
            <a:satOff val="-7776"/>
            <a:lumOff val="-4117"/>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en-GB" sz="2700" kern="1200"/>
            <a:t>It can be demonstrated in many ways</a:t>
          </a:r>
          <a:endParaRPr lang="en-US" sz="2700" kern="1200"/>
        </a:p>
      </dsp:txBody>
      <dsp:txXfrm>
        <a:off x="31613" y="2000079"/>
        <a:ext cx="6388717" cy="584369"/>
      </dsp:txXfrm>
    </dsp:sp>
    <dsp:sp modelId="{F94DA3A9-3F63-480E-9EA6-A9F70A3495D2}">
      <dsp:nvSpPr>
        <dsp:cNvPr id="0" name=""/>
        <dsp:cNvSpPr/>
      </dsp:nvSpPr>
      <dsp:spPr>
        <a:xfrm>
          <a:off x="0" y="2616060"/>
          <a:ext cx="6451943" cy="18443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4849" tIns="34290" rIns="192024" bIns="34290" numCol="1" spcCol="1270" anchor="t" anchorCtr="0">
          <a:noAutofit/>
        </a:bodyPr>
        <a:lstStyle/>
        <a:p>
          <a:pPr marL="228600" lvl="1" indent="-228600" algn="l" defTabSz="933450">
            <a:lnSpc>
              <a:spcPct val="90000"/>
            </a:lnSpc>
            <a:spcBef>
              <a:spcPct val="0"/>
            </a:spcBef>
            <a:spcAft>
              <a:spcPct val="20000"/>
            </a:spcAft>
            <a:buChar char="•"/>
          </a:pPr>
          <a:r>
            <a:rPr lang="en-GB" sz="2100" kern="1200"/>
            <a:t>Behaviours</a:t>
          </a:r>
          <a:endParaRPr lang="en-US" sz="2100" kern="1200"/>
        </a:p>
        <a:p>
          <a:pPr marL="228600" lvl="1" indent="-228600" algn="l" defTabSz="933450">
            <a:lnSpc>
              <a:spcPct val="90000"/>
            </a:lnSpc>
            <a:spcBef>
              <a:spcPct val="0"/>
            </a:spcBef>
            <a:spcAft>
              <a:spcPct val="20000"/>
            </a:spcAft>
            <a:buChar char="•"/>
          </a:pPr>
          <a:r>
            <a:rPr lang="en-GB" sz="2100" kern="1200"/>
            <a:t>Language (tone and content)</a:t>
          </a:r>
          <a:endParaRPr lang="en-US" sz="2100" kern="1200"/>
        </a:p>
        <a:p>
          <a:pPr marL="228600" lvl="1" indent="-228600" algn="l" defTabSz="933450">
            <a:lnSpc>
              <a:spcPct val="90000"/>
            </a:lnSpc>
            <a:spcBef>
              <a:spcPct val="0"/>
            </a:spcBef>
            <a:spcAft>
              <a:spcPct val="20000"/>
            </a:spcAft>
            <a:buChar char="•"/>
          </a:pPr>
          <a:r>
            <a:rPr lang="en-GB" sz="2100" kern="1200"/>
            <a:t>Decisions</a:t>
          </a:r>
          <a:endParaRPr lang="en-US" sz="2100" kern="1200"/>
        </a:p>
        <a:p>
          <a:pPr marL="228600" lvl="1" indent="-228600" algn="l" defTabSz="933450">
            <a:lnSpc>
              <a:spcPct val="90000"/>
            </a:lnSpc>
            <a:spcBef>
              <a:spcPct val="0"/>
            </a:spcBef>
            <a:spcAft>
              <a:spcPct val="20000"/>
            </a:spcAft>
            <a:buChar char="•"/>
          </a:pPr>
          <a:r>
            <a:rPr lang="en-GB" sz="2100" kern="1200"/>
            <a:t>Values</a:t>
          </a:r>
          <a:endParaRPr lang="en-US" sz="2100" kern="1200"/>
        </a:p>
        <a:p>
          <a:pPr marL="228600" lvl="1" indent="-228600" algn="l" defTabSz="933450">
            <a:lnSpc>
              <a:spcPct val="90000"/>
            </a:lnSpc>
            <a:spcBef>
              <a:spcPct val="0"/>
            </a:spcBef>
            <a:spcAft>
              <a:spcPct val="20000"/>
            </a:spcAft>
            <a:buChar char="•"/>
          </a:pPr>
          <a:r>
            <a:rPr lang="en-GB" sz="2100" kern="1200"/>
            <a:t>Consistency</a:t>
          </a:r>
          <a:endParaRPr lang="en-US" sz="2100" kern="1200"/>
        </a:p>
      </dsp:txBody>
      <dsp:txXfrm>
        <a:off x="0" y="2616060"/>
        <a:ext cx="6451943" cy="184436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9C7ED39-1EDC-4C58-BC30-04326A519088}">
      <dsp:nvSpPr>
        <dsp:cNvPr id="0" name=""/>
        <dsp:cNvSpPr/>
      </dsp:nvSpPr>
      <dsp:spPr>
        <a:xfrm>
          <a:off x="0" y="88415"/>
          <a:ext cx="10319657" cy="52767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GB" sz="2200" kern="1200"/>
            <a:t>Compassionate leadership Scale (CLS)</a:t>
          </a:r>
          <a:endParaRPr lang="en-US" sz="2200" kern="1200"/>
        </a:p>
      </dsp:txBody>
      <dsp:txXfrm>
        <a:off x="25759" y="114174"/>
        <a:ext cx="10268139" cy="476152"/>
      </dsp:txXfrm>
    </dsp:sp>
    <dsp:sp modelId="{F655B8FF-E420-410F-8DD7-6E29C2BC9904}">
      <dsp:nvSpPr>
        <dsp:cNvPr id="0" name=""/>
        <dsp:cNvSpPr/>
      </dsp:nvSpPr>
      <dsp:spPr>
        <a:xfrm>
          <a:off x="0" y="616085"/>
          <a:ext cx="10319657" cy="7741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7649" tIns="27940" rIns="156464" bIns="27940" numCol="1" spcCol="1270" anchor="t" anchorCtr="0">
          <a:noAutofit/>
        </a:bodyPr>
        <a:lstStyle/>
        <a:p>
          <a:pPr marL="171450" lvl="1" indent="-171450" algn="l" defTabSz="755650">
            <a:lnSpc>
              <a:spcPct val="90000"/>
            </a:lnSpc>
            <a:spcBef>
              <a:spcPct val="0"/>
            </a:spcBef>
            <a:spcAft>
              <a:spcPct val="20000"/>
            </a:spcAft>
            <a:buChar char="•"/>
          </a:pPr>
          <a:r>
            <a:rPr lang="en-GB" sz="1700" kern="1200"/>
            <a:t>The CLS is to be completed by leader-participants only. This is a 16-item questionnaire indicating levels of compassionate leadership in four key subscales of attending, understanding, empathising, and helping (West, 2021). </a:t>
          </a:r>
          <a:endParaRPr lang="en-US" sz="1700" kern="1200"/>
        </a:p>
      </dsp:txBody>
      <dsp:txXfrm>
        <a:off x="0" y="616085"/>
        <a:ext cx="10319657" cy="774180"/>
      </dsp:txXfrm>
    </dsp:sp>
    <dsp:sp modelId="{C55226A8-18E7-444D-A222-E19EE5DACCFE}">
      <dsp:nvSpPr>
        <dsp:cNvPr id="0" name=""/>
        <dsp:cNvSpPr/>
      </dsp:nvSpPr>
      <dsp:spPr>
        <a:xfrm>
          <a:off x="0" y="1390265"/>
          <a:ext cx="10319657" cy="52767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GB" sz="2200" kern="1200"/>
            <a:t>Culture Assessment Tool (CAT)</a:t>
          </a:r>
          <a:endParaRPr lang="en-US" sz="2200" kern="1200"/>
        </a:p>
      </dsp:txBody>
      <dsp:txXfrm>
        <a:off x="25759" y="1416024"/>
        <a:ext cx="10268139" cy="476152"/>
      </dsp:txXfrm>
    </dsp:sp>
    <dsp:sp modelId="{E4B1D8EC-FA8B-4EF1-BE29-5962870F4050}">
      <dsp:nvSpPr>
        <dsp:cNvPr id="0" name=""/>
        <dsp:cNvSpPr/>
      </dsp:nvSpPr>
      <dsp:spPr>
        <a:xfrm>
          <a:off x="0" y="1917935"/>
          <a:ext cx="10319657" cy="7741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7649" tIns="27940" rIns="156464" bIns="27940" numCol="1" spcCol="1270" anchor="t" anchorCtr="0">
          <a:noAutofit/>
        </a:bodyPr>
        <a:lstStyle/>
        <a:p>
          <a:pPr marL="171450" lvl="1" indent="-171450" algn="l" defTabSz="755650">
            <a:lnSpc>
              <a:spcPct val="90000"/>
            </a:lnSpc>
            <a:spcBef>
              <a:spcPct val="0"/>
            </a:spcBef>
            <a:spcAft>
              <a:spcPct val="20000"/>
            </a:spcAft>
            <a:buChar char="•"/>
          </a:pPr>
          <a:r>
            <a:rPr lang="en-GB" sz="1700" kern="1200"/>
            <a:t>The CAT is to be completed by team member-participants only. This is a ten-item multiple choice questionnaire with 2 subscales: an observer rating of compassionate leadership (6 items) and of compassionate culture (4 items) (West, 2021). </a:t>
          </a:r>
          <a:endParaRPr lang="en-US" sz="1700" kern="1200"/>
        </a:p>
      </dsp:txBody>
      <dsp:txXfrm>
        <a:off x="0" y="1917935"/>
        <a:ext cx="10319657" cy="774180"/>
      </dsp:txXfrm>
    </dsp:sp>
    <dsp:sp modelId="{080F5DB8-DBF4-43EB-823D-6C6DCD48D16B}">
      <dsp:nvSpPr>
        <dsp:cNvPr id="0" name=""/>
        <dsp:cNvSpPr/>
      </dsp:nvSpPr>
      <dsp:spPr>
        <a:xfrm>
          <a:off x="0" y="2692115"/>
          <a:ext cx="10319657" cy="52767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GB" sz="2200" kern="1200"/>
            <a:t>Oldenburg Burnout Inventory (OLBI)</a:t>
          </a:r>
          <a:endParaRPr lang="en-US" sz="2200" kern="1200"/>
        </a:p>
      </dsp:txBody>
      <dsp:txXfrm>
        <a:off x="25759" y="2717874"/>
        <a:ext cx="10268139" cy="476152"/>
      </dsp:txXfrm>
    </dsp:sp>
    <dsp:sp modelId="{963C50E8-D3A0-4B4A-B82D-0B80DC15C703}">
      <dsp:nvSpPr>
        <dsp:cNvPr id="0" name=""/>
        <dsp:cNvSpPr/>
      </dsp:nvSpPr>
      <dsp:spPr>
        <a:xfrm>
          <a:off x="0" y="3219785"/>
          <a:ext cx="10319657" cy="5350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7649" tIns="27940" rIns="156464" bIns="27940" numCol="1" spcCol="1270" anchor="t" anchorCtr="0">
          <a:noAutofit/>
        </a:bodyPr>
        <a:lstStyle/>
        <a:p>
          <a:pPr marL="171450" lvl="1" indent="-171450" algn="l" defTabSz="755650">
            <a:lnSpc>
              <a:spcPct val="90000"/>
            </a:lnSpc>
            <a:spcBef>
              <a:spcPct val="0"/>
            </a:spcBef>
            <a:spcAft>
              <a:spcPct val="20000"/>
            </a:spcAft>
            <a:buChar char="•"/>
          </a:pPr>
          <a:r>
            <a:rPr lang="en-GB" sz="1700" kern="1200"/>
            <a:t>All participants complete the OLBI. This scale is designed to measure burnout through two subscales: Emotional Exhaustion and Disengagement (Demerouti et al., 2003). </a:t>
          </a:r>
          <a:endParaRPr lang="en-US" sz="1700" kern="1200"/>
        </a:p>
      </dsp:txBody>
      <dsp:txXfrm>
        <a:off x="0" y="3219785"/>
        <a:ext cx="10319657" cy="535095"/>
      </dsp:txXfrm>
    </dsp:sp>
    <dsp:sp modelId="{F54BB151-0577-4D88-BECB-84291920C019}">
      <dsp:nvSpPr>
        <dsp:cNvPr id="0" name=""/>
        <dsp:cNvSpPr/>
      </dsp:nvSpPr>
      <dsp:spPr>
        <a:xfrm>
          <a:off x="0" y="3754880"/>
          <a:ext cx="10319657" cy="52767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GB" sz="2200" kern="1200"/>
            <a:t>Job Discrepancy and Satisfaction Scale (JDSS)</a:t>
          </a:r>
          <a:endParaRPr lang="en-US" sz="2200" kern="1200"/>
        </a:p>
      </dsp:txBody>
      <dsp:txXfrm>
        <a:off x="25759" y="3780639"/>
        <a:ext cx="10268139" cy="476152"/>
      </dsp:txXfrm>
    </dsp:sp>
    <dsp:sp modelId="{CEECA788-5A82-4A8A-A758-AECA5B1B38D0}">
      <dsp:nvSpPr>
        <dsp:cNvPr id="0" name=""/>
        <dsp:cNvSpPr/>
      </dsp:nvSpPr>
      <dsp:spPr>
        <a:xfrm>
          <a:off x="0" y="4282550"/>
          <a:ext cx="10319657" cy="3643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7649" tIns="27940" rIns="156464" bIns="27940" numCol="1" spcCol="1270" anchor="t" anchorCtr="0">
          <a:noAutofit/>
        </a:bodyPr>
        <a:lstStyle/>
        <a:p>
          <a:pPr marL="171450" lvl="1" indent="-171450" algn="l" defTabSz="755650">
            <a:lnSpc>
              <a:spcPct val="90000"/>
            </a:lnSpc>
            <a:spcBef>
              <a:spcPct val="0"/>
            </a:spcBef>
            <a:spcAft>
              <a:spcPct val="20000"/>
            </a:spcAft>
            <a:buChar char="•"/>
          </a:pPr>
          <a:r>
            <a:rPr lang="en-GB" sz="1700" kern="1200"/>
            <a:t>All participants complete the JDSS. This is an eight-item multiple choice questionnaire (Nagy, 2002).</a:t>
          </a:r>
          <a:endParaRPr lang="en-US" sz="1700" kern="1200"/>
        </a:p>
      </dsp:txBody>
      <dsp:txXfrm>
        <a:off x="0" y="4282550"/>
        <a:ext cx="10319657" cy="36432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424FC31-E609-48FA-89AB-F323FEFECD43}">
      <dsp:nvSpPr>
        <dsp:cNvPr id="0" name=""/>
        <dsp:cNvSpPr/>
      </dsp:nvSpPr>
      <dsp:spPr>
        <a:xfrm>
          <a:off x="200902" y="346404"/>
          <a:ext cx="4955590" cy="4955590"/>
        </a:xfrm>
        <a:prstGeom prst="ellipse">
          <a:avLst/>
        </a:prstGeom>
        <a:solidFill>
          <a:schemeClr val="accent6">
            <a:lumMod val="40000"/>
            <a:lumOff val="60000"/>
            <a:alpha val="50000"/>
          </a:schemeClr>
        </a:solidFill>
        <a:ln w="38100" cap="flat" cmpd="sng" algn="ctr">
          <a:solidFill>
            <a:schemeClr val="lt1">
              <a:hueOff val="0"/>
              <a:satOff val="0"/>
              <a:lumOff val="0"/>
              <a:alphaOff val="0"/>
            </a:schemeClr>
          </a:solidFill>
          <a:prstDash val="solid"/>
        </a:ln>
        <a:effectLst/>
      </dsp:spPr>
      <dsp:style>
        <a:lnRef idx="3">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algn="ctr" defTabSz="889000">
            <a:lnSpc>
              <a:spcPct val="90000"/>
            </a:lnSpc>
            <a:spcBef>
              <a:spcPct val="0"/>
            </a:spcBef>
            <a:spcAft>
              <a:spcPct val="35000"/>
            </a:spcAft>
            <a:buNone/>
          </a:pPr>
          <a:r>
            <a:rPr lang="en-GB" sz="2000" b="1" kern="1200"/>
            <a:t>NHS Talking </a:t>
          </a:r>
        </a:p>
        <a:p>
          <a:pPr marL="0" lvl="0" algn="ctr" defTabSz="889000">
            <a:lnSpc>
              <a:spcPct val="90000"/>
            </a:lnSpc>
            <a:spcBef>
              <a:spcPct val="0"/>
            </a:spcBef>
            <a:spcAft>
              <a:spcPct val="35000"/>
            </a:spcAft>
            <a:buNone/>
          </a:pPr>
          <a:r>
            <a:rPr lang="en-GB" sz="2000" b="1" kern="1200"/>
            <a:t>Therapies Services</a:t>
          </a:r>
        </a:p>
        <a:p>
          <a:pPr marL="0" marR="0" lvl="0" indent="0" algn="ctr" defTabSz="889000" eaLnBrk="1" fontAlgn="auto" latinLnBrk="0" hangingPunct="1">
            <a:lnSpc>
              <a:spcPct val="90000"/>
            </a:lnSpc>
            <a:spcBef>
              <a:spcPct val="0"/>
            </a:spcBef>
            <a:spcAft>
              <a:spcPct val="35000"/>
            </a:spcAft>
            <a:buClrTx/>
            <a:buSzTx/>
            <a:buFontTx/>
            <a:buNone/>
            <a:tabLst/>
            <a:defRPr/>
          </a:pPr>
          <a:r>
            <a:rPr lang="en-GB" sz="1000" b="1" kern="1200"/>
            <a:t>Barnsley</a:t>
          </a:r>
        </a:p>
        <a:p>
          <a:pPr marL="0" marR="0" lvl="0" indent="0" algn="ctr" defTabSz="889000" eaLnBrk="1" fontAlgn="auto" latinLnBrk="0" hangingPunct="1">
            <a:lnSpc>
              <a:spcPct val="90000"/>
            </a:lnSpc>
            <a:spcBef>
              <a:spcPct val="0"/>
            </a:spcBef>
            <a:spcAft>
              <a:spcPct val="35000"/>
            </a:spcAft>
            <a:buClrTx/>
            <a:buSzTx/>
            <a:buFontTx/>
            <a:buNone/>
            <a:tabLst/>
            <a:defRPr/>
          </a:pPr>
          <a:r>
            <a:rPr lang="en-GB" sz="1000" b="1" kern="1200"/>
            <a:t>Bassetlaw</a:t>
          </a:r>
        </a:p>
        <a:p>
          <a:pPr marL="0" lvl="0" algn="ctr">
            <a:buNone/>
          </a:pPr>
          <a:r>
            <a:rPr lang="en-GB" sz="1000" b="1" kern="1200"/>
            <a:t>Bury</a:t>
          </a:r>
        </a:p>
        <a:p>
          <a:pPr marL="0" lvl="0" algn="ctr">
            <a:buNone/>
          </a:pPr>
          <a:r>
            <a:rPr lang="en-GB" sz="1000" b="1" kern="1200"/>
            <a:t>​Bradford</a:t>
          </a:r>
        </a:p>
        <a:p>
          <a:pPr marL="0" marR="0" lvl="0" indent="0" algn="ctr" defTabSz="889000" eaLnBrk="1" fontAlgn="auto" latinLnBrk="0" hangingPunct="1">
            <a:lnSpc>
              <a:spcPct val="90000"/>
            </a:lnSpc>
            <a:spcBef>
              <a:spcPct val="0"/>
            </a:spcBef>
            <a:spcAft>
              <a:spcPct val="35000"/>
            </a:spcAft>
            <a:buClrTx/>
            <a:buSzTx/>
            <a:buFontTx/>
            <a:buNone/>
            <a:tabLst/>
            <a:defRPr/>
          </a:pPr>
          <a:r>
            <a:rPr lang="en-GB" sz="1000" b="1" kern="1200"/>
            <a:t>Calderdale and Kirklees</a:t>
          </a:r>
        </a:p>
        <a:p>
          <a:pPr marL="0" lvl="0" algn="ctr">
            <a:buNone/>
          </a:pPr>
          <a:r>
            <a:rPr lang="en-GB" sz="1000" b="1" kern="1200"/>
            <a:t>Cumbria</a:t>
          </a:r>
        </a:p>
        <a:p>
          <a:pPr marL="0" marR="0" lvl="0" indent="0" algn="ctr" defTabSz="914400" eaLnBrk="1" fontAlgn="auto" latinLnBrk="0" hangingPunct="1">
            <a:lnSpc>
              <a:spcPct val="100000"/>
            </a:lnSpc>
            <a:spcBef>
              <a:spcPts val="0"/>
            </a:spcBef>
            <a:spcAft>
              <a:spcPts val="0"/>
            </a:spcAft>
            <a:buClrTx/>
            <a:buSzTx/>
            <a:buFontTx/>
            <a:buNone/>
            <a:tabLst/>
            <a:defRPr/>
          </a:pPr>
          <a:r>
            <a:rPr lang="en-GB" sz="1000" b="1" kern="1200"/>
            <a:t>Doncaster</a:t>
          </a:r>
        </a:p>
        <a:p>
          <a:pPr marL="0" marR="0" lvl="0" indent="0" algn="ctr" defTabSz="914400" eaLnBrk="1" fontAlgn="auto" latinLnBrk="0" hangingPunct="1">
            <a:lnSpc>
              <a:spcPct val="100000"/>
            </a:lnSpc>
            <a:spcBef>
              <a:spcPts val="0"/>
            </a:spcBef>
            <a:spcAft>
              <a:spcPts val="0"/>
            </a:spcAft>
            <a:buClrTx/>
            <a:buSzTx/>
            <a:buFontTx/>
            <a:buNone/>
            <a:tabLst/>
            <a:defRPr/>
          </a:pPr>
          <a:r>
            <a:rPr lang="en-GB" sz="1000" b="1" kern="1200"/>
            <a:t>Durham</a:t>
          </a:r>
        </a:p>
        <a:p>
          <a:pPr marL="0" marR="0" lvl="0" indent="0" algn="ctr" defTabSz="914400" eaLnBrk="1" fontAlgn="auto" latinLnBrk="0" hangingPunct="1">
            <a:lnSpc>
              <a:spcPct val="100000"/>
            </a:lnSpc>
            <a:spcBef>
              <a:spcPts val="0"/>
            </a:spcBef>
            <a:spcAft>
              <a:spcPts val="0"/>
            </a:spcAft>
            <a:buClrTx/>
            <a:buSzTx/>
            <a:buFontTx/>
            <a:buNone/>
            <a:tabLst/>
            <a:defRPr/>
          </a:pPr>
          <a:r>
            <a:rPr lang="en-GB" sz="1000" b="1" kern="1200"/>
            <a:t>Greater Manchester</a:t>
          </a:r>
        </a:p>
        <a:p>
          <a:pPr marL="0" marR="0" lvl="0" indent="0" algn="ctr" defTabSz="914400" eaLnBrk="1" fontAlgn="auto" latinLnBrk="0" hangingPunct="1">
            <a:lnSpc>
              <a:spcPct val="100000"/>
            </a:lnSpc>
            <a:spcBef>
              <a:spcPts val="0"/>
            </a:spcBef>
            <a:spcAft>
              <a:spcPts val="0"/>
            </a:spcAft>
            <a:buClrTx/>
            <a:buSzTx/>
            <a:buFontTx/>
            <a:buNone/>
            <a:tabLst/>
            <a:defRPr/>
          </a:pPr>
          <a:r>
            <a:rPr lang="en-GB" sz="1000" b="1" kern="1200"/>
            <a:t>Heywood, Middleton and Rochdale</a:t>
          </a:r>
        </a:p>
        <a:p>
          <a:pPr marL="0" marR="0" lvl="0" indent="0" algn="ctr" defTabSz="914400" eaLnBrk="1" fontAlgn="auto" latinLnBrk="0" hangingPunct="1">
            <a:lnSpc>
              <a:spcPct val="100000"/>
            </a:lnSpc>
            <a:spcBef>
              <a:spcPts val="0"/>
            </a:spcBef>
            <a:spcAft>
              <a:spcPts val="0"/>
            </a:spcAft>
            <a:buClrTx/>
            <a:buSzTx/>
            <a:buFontTx/>
            <a:buNone/>
            <a:tabLst/>
            <a:defRPr/>
          </a:pPr>
          <a:r>
            <a:rPr lang="en-GB" sz="1000" b="1" kern="1200"/>
            <a:t>Hull and East Riding</a:t>
          </a:r>
        </a:p>
        <a:p>
          <a:pPr marL="0" marR="0" lvl="0" indent="0" algn="ctr" defTabSz="914400" eaLnBrk="1" fontAlgn="auto" latinLnBrk="0" hangingPunct="1">
            <a:lnSpc>
              <a:spcPct val="100000"/>
            </a:lnSpc>
            <a:spcBef>
              <a:spcPts val="0"/>
            </a:spcBef>
            <a:spcAft>
              <a:spcPts val="0"/>
            </a:spcAft>
            <a:buClrTx/>
            <a:buSzTx/>
            <a:buFontTx/>
            <a:buNone/>
            <a:tabLst/>
            <a:defRPr/>
          </a:pPr>
          <a:r>
            <a:rPr lang="en-GB" sz="1000" b="1" kern="1200"/>
            <a:t>Lancashire​</a:t>
          </a:r>
        </a:p>
        <a:p>
          <a:pPr marL="0" marR="0" lvl="0" indent="0" algn="ctr" defTabSz="914400" eaLnBrk="1" fontAlgn="auto" latinLnBrk="0" hangingPunct="1">
            <a:lnSpc>
              <a:spcPct val="100000"/>
            </a:lnSpc>
            <a:spcBef>
              <a:spcPts val="0"/>
            </a:spcBef>
            <a:spcAft>
              <a:spcPts val="0"/>
            </a:spcAft>
            <a:buClrTx/>
            <a:buSzTx/>
            <a:buFontTx/>
            <a:buNone/>
            <a:tabLst/>
            <a:defRPr/>
          </a:pPr>
          <a:r>
            <a:rPr lang="en-GB" sz="1000" b="1" kern="1200"/>
            <a:t>Leeds</a:t>
          </a:r>
        </a:p>
        <a:p>
          <a:pPr marL="0" lvl="0" algn="ctr">
            <a:buNone/>
          </a:pPr>
          <a:r>
            <a:rPr lang="en-GB" sz="1000" b="1" kern="1200"/>
            <a:t>​Lincolnshire</a:t>
          </a:r>
        </a:p>
        <a:p>
          <a:pPr marL="0" marR="0" lvl="0" indent="0" algn="ctr" defTabSz="914400" eaLnBrk="1" fontAlgn="auto" latinLnBrk="0" hangingPunct="1">
            <a:lnSpc>
              <a:spcPct val="100000"/>
            </a:lnSpc>
            <a:spcBef>
              <a:spcPts val="0"/>
            </a:spcBef>
            <a:spcAft>
              <a:spcPts val="0"/>
            </a:spcAft>
            <a:buClrTx/>
            <a:buSzTx/>
            <a:buFontTx/>
            <a:buNone/>
            <a:tabLst/>
            <a:defRPr/>
          </a:pPr>
          <a:r>
            <a:rPr lang="en-GB" sz="1000" b="1" kern="1200"/>
            <a:t>Manchester</a:t>
          </a:r>
        </a:p>
        <a:p>
          <a:pPr marL="0" marR="0" lvl="0" indent="0" algn="ctr" defTabSz="914400" eaLnBrk="1" fontAlgn="auto" latinLnBrk="0" hangingPunct="1">
            <a:lnSpc>
              <a:spcPct val="100000"/>
            </a:lnSpc>
            <a:spcBef>
              <a:spcPts val="0"/>
            </a:spcBef>
            <a:spcAft>
              <a:spcPts val="0"/>
            </a:spcAft>
            <a:buClrTx/>
            <a:buSzTx/>
            <a:buFontTx/>
            <a:buNone/>
            <a:tabLst/>
            <a:defRPr/>
          </a:pPr>
          <a:r>
            <a:rPr lang="en-GB" sz="1000" b="1" kern="1200"/>
            <a:t>North Lincs</a:t>
          </a:r>
        </a:p>
        <a:p>
          <a:pPr marL="0" marR="0" lvl="0" indent="0" algn="ctr" defTabSz="914400" eaLnBrk="1" fontAlgn="auto" latinLnBrk="0" hangingPunct="1">
            <a:lnSpc>
              <a:spcPct val="100000"/>
            </a:lnSpc>
            <a:spcBef>
              <a:spcPts val="0"/>
            </a:spcBef>
            <a:spcAft>
              <a:spcPts val="0"/>
            </a:spcAft>
            <a:buClrTx/>
            <a:buSzTx/>
            <a:buFontTx/>
            <a:buNone/>
            <a:tabLst/>
            <a:defRPr/>
          </a:pPr>
          <a:r>
            <a:rPr lang="en-GB" sz="1000" b="1" kern="1200"/>
            <a:t>​North Yorkshire</a:t>
          </a:r>
        </a:p>
        <a:p>
          <a:pPr marL="0" lvl="0" algn="ctr">
            <a:buNone/>
          </a:pPr>
          <a:r>
            <a:rPr lang="en-GB" sz="1000" b="1" kern="1200"/>
            <a:t>Nottinghamshire</a:t>
          </a:r>
        </a:p>
        <a:p>
          <a:pPr marL="0" lvl="0" algn="ctr">
            <a:buNone/>
          </a:pPr>
          <a:r>
            <a:rPr lang="en-GB" sz="1000" b="1" kern="1200"/>
            <a:t>Kirklees</a:t>
          </a:r>
        </a:p>
        <a:p>
          <a:pPr marL="0" marR="0" lvl="0" indent="0" algn="ctr" defTabSz="914400" eaLnBrk="1" fontAlgn="auto" latinLnBrk="0" hangingPunct="1">
            <a:lnSpc>
              <a:spcPct val="100000"/>
            </a:lnSpc>
            <a:spcBef>
              <a:spcPts val="0"/>
            </a:spcBef>
            <a:spcAft>
              <a:spcPts val="0"/>
            </a:spcAft>
            <a:buClrTx/>
            <a:buSzTx/>
            <a:buFontTx/>
            <a:buNone/>
            <a:tabLst/>
            <a:defRPr/>
          </a:pPr>
          <a:r>
            <a:rPr lang="en-GB" sz="1000" b="1" kern="1200"/>
            <a:t>​Rotherham</a:t>
          </a:r>
        </a:p>
        <a:p>
          <a:pPr marL="0" marR="0" lvl="0" indent="0" algn="ctr" defTabSz="914400" eaLnBrk="1" fontAlgn="auto" latinLnBrk="0" hangingPunct="1">
            <a:lnSpc>
              <a:spcPct val="100000"/>
            </a:lnSpc>
            <a:spcBef>
              <a:spcPts val="0"/>
            </a:spcBef>
            <a:spcAft>
              <a:spcPts val="0"/>
            </a:spcAft>
            <a:buClrTx/>
            <a:buSzTx/>
            <a:buFontTx/>
            <a:buNone/>
            <a:tabLst/>
            <a:defRPr/>
          </a:pPr>
          <a:r>
            <a:rPr lang="en-GB" sz="1000" b="1" kern="1200"/>
            <a:t>Sheffield</a:t>
          </a:r>
        </a:p>
        <a:p>
          <a:pPr marL="0" lvl="0" algn="ctr">
            <a:buNone/>
          </a:pPr>
          <a:r>
            <a:rPr lang="en-GB" sz="1000" b="1" kern="1200"/>
            <a:t>Wakefield</a:t>
          </a:r>
        </a:p>
        <a:p>
          <a:pPr marL="0" lvl="0" algn="ctr">
            <a:buNone/>
          </a:pPr>
          <a:r>
            <a:rPr lang="en-GB" sz="1000" b="1" kern="1200"/>
            <a:t>​Wirral in Merseyside</a:t>
          </a:r>
        </a:p>
        <a:p>
          <a:pPr marL="0" marR="0" lvl="0" indent="0" algn="ctr" defTabSz="914400" eaLnBrk="1" fontAlgn="auto" latinLnBrk="0" hangingPunct="1">
            <a:lnSpc>
              <a:spcPct val="100000"/>
            </a:lnSpc>
            <a:spcBef>
              <a:spcPts val="0"/>
            </a:spcBef>
            <a:spcAft>
              <a:spcPts val="0"/>
            </a:spcAft>
            <a:buClrTx/>
            <a:buSzTx/>
            <a:buFontTx/>
            <a:buNone/>
            <a:tabLst/>
            <a:defRPr/>
          </a:pPr>
          <a:r>
            <a:rPr lang="en-GB" sz="1000" b="1" kern="1200"/>
            <a:t>​York and Selby</a:t>
          </a:r>
        </a:p>
        <a:p>
          <a:pPr marL="0" lvl="0" algn="ctr">
            <a:buNone/>
          </a:pPr>
          <a:endParaRPr lang="en-GB" sz="900" b="1" kern="1200"/>
        </a:p>
      </dsp:txBody>
      <dsp:txXfrm>
        <a:off x="892899" y="930774"/>
        <a:ext cx="2857277" cy="3786849"/>
      </dsp:txXfrm>
    </dsp:sp>
    <dsp:sp modelId="{A69A8F86-C81F-45DB-AE4F-696701838B90}">
      <dsp:nvSpPr>
        <dsp:cNvPr id="0" name=""/>
        <dsp:cNvSpPr/>
      </dsp:nvSpPr>
      <dsp:spPr>
        <a:xfrm>
          <a:off x="3772499" y="346404"/>
          <a:ext cx="4955590" cy="4955590"/>
        </a:xfrm>
        <a:prstGeom prst="ellipse">
          <a:avLst/>
        </a:prstGeom>
        <a:solidFill>
          <a:schemeClr val="accent6">
            <a:lumMod val="40000"/>
            <a:lumOff val="60000"/>
            <a:alpha val="50000"/>
          </a:schemeClr>
        </a:solidFill>
        <a:ln w="38100" cap="flat" cmpd="sng" algn="ctr">
          <a:solidFill>
            <a:schemeClr val="lt1">
              <a:hueOff val="0"/>
              <a:satOff val="0"/>
              <a:lumOff val="0"/>
              <a:alphaOff val="0"/>
            </a:schemeClr>
          </a:solidFill>
          <a:prstDash val="solid"/>
        </a:ln>
        <a:effectLst/>
      </dsp:spPr>
      <dsp:style>
        <a:lnRef idx="3">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r>
            <a:rPr lang="en-GB" sz="2000" b="1" kern="1200"/>
            <a:t>ACADEMIC COLLABORATORS</a:t>
          </a:r>
        </a:p>
        <a:p>
          <a:pPr marL="0" lvl="0" indent="0" algn="ctr" defTabSz="889000">
            <a:lnSpc>
              <a:spcPct val="90000"/>
            </a:lnSpc>
            <a:spcBef>
              <a:spcPct val="0"/>
            </a:spcBef>
            <a:spcAft>
              <a:spcPct val="35000"/>
            </a:spcAft>
            <a:buNone/>
          </a:pPr>
          <a:endParaRPr lang="en-GB" sz="2200" b="1" kern="1200"/>
        </a:p>
        <a:p>
          <a:pPr marL="0" lvl="0" indent="0" algn="ctr" defTabSz="889000">
            <a:lnSpc>
              <a:spcPct val="90000"/>
            </a:lnSpc>
            <a:spcBef>
              <a:spcPct val="0"/>
            </a:spcBef>
            <a:spcAft>
              <a:spcPct val="35000"/>
            </a:spcAft>
            <a:buNone/>
          </a:pPr>
          <a:r>
            <a:rPr lang="en-GB" sz="1600" b="1" kern="1200"/>
            <a:t>Universities of:</a:t>
          </a:r>
        </a:p>
        <a:p>
          <a:pPr marL="0" lvl="0" indent="0" algn="ctr" defTabSz="889000">
            <a:lnSpc>
              <a:spcPct val="90000"/>
            </a:lnSpc>
            <a:spcBef>
              <a:spcPct val="0"/>
            </a:spcBef>
            <a:spcAft>
              <a:spcPct val="35000"/>
            </a:spcAft>
            <a:buNone/>
          </a:pPr>
          <a:r>
            <a:rPr lang="en-GB" sz="1600" b="1" kern="1200"/>
            <a:t>Sheffield</a:t>
          </a:r>
        </a:p>
        <a:p>
          <a:pPr marL="0" lvl="0" indent="0" algn="ctr" defTabSz="889000">
            <a:lnSpc>
              <a:spcPct val="90000"/>
            </a:lnSpc>
            <a:spcBef>
              <a:spcPct val="0"/>
            </a:spcBef>
            <a:spcAft>
              <a:spcPct val="35000"/>
            </a:spcAft>
            <a:buNone/>
          </a:pPr>
          <a:r>
            <a:rPr lang="en-GB" sz="1600" b="1" kern="1200"/>
            <a:t>Huddersfield</a:t>
          </a:r>
        </a:p>
        <a:p>
          <a:pPr marL="0" lvl="0" indent="0" algn="ctr" defTabSz="889000">
            <a:lnSpc>
              <a:spcPct val="90000"/>
            </a:lnSpc>
            <a:spcBef>
              <a:spcPct val="0"/>
            </a:spcBef>
            <a:spcAft>
              <a:spcPct val="35000"/>
            </a:spcAft>
            <a:buNone/>
          </a:pPr>
          <a:r>
            <a:rPr lang="en-GB" sz="1600" b="1" kern="1200"/>
            <a:t>Manchester</a:t>
          </a:r>
        </a:p>
        <a:p>
          <a:pPr marL="0" lvl="0" indent="0" algn="ctr" defTabSz="889000">
            <a:lnSpc>
              <a:spcPct val="90000"/>
            </a:lnSpc>
            <a:spcBef>
              <a:spcPct val="0"/>
            </a:spcBef>
            <a:spcAft>
              <a:spcPct val="35000"/>
            </a:spcAft>
            <a:buNone/>
          </a:pPr>
          <a:r>
            <a:rPr lang="en-GB" sz="1600" b="1" kern="1200"/>
            <a:t>UCLAN</a:t>
          </a:r>
        </a:p>
        <a:p>
          <a:pPr marL="0" lvl="0" indent="0" algn="ctr" defTabSz="889000">
            <a:lnSpc>
              <a:spcPct val="90000"/>
            </a:lnSpc>
            <a:spcBef>
              <a:spcPct val="0"/>
            </a:spcBef>
            <a:spcAft>
              <a:spcPct val="35000"/>
            </a:spcAft>
            <a:buNone/>
          </a:pPr>
          <a:r>
            <a:rPr lang="en-GB" sz="1600" b="1" kern="1200"/>
            <a:t>York</a:t>
          </a:r>
        </a:p>
      </dsp:txBody>
      <dsp:txXfrm>
        <a:off x="5178815" y="930774"/>
        <a:ext cx="2857277" cy="3786849"/>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E1A6D5B-59C4-4603-B8C7-D0F3764B67B3}">
      <dsp:nvSpPr>
        <dsp:cNvPr id="0" name=""/>
        <dsp:cNvSpPr/>
      </dsp:nvSpPr>
      <dsp:spPr>
        <a:xfrm>
          <a:off x="62887" y="1897"/>
          <a:ext cx="1884610" cy="1130766"/>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GB" sz="2400" kern="1200"/>
            <a:t>Exhaustion</a:t>
          </a:r>
          <a:endParaRPr lang="en-US" sz="2400" kern="1200"/>
        </a:p>
      </dsp:txBody>
      <dsp:txXfrm>
        <a:off x="62887" y="1897"/>
        <a:ext cx="1884610" cy="1130766"/>
      </dsp:txXfrm>
    </dsp:sp>
    <dsp:sp modelId="{19731D1C-55CF-47B1-BF5E-6B111DFB0FA9}">
      <dsp:nvSpPr>
        <dsp:cNvPr id="0" name=""/>
        <dsp:cNvSpPr/>
      </dsp:nvSpPr>
      <dsp:spPr>
        <a:xfrm>
          <a:off x="2135958" y="1897"/>
          <a:ext cx="1884610" cy="1130766"/>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GB" sz="2400" kern="1200"/>
            <a:t>Confusion</a:t>
          </a:r>
          <a:endParaRPr lang="en-US" sz="2400" kern="1200"/>
        </a:p>
      </dsp:txBody>
      <dsp:txXfrm>
        <a:off x="2135958" y="1897"/>
        <a:ext cx="1884610" cy="1130766"/>
      </dsp:txXfrm>
    </dsp:sp>
    <dsp:sp modelId="{EA16F849-7C01-461E-BFBB-4BB5181F3544}">
      <dsp:nvSpPr>
        <dsp:cNvPr id="0" name=""/>
        <dsp:cNvSpPr/>
      </dsp:nvSpPr>
      <dsp:spPr>
        <a:xfrm>
          <a:off x="4209030" y="1897"/>
          <a:ext cx="1884610" cy="1130766"/>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GB" sz="2400" kern="1200"/>
            <a:t>Sadness</a:t>
          </a:r>
          <a:endParaRPr lang="en-US" sz="2400" kern="1200"/>
        </a:p>
      </dsp:txBody>
      <dsp:txXfrm>
        <a:off x="4209030" y="1897"/>
        <a:ext cx="1884610" cy="1130766"/>
      </dsp:txXfrm>
    </dsp:sp>
    <dsp:sp modelId="{25B0CF18-D2C2-47EC-9E83-1FD6D891F137}">
      <dsp:nvSpPr>
        <dsp:cNvPr id="0" name=""/>
        <dsp:cNvSpPr/>
      </dsp:nvSpPr>
      <dsp:spPr>
        <a:xfrm>
          <a:off x="6282102" y="1897"/>
          <a:ext cx="1884610" cy="1130766"/>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GB" sz="2400" kern="1200"/>
            <a:t>Anxiety</a:t>
          </a:r>
          <a:endParaRPr lang="en-US" sz="2400" kern="1200"/>
        </a:p>
      </dsp:txBody>
      <dsp:txXfrm>
        <a:off x="6282102" y="1897"/>
        <a:ext cx="1884610" cy="1130766"/>
      </dsp:txXfrm>
    </dsp:sp>
    <dsp:sp modelId="{126800E6-601C-47E4-B5C4-16B7F7BDD8A1}">
      <dsp:nvSpPr>
        <dsp:cNvPr id="0" name=""/>
        <dsp:cNvSpPr/>
      </dsp:nvSpPr>
      <dsp:spPr>
        <a:xfrm>
          <a:off x="62887" y="1321124"/>
          <a:ext cx="1884610" cy="1130766"/>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GB" sz="2400" kern="1200"/>
            <a:t>Agitation</a:t>
          </a:r>
          <a:endParaRPr lang="en-US" sz="2400" kern="1200"/>
        </a:p>
      </dsp:txBody>
      <dsp:txXfrm>
        <a:off x="62887" y="1321124"/>
        <a:ext cx="1884610" cy="1130766"/>
      </dsp:txXfrm>
    </dsp:sp>
    <dsp:sp modelId="{CEF9AC16-7F65-4D61-89FC-4A9418AB82DE}">
      <dsp:nvSpPr>
        <dsp:cNvPr id="0" name=""/>
        <dsp:cNvSpPr/>
      </dsp:nvSpPr>
      <dsp:spPr>
        <a:xfrm>
          <a:off x="2135958" y="1321124"/>
          <a:ext cx="1884610" cy="1130766"/>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GB" sz="2400" kern="1200"/>
            <a:t>Numbness</a:t>
          </a:r>
          <a:endParaRPr lang="en-US" sz="2400" kern="1200"/>
        </a:p>
      </dsp:txBody>
      <dsp:txXfrm>
        <a:off x="2135958" y="1321124"/>
        <a:ext cx="1884610" cy="1130766"/>
      </dsp:txXfrm>
    </dsp:sp>
    <dsp:sp modelId="{69BA0AEE-B013-46DF-9F0E-78FCD65D5EDD}">
      <dsp:nvSpPr>
        <dsp:cNvPr id="0" name=""/>
        <dsp:cNvSpPr/>
      </dsp:nvSpPr>
      <dsp:spPr>
        <a:xfrm>
          <a:off x="4209030" y="1321124"/>
          <a:ext cx="1884610" cy="1130766"/>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GB" sz="2400" kern="1200"/>
            <a:t>Dissociation</a:t>
          </a:r>
          <a:endParaRPr lang="en-US" sz="2400" kern="1200"/>
        </a:p>
      </dsp:txBody>
      <dsp:txXfrm>
        <a:off x="4209030" y="1321124"/>
        <a:ext cx="1884610" cy="1130766"/>
      </dsp:txXfrm>
    </dsp:sp>
    <dsp:sp modelId="{3251799E-A1BA-46FB-A435-53039CBFA658}">
      <dsp:nvSpPr>
        <dsp:cNvPr id="0" name=""/>
        <dsp:cNvSpPr/>
      </dsp:nvSpPr>
      <dsp:spPr>
        <a:xfrm>
          <a:off x="6282102" y="1321124"/>
          <a:ext cx="1884610" cy="1130766"/>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GB" sz="2400" kern="1200"/>
            <a:t>Confusion</a:t>
          </a:r>
          <a:endParaRPr lang="en-US" sz="2400" kern="1200"/>
        </a:p>
      </dsp:txBody>
      <dsp:txXfrm>
        <a:off x="6282102" y="1321124"/>
        <a:ext cx="1884610" cy="1130766"/>
      </dsp:txXfrm>
    </dsp:sp>
    <dsp:sp modelId="{F8AFC75A-58C2-4BA8-9E90-E2FAD158FA12}">
      <dsp:nvSpPr>
        <dsp:cNvPr id="0" name=""/>
        <dsp:cNvSpPr/>
      </dsp:nvSpPr>
      <dsp:spPr>
        <a:xfrm>
          <a:off x="2135958" y="2640352"/>
          <a:ext cx="1884610" cy="1130766"/>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GB" sz="2400" kern="1200"/>
            <a:t>Physical arousal </a:t>
          </a:r>
          <a:endParaRPr lang="en-US" sz="2400" kern="1200"/>
        </a:p>
      </dsp:txBody>
      <dsp:txXfrm>
        <a:off x="2135958" y="2640352"/>
        <a:ext cx="1884610" cy="1130766"/>
      </dsp:txXfrm>
    </dsp:sp>
    <dsp:sp modelId="{835F7945-27AA-4AC5-9FA5-77060C3B26D6}">
      <dsp:nvSpPr>
        <dsp:cNvPr id="0" name=""/>
        <dsp:cNvSpPr/>
      </dsp:nvSpPr>
      <dsp:spPr>
        <a:xfrm>
          <a:off x="4209030" y="2640352"/>
          <a:ext cx="1884610" cy="1130766"/>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GB" sz="2400" kern="1200"/>
            <a:t>Blunted affect.</a:t>
          </a:r>
          <a:endParaRPr lang="en-US" sz="2400" kern="1200"/>
        </a:p>
      </dsp:txBody>
      <dsp:txXfrm>
        <a:off x="4209030" y="2640352"/>
        <a:ext cx="1884610" cy="1130766"/>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6CB9185-A475-4CA2-934D-D3F59FF928D6}">
      <dsp:nvSpPr>
        <dsp:cNvPr id="0" name=""/>
        <dsp:cNvSpPr/>
      </dsp:nvSpPr>
      <dsp:spPr>
        <a:xfrm>
          <a:off x="0" y="74496"/>
          <a:ext cx="8229600" cy="1038082"/>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n-GB" sz="2600" kern="1200"/>
            <a:t>Difficulty concentrating</a:t>
          </a:r>
          <a:endParaRPr lang="en-US" sz="2600" kern="1200"/>
        </a:p>
      </dsp:txBody>
      <dsp:txXfrm>
        <a:off x="50675" y="125171"/>
        <a:ext cx="8128250" cy="936732"/>
      </dsp:txXfrm>
    </dsp:sp>
    <dsp:sp modelId="{11479A48-6EE7-41EE-9661-C4380A751721}">
      <dsp:nvSpPr>
        <dsp:cNvPr id="0" name=""/>
        <dsp:cNvSpPr/>
      </dsp:nvSpPr>
      <dsp:spPr>
        <a:xfrm>
          <a:off x="0" y="1187459"/>
          <a:ext cx="8229600" cy="1038082"/>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n-GB" sz="2600" kern="1200"/>
            <a:t>Rumination or racing thoughts (e.g. replaying traumatic events over and over again)</a:t>
          </a:r>
          <a:endParaRPr lang="en-US" sz="2600" kern="1200"/>
        </a:p>
      </dsp:txBody>
      <dsp:txXfrm>
        <a:off x="50675" y="1238134"/>
        <a:ext cx="8128250" cy="936732"/>
      </dsp:txXfrm>
    </dsp:sp>
    <dsp:sp modelId="{60637FA3-2BFF-4CE1-9949-10C9E7793806}">
      <dsp:nvSpPr>
        <dsp:cNvPr id="0" name=""/>
        <dsp:cNvSpPr/>
      </dsp:nvSpPr>
      <dsp:spPr>
        <a:xfrm>
          <a:off x="0" y="2300421"/>
          <a:ext cx="8229600" cy="1038082"/>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n-GB" sz="2600" kern="1200"/>
            <a:t>Distortion of time and space (e.g. traumatic events may be perceived as if it were happening in slow motion)</a:t>
          </a:r>
          <a:endParaRPr lang="en-US" sz="2600" kern="1200"/>
        </a:p>
      </dsp:txBody>
      <dsp:txXfrm>
        <a:off x="50675" y="2351096"/>
        <a:ext cx="8128250" cy="936732"/>
      </dsp:txXfrm>
    </dsp:sp>
    <dsp:sp modelId="{5B35CA8A-8F94-4B87-A4D6-E1E56E33A0B2}">
      <dsp:nvSpPr>
        <dsp:cNvPr id="0" name=""/>
        <dsp:cNvSpPr/>
      </dsp:nvSpPr>
      <dsp:spPr>
        <a:xfrm>
          <a:off x="0" y="3413384"/>
          <a:ext cx="8229600" cy="1038082"/>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n-GB" sz="2600" kern="1200"/>
            <a:t>Memory problems</a:t>
          </a:r>
          <a:endParaRPr lang="en-US" sz="2600" kern="1200"/>
        </a:p>
      </dsp:txBody>
      <dsp:txXfrm>
        <a:off x="50675" y="3464059"/>
        <a:ext cx="8128250" cy="936732"/>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85CF45-AFB9-4AC6-803B-8DB6628C2D98}">
      <dsp:nvSpPr>
        <dsp:cNvPr id="0" name=""/>
        <dsp:cNvSpPr/>
      </dsp:nvSpPr>
      <dsp:spPr>
        <a:xfrm>
          <a:off x="495061" y="645"/>
          <a:ext cx="2262336" cy="1357401"/>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kern="1200"/>
            <a:t>Nausea/gastrointestinal distress</a:t>
          </a:r>
          <a:endParaRPr lang="en-US" sz="1600" kern="1200"/>
        </a:p>
      </dsp:txBody>
      <dsp:txXfrm>
        <a:off x="495061" y="645"/>
        <a:ext cx="2262336" cy="1357401"/>
      </dsp:txXfrm>
    </dsp:sp>
    <dsp:sp modelId="{A657C609-D5B8-4B80-8B6F-243CB58A4673}">
      <dsp:nvSpPr>
        <dsp:cNvPr id="0" name=""/>
        <dsp:cNvSpPr/>
      </dsp:nvSpPr>
      <dsp:spPr>
        <a:xfrm>
          <a:off x="2983631" y="645"/>
          <a:ext cx="2262336" cy="1357401"/>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kern="1200"/>
            <a:t>Sweating/shivering</a:t>
          </a:r>
          <a:endParaRPr lang="en-US" sz="1600" kern="1200"/>
        </a:p>
      </dsp:txBody>
      <dsp:txXfrm>
        <a:off x="2983631" y="645"/>
        <a:ext cx="2262336" cy="1357401"/>
      </dsp:txXfrm>
    </dsp:sp>
    <dsp:sp modelId="{AE03C7D6-9727-46AB-BDEE-6A72D21AFCD3}">
      <dsp:nvSpPr>
        <dsp:cNvPr id="0" name=""/>
        <dsp:cNvSpPr/>
      </dsp:nvSpPr>
      <dsp:spPr>
        <a:xfrm>
          <a:off x="5472201" y="645"/>
          <a:ext cx="2262336" cy="1357401"/>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kern="1200"/>
            <a:t>Faintness</a:t>
          </a:r>
          <a:endParaRPr lang="en-US" sz="1600" kern="1200"/>
        </a:p>
      </dsp:txBody>
      <dsp:txXfrm>
        <a:off x="5472201" y="645"/>
        <a:ext cx="2262336" cy="1357401"/>
      </dsp:txXfrm>
    </dsp:sp>
    <dsp:sp modelId="{D2DACC0E-49DC-42EF-A4DF-C3E5C3678605}">
      <dsp:nvSpPr>
        <dsp:cNvPr id="0" name=""/>
        <dsp:cNvSpPr/>
      </dsp:nvSpPr>
      <dsp:spPr>
        <a:xfrm>
          <a:off x="495061" y="1584280"/>
          <a:ext cx="2262336" cy="1357401"/>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kern="1200"/>
            <a:t>Muscle tremors or uncontrollable shaking</a:t>
          </a:r>
          <a:endParaRPr lang="en-US" sz="1600" kern="1200"/>
        </a:p>
      </dsp:txBody>
      <dsp:txXfrm>
        <a:off x="495061" y="1584280"/>
        <a:ext cx="2262336" cy="1357401"/>
      </dsp:txXfrm>
    </dsp:sp>
    <dsp:sp modelId="{F1C0D7DF-410E-4FC3-B227-8C66A9A951A0}">
      <dsp:nvSpPr>
        <dsp:cNvPr id="0" name=""/>
        <dsp:cNvSpPr/>
      </dsp:nvSpPr>
      <dsp:spPr>
        <a:xfrm>
          <a:off x="2983631" y="1584280"/>
          <a:ext cx="2262336" cy="1357401"/>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kern="1200"/>
            <a:t>Increased heart rate, blood pressure &amp; breathing rate</a:t>
          </a:r>
          <a:endParaRPr lang="en-US" sz="1600" kern="1200"/>
        </a:p>
      </dsp:txBody>
      <dsp:txXfrm>
        <a:off x="2983631" y="1584280"/>
        <a:ext cx="2262336" cy="1357401"/>
      </dsp:txXfrm>
    </dsp:sp>
    <dsp:sp modelId="{1A081763-98A7-4D88-B695-3FE732C1C95D}">
      <dsp:nvSpPr>
        <dsp:cNvPr id="0" name=""/>
        <dsp:cNvSpPr/>
      </dsp:nvSpPr>
      <dsp:spPr>
        <a:xfrm>
          <a:off x="5472201" y="1584280"/>
          <a:ext cx="2262336" cy="1357401"/>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kern="1200"/>
            <a:t>Extreme fatigue/exhaustion</a:t>
          </a:r>
          <a:endParaRPr lang="en-US" sz="1600" kern="1200"/>
        </a:p>
      </dsp:txBody>
      <dsp:txXfrm>
        <a:off x="5472201" y="1584280"/>
        <a:ext cx="2262336" cy="1357401"/>
      </dsp:txXfrm>
    </dsp:sp>
    <dsp:sp modelId="{34809850-0BD0-4A21-AF4C-F8B04D6C6A29}">
      <dsp:nvSpPr>
        <dsp:cNvPr id="0" name=""/>
        <dsp:cNvSpPr/>
      </dsp:nvSpPr>
      <dsp:spPr>
        <a:xfrm>
          <a:off x="1739346" y="3167916"/>
          <a:ext cx="2262336" cy="1357401"/>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kern="1200"/>
            <a:t>Greater startle response</a:t>
          </a:r>
          <a:endParaRPr lang="en-US" sz="1600" kern="1200"/>
        </a:p>
      </dsp:txBody>
      <dsp:txXfrm>
        <a:off x="1739346" y="3167916"/>
        <a:ext cx="2262336" cy="1357401"/>
      </dsp:txXfrm>
    </dsp:sp>
    <dsp:sp modelId="{BE76DFC6-8BA4-47C1-90F0-5171F692FA61}">
      <dsp:nvSpPr>
        <dsp:cNvPr id="0" name=""/>
        <dsp:cNvSpPr/>
      </dsp:nvSpPr>
      <dsp:spPr>
        <a:xfrm>
          <a:off x="4227916" y="3167916"/>
          <a:ext cx="2262336" cy="1357401"/>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kern="1200"/>
            <a:t>Depersonalisation</a:t>
          </a:r>
          <a:endParaRPr lang="en-US" sz="1600" kern="1200"/>
        </a:p>
      </dsp:txBody>
      <dsp:txXfrm>
        <a:off x="4227916" y="3167916"/>
        <a:ext cx="2262336" cy="1357401"/>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BEE49C-6AD8-43F1-986B-A76A79E396CF}">
      <dsp:nvSpPr>
        <dsp:cNvPr id="0" name=""/>
        <dsp:cNvSpPr/>
      </dsp:nvSpPr>
      <dsp:spPr>
        <a:xfrm>
          <a:off x="495061" y="645"/>
          <a:ext cx="2262336" cy="1357401"/>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GB" sz="2300" kern="1200"/>
            <a:t>Startled reaction</a:t>
          </a:r>
          <a:endParaRPr lang="en-US" sz="2300" kern="1200"/>
        </a:p>
      </dsp:txBody>
      <dsp:txXfrm>
        <a:off x="495061" y="645"/>
        <a:ext cx="2262336" cy="1357401"/>
      </dsp:txXfrm>
    </dsp:sp>
    <dsp:sp modelId="{82FD2353-8A68-4CCC-BBE5-98D99BD808E9}">
      <dsp:nvSpPr>
        <dsp:cNvPr id="0" name=""/>
        <dsp:cNvSpPr/>
      </dsp:nvSpPr>
      <dsp:spPr>
        <a:xfrm>
          <a:off x="2983631" y="645"/>
          <a:ext cx="2262336" cy="1357401"/>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GB" sz="2300" kern="1200"/>
            <a:t>Restlessness</a:t>
          </a:r>
          <a:endParaRPr lang="en-US" sz="2300" kern="1200"/>
        </a:p>
      </dsp:txBody>
      <dsp:txXfrm>
        <a:off x="2983631" y="645"/>
        <a:ext cx="2262336" cy="1357401"/>
      </dsp:txXfrm>
    </dsp:sp>
    <dsp:sp modelId="{4F88B6BF-09F1-485E-90C8-C0677380D291}">
      <dsp:nvSpPr>
        <dsp:cNvPr id="0" name=""/>
        <dsp:cNvSpPr/>
      </dsp:nvSpPr>
      <dsp:spPr>
        <a:xfrm>
          <a:off x="5472201" y="645"/>
          <a:ext cx="2262336" cy="1357401"/>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GB" sz="2300" kern="1200"/>
            <a:t>Sleep &amp; appetite disturbances</a:t>
          </a:r>
          <a:endParaRPr lang="en-US" sz="2300" kern="1200"/>
        </a:p>
      </dsp:txBody>
      <dsp:txXfrm>
        <a:off x="5472201" y="645"/>
        <a:ext cx="2262336" cy="1357401"/>
      </dsp:txXfrm>
    </dsp:sp>
    <dsp:sp modelId="{B8434FF4-96D8-4F9F-9812-1DA3D80BD10E}">
      <dsp:nvSpPr>
        <dsp:cNvPr id="0" name=""/>
        <dsp:cNvSpPr/>
      </dsp:nvSpPr>
      <dsp:spPr>
        <a:xfrm>
          <a:off x="495061" y="1584280"/>
          <a:ext cx="2262336" cy="1357401"/>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GB" sz="2300" kern="1200"/>
            <a:t>Difficulty expressing oneself</a:t>
          </a:r>
          <a:endParaRPr lang="en-US" sz="2300" kern="1200"/>
        </a:p>
      </dsp:txBody>
      <dsp:txXfrm>
        <a:off x="495061" y="1584280"/>
        <a:ext cx="2262336" cy="1357401"/>
      </dsp:txXfrm>
    </dsp:sp>
    <dsp:sp modelId="{06C9536C-8213-43C5-B718-2ECB8AE07710}">
      <dsp:nvSpPr>
        <dsp:cNvPr id="0" name=""/>
        <dsp:cNvSpPr/>
      </dsp:nvSpPr>
      <dsp:spPr>
        <a:xfrm>
          <a:off x="2983631" y="1584280"/>
          <a:ext cx="2262336" cy="1357401"/>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GB" sz="2300" kern="1200"/>
            <a:t>Argumentative behaviour</a:t>
          </a:r>
          <a:endParaRPr lang="en-US" sz="2300" kern="1200"/>
        </a:p>
      </dsp:txBody>
      <dsp:txXfrm>
        <a:off x="2983631" y="1584280"/>
        <a:ext cx="2262336" cy="1357401"/>
      </dsp:txXfrm>
    </dsp:sp>
    <dsp:sp modelId="{CCBB449D-1175-4355-83B6-DD4456FE5820}">
      <dsp:nvSpPr>
        <dsp:cNvPr id="0" name=""/>
        <dsp:cNvSpPr/>
      </dsp:nvSpPr>
      <dsp:spPr>
        <a:xfrm>
          <a:off x="5472201" y="1584280"/>
          <a:ext cx="2262336" cy="1357401"/>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GB" sz="2300" kern="1200"/>
            <a:t>Increased use of alcohol drugs and tobacco</a:t>
          </a:r>
          <a:endParaRPr lang="en-US" sz="2300" kern="1200"/>
        </a:p>
      </dsp:txBody>
      <dsp:txXfrm>
        <a:off x="5472201" y="1584280"/>
        <a:ext cx="2262336" cy="1357401"/>
      </dsp:txXfrm>
    </dsp:sp>
    <dsp:sp modelId="{E6C4B7BF-E2B2-4B12-B5E8-8992ABE17DAF}">
      <dsp:nvSpPr>
        <dsp:cNvPr id="0" name=""/>
        <dsp:cNvSpPr/>
      </dsp:nvSpPr>
      <dsp:spPr>
        <a:xfrm>
          <a:off x="1739346" y="3167916"/>
          <a:ext cx="2262336" cy="1357401"/>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GB" sz="2300" kern="1200"/>
            <a:t>Withdrawal and apathy</a:t>
          </a:r>
          <a:endParaRPr lang="en-US" sz="2300" kern="1200"/>
        </a:p>
      </dsp:txBody>
      <dsp:txXfrm>
        <a:off x="1739346" y="3167916"/>
        <a:ext cx="2262336" cy="1357401"/>
      </dsp:txXfrm>
    </dsp:sp>
    <dsp:sp modelId="{3EEA7D63-0671-4928-ADCB-1F207BAE6D0D}">
      <dsp:nvSpPr>
        <dsp:cNvPr id="0" name=""/>
        <dsp:cNvSpPr/>
      </dsp:nvSpPr>
      <dsp:spPr>
        <a:xfrm>
          <a:off x="4227916" y="3167916"/>
          <a:ext cx="2262336" cy="1357401"/>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GB" sz="2300" kern="1200"/>
            <a:t>Avoidant behaviours</a:t>
          </a:r>
          <a:endParaRPr lang="en-US" sz="2300" kern="1200"/>
        </a:p>
      </dsp:txBody>
      <dsp:txXfrm>
        <a:off x="4227916" y="3167916"/>
        <a:ext cx="2262336" cy="1357401"/>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6.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5160B2F-A6C6-4783-A750-38645D5C66F9}" type="datetimeFigureOut">
              <a:rPr lang="en-GB" smtClean="0"/>
              <a:t>30/04/2025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5EA61A4-BFD4-44B3-9359-9D4D8D41C3AA}" type="slidenum">
              <a:rPr lang="en-GB" smtClean="0"/>
              <a:t>‹#›</a:t>
            </a:fld>
            <a:endParaRPr lang="en-GB"/>
          </a:p>
        </p:txBody>
      </p:sp>
    </p:spTree>
    <p:extLst>
      <p:ext uri="{BB962C8B-B14F-4D97-AF65-F5344CB8AC3E}">
        <p14:creationId xmlns:p14="http://schemas.microsoft.com/office/powerpoint/2010/main" val="30418623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2FCEBF0-80E3-4B24-A97B-7C9B88E29CD7}" type="slidenum">
              <a:rPr lang="en-GB" smtClean="0"/>
              <a:t>1</a:t>
            </a:fld>
            <a:endParaRPr lang="en-GB"/>
          </a:p>
        </p:txBody>
      </p:sp>
    </p:spTree>
    <p:extLst>
      <p:ext uri="{BB962C8B-B14F-4D97-AF65-F5344CB8AC3E}">
        <p14:creationId xmlns:p14="http://schemas.microsoft.com/office/powerpoint/2010/main" val="8955872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F33B1BB-86B2-4600-B66A-A213C383FEB7}"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14</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9561217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F33B1BB-86B2-4600-B66A-A213C383FEB7}"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15</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8334273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F33B1BB-86B2-4600-B66A-A213C383FEB7}"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16</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40993394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F33B1BB-86B2-4600-B66A-A213C383FEB7}"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17</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6411236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First two have not been widely used or validated in research (there is a little evidence for CLS) but they were chosen based on learning from review 3, that it will likely be much easier to evaluate an intervention if the tools map onto the concept being tested. These two, CLS and CAT, were from the West compassionate leadership book and use the same definition of compassionate leadership as the intervention. </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F33B1BB-86B2-4600-B66A-A213C383FEB7}"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20</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7530193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This is an interesting and unexpected pattern. The CAT improved significantly, as we would have hoped, however the CLS seemed to worsen. This wasn’t significant although some subscales were close and with a medium effect size. It is worth noting the leaders were a smaller group, however its not clear that this is the reason for the non-significant effect here.</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F33B1BB-86B2-4600-B66A-A213C383FEB7}"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23</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87502882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There were no statistically significant changes here although the leaders OLBI scores suggest fewer extreme outliers after the intervention.</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F33B1BB-86B2-4600-B66A-A213C383FEB7}"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24</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426630331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Framework analysis: </a:t>
            </a:r>
            <a:r>
              <a:rPr lang="en-GB" sz="1800">
                <a:effectLst/>
                <a:latin typeface="Arial" panose="020B0604020202020204" pitchFamily="34" charset="0"/>
                <a:ea typeface="Calibri" panose="020F0502020204030204" pitchFamily="34" charset="0"/>
              </a:rPr>
              <a:t>encompasses </a:t>
            </a:r>
            <a:r>
              <a:rPr lang="en-GB" sz="1800">
                <a:latin typeface="Arial" panose="020B0604020202020204" pitchFamily="34" charset="0"/>
                <a:ea typeface="Calibri" panose="020F0502020204030204" pitchFamily="34" charset="0"/>
              </a:rPr>
              <a:t>five stages (Ritchie &amp; Spencer, 1994); </a:t>
            </a:r>
            <a:endParaRPr lang="en-GB" sz="1800">
              <a:effectLst/>
              <a:latin typeface="Arial" panose="020B0604020202020204" pitchFamily="34" charset="0"/>
              <a:ea typeface="Calibri" panose="020F0502020204030204" pitchFamily="34" charset="0"/>
            </a:endParaRPr>
          </a:p>
          <a:p>
            <a:pPr lvl="1"/>
            <a:r>
              <a:rPr lang="en-GB" sz="1600" err="1">
                <a:effectLst/>
                <a:latin typeface="Arial" panose="020B0604020202020204" pitchFamily="34" charset="0"/>
                <a:ea typeface="Calibri" panose="020F0502020204030204" pitchFamily="34" charset="0"/>
              </a:rPr>
              <a:t>i</a:t>
            </a:r>
            <a:r>
              <a:rPr lang="en-GB" sz="1600">
                <a:effectLst/>
                <a:latin typeface="Arial" panose="020B0604020202020204" pitchFamily="34" charset="0"/>
                <a:ea typeface="Calibri" panose="020F0502020204030204" pitchFamily="34" charset="0"/>
              </a:rPr>
              <a:t>) familiarisation, </a:t>
            </a:r>
          </a:p>
          <a:p>
            <a:pPr lvl="1"/>
            <a:r>
              <a:rPr lang="en-GB" sz="1600">
                <a:effectLst/>
                <a:latin typeface="Arial" panose="020B0604020202020204" pitchFamily="34" charset="0"/>
                <a:ea typeface="Calibri" panose="020F0502020204030204" pitchFamily="34" charset="0"/>
              </a:rPr>
              <a:t>ii) identifying a thematic framework</a:t>
            </a:r>
          </a:p>
          <a:p>
            <a:pPr lvl="1"/>
            <a:r>
              <a:rPr lang="en-GB" sz="1600">
                <a:effectLst/>
                <a:latin typeface="Arial" panose="020B0604020202020204" pitchFamily="34" charset="0"/>
                <a:ea typeface="Calibri" panose="020F0502020204030204" pitchFamily="34" charset="0"/>
              </a:rPr>
              <a:t>iii) indexing</a:t>
            </a:r>
          </a:p>
          <a:p>
            <a:pPr lvl="1"/>
            <a:r>
              <a:rPr lang="en-GB" sz="1600">
                <a:effectLst/>
                <a:latin typeface="Arial" panose="020B0604020202020204" pitchFamily="34" charset="0"/>
                <a:ea typeface="Calibri" panose="020F0502020204030204" pitchFamily="34" charset="0"/>
              </a:rPr>
              <a:t>iv) charting </a:t>
            </a:r>
          </a:p>
          <a:p>
            <a:pPr lvl="1"/>
            <a:r>
              <a:rPr lang="en-GB" sz="1600">
                <a:effectLst/>
                <a:latin typeface="Arial" panose="020B0604020202020204" pitchFamily="34" charset="0"/>
                <a:ea typeface="Calibri" panose="020F0502020204030204" pitchFamily="34" charset="0"/>
              </a:rPr>
              <a:t>v) mapping and interpretation </a:t>
            </a:r>
            <a:endParaRPr lang="en-GB"/>
          </a:p>
          <a:p>
            <a:endParaRPr lang="en-GB"/>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F33B1BB-86B2-4600-B66A-A213C383FEB7}"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25</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8870318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F33B1BB-86B2-4600-B66A-A213C383FEB7}"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26</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84463576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F33B1BB-86B2-4600-B66A-A213C383FEB7}"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27</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1510976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967B9E-592D-6F94-4E9E-AE5C115F617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596E7BA-F416-4533-4CA9-BEEF7EDFA33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77A5E18-746A-F4B2-81D3-BE9B65552E54}"/>
              </a:ext>
            </a:extLst>
          </p:cNvPr>
          <p:cNvSpPr>
            <a:spLocks noGrp="1"/>
          </p:cNvSpPr>
          <p:nvPr>
            <p:ph type="body" idx="1"/>
          </p:nvPr>
        </p:nvSpPr>
        <p:spPr/>
        <p:txBody>
          <a:bodyPr/>
          <a:lstStyle/>
          <a:p>
            <a:r>
              <a:rPr lang="en-GB"/>
              <a:t>Liz</a:t>
            </a:r>
          </a:p>
        </p:txBody>
      </p:sp>
      <p:sp>
        <p:nvSpPr>
          <p:cNvPr id="4" name="Slide Number Placeholder 3">
            <a:extLst>
              <a:ext uri="{FF2B5EF4-FFF2-40B4-BE49-F238E27FC236}">
                <a16:creationId xmlns:a16="http://schemas.microsoft.com/office/drawing/2014/main" id="{C7338FE0-0A50-5A71-83D8-EDF72F0798F4}"/>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2998270-A517-4E2A-986E-F2DBBBDC8A5F}"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6414323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These are just my preliminary ideas…</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F33B1BB-86B2-4600-B66A-A213C383FEB7}"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29</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6245494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Hilary – Introduce everyone</a:t>
            </a:r>
          </a:p>
        </p:txBody>
      </p:sp>
      <p:sp>
        <p:nvSpPr>
          <p:cNvPr id="4" name="Slide Number Placeholder 3"/>
          <p:cNvSpPr>
            <a:spLocks noGrp="1"/>
          </p:cNvSpPr>
          <p:nvPr>
            <p:ph type="sldNum" sz="quarter" idx="5"/>
          </p:nvPr>
        </p:nvSpPr>
        <p:spPr/>
        <p:txBody>
          <a:bodyPr/>
          <a:lstStyle/>
          <a:p>
            <a:fld id="{EFCEE3AC-F68F-4B66-A68B-C9A60E7BB3D6}" type="slidenum">
              <a:rPr lang="en-GB" smtClean="0"/>
              <a:t>49</a:t>
            </a:fld>
            <a:endParaRPr lang="en-GB"/>
          </a:p>
        </p:txBody>
      </p:sp>
    </p:spTree>
    <p:extLst>
      <p:ext uri="{BB962C8B-B14F-4D97-AF65-F5344CB8AC3E}">
        <p14:creationId xmlns:p14="http://schemas.microsoft.com/office/powerpoint/2010/main" val="327640784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Hilary and Reb – to introduce</a:t>
            </a:r>
          </a:p>
        </p:txBody>
      </p:sp>
      <p:sp>
        <p:nvSpPr>
          <p:cNvPr id="4" name="Slide Number Placeholder 3"/>
          <p:cNvSpPr>
            <a:spLocks noGrp="1"/>
          </p:cNvSpPr>
          <p:nvPr>
            <p:ph type="sldNum" sz="quarter" idx="5"/>
          </p:nvPr>
        </p:nvSpPr>
        <p:spPr/>
        <p:txBody>
          <a:bodyPr/>
          <a:lstStyle/>
          <a:p>
            <a:fld id="{EFCEE3AC-F68F-4B66-A68B-C9A60E7BB3D6}" type="slidenum">
              <a:rPr lang="en-GB" smtClean="0"/>
              <a:t>50</a:t>
            </a:fld>
            <a:endParaRPr lang="en-GB"/>
          </a:p>
        </p:txBody>
      </p:sp>
    </p:spTree>
    <p:extLst>
      <p:ext uri="{BB962C8B-B14F-4D97-AF65-F5344CB8AC3E}">
        <p14:creationId xmlns:p14="http://schemas.microsoft.com/office/powerpoint/2010/main" val="5987010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Hilary to introduce the animation</a:t>
            </a:r>
          </a:p>
        </p:txBody>
      </p:sp>
      <p:sp>
        <p:nvSpPr>
          <p:cNvPr id="4" name="Slide Number Placeholder 3"/>
          <p:cNvSpPr>
            <a:spLocks noGrp="1"/>
          </p:cNvSpPr>
          <p:nvPr>
            <p:ph type="sldNum" sz="quarter" idx="5"/>
          </p:nvPr>
        </p:nvSpPr>
        <p:spPr/>
        <p:txBody>
          <a:bodyPr/>
          <a:lstStyle/>
          <a:p>
            <a:fld id="{EFCEE3AC-F68F-4B66-A68B-C9A60E7BB3D6}" type="slidenum">
              <a:rPr lang="en-GB" smtClean="0"/>
              <a:t>51</a:t>
            </a:fld>
            <a:endParaRPr lang="en-GB"/>
          </a:p>
        </p:txBody>
      </p:sp>
    </p:spTree>
    <p:extLst>
      <p:ext uri="{BB962C8B-B14F-4D97-AF65-F5344CB8AC3E}">
        <p14:creationId xmlns:p14="http://schemas.microsoft.com/office/powerpoint/2010/main" val="122524796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Ali to speak </a:t>
            </a:r>
          </a:p>
        </p:txBody>
      </p:sp>
      <p:sp>
        <p:nvSpPr>
          <p:cNvPr id="4" name="Slide Number Placeholder 3"/>
          <p:cNvSpPr>
            <a:spLocks noGrp="1"/>
          </p:cNvSpPr>
          <p:nvPr>
            <p:ph type="sldNum" sz="quarter" idx="5"/>
          </p:nvPr>
        </p:nvSpPr>
        <p:spPr/>
        <p:txBody>
          <a:bodyPr/>
          <a:lstStyle/>
          <a:p>
            <a:fld id="{EFCEE3AC-F68F-4B66-A68B-C9A60E7BB3D6}" type="slidenum">
              <a:rPr lang="en-GB" smtClean="0"/>
              <a:t>52</a:t>
            </a:fld>
            <a:endParaRPr lang="en-GB"/>
          </a:p>
        </p:txBody>
      </p:sp>
    </p:spTree>
    <p:extLst>
      <p:ext uri="{BB962C8B-B14F-4D97-AF65-F5344CB8AC3E}">
        <p14:creationId xmlns:p14="http://schemas.microsoft.com/office/powerpoint/2010/main" val="255378533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65D882-EEBE-1E5E-07E0-5F9A66AB901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40333DC-FE2F-3273-248D-4CA5E92FA05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2BCF789-3124-353B-D28F-0C49FF69E222}"/>
              </a:ext>
            </a:extLst>
          </p:cNvPr>
          <p:cNvSpPr>
            <a:spLocks noGrp="1"/>
          </p:cNvSpPr>
          <p:nvPr>
            <p:ph type="body" idx="1"/>
          </p:nvPr>
        </p:nvSpPr>
        <p:spPr/>
        <p:txBody>
          <a:bodyPr/>
          <a:lstStyle/>
          <a:p>
            <a:r>
              <a:rPr lang="en-GB"/>
              <a:t>Ali to speak</a:t>
            </a:r>
          </a:p>
        </p:txBody>
      </p:sp>
      <p:sp>
        <p:nvSpPr>
          <p:cNvPr id="4" name="Slide Number Placeholder 3">
            <a:extLst>
              <a:ext uri="{FF2B5EF4-FFF2-40B4-BE49-F238E27FC236}">
                <a16:creationId xmlns:a16="http://schemas.microsoft.com/office/drawing/2014/main" id="{21566CA5-59CF-3A38-2E05-59A43EE0F8DC}"/>
              </a:ext>
            </a:extLst>
          </p:cNvPr>
          <p:cNvSpPr>
            <a:spLocks noGrp="1"/>
          </p:cNvSpPr>
          <p:nvPr>
            <p:ph type="sldNum" sz="quarter" idx="5"/>
          </p:nvPr>
        </p:nvSpPr>
        <p:spPr/>
        <p:txBody>
          <a:bodyPr/>
          <a:lstStyle/>
          <a:p>
            <a:fld id="{EFCEE3AC-F68F-4B66-A68B-C9A60E7BB3D6}" type="slidenum">
              <a:rPr lang="en-GB" smtClean="0"/>
              <a:t>53</a:t>
            </a:fld>
            <a:endParaRPr lang="en-GB"/>
          </a:p>
        </p:txBody>
      </p:sp>
    </p:spTree>
    <p:extLst>
      <p:ext uri="{BB962C8B-B14F-4D97-AF65-F5344CB8AC3E}">
        <p14:creationId xmlns:p14="http://schemas.microsoft.com/office/powerpoint/2010/main" val="225318359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86287E-D7E3-2B17-7B8A-B095B76473E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AE1B479-C549-F9C0-2AAC-96541979277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114FD60-0C7E-F847-56DB-6B751A0614E3}"/>
              </a:ext>
            </a:extLst>
          </p:cNvPr>
          <p:cNvSpPr>
            <a:spLocks noGrp="1"/>
          </p:cNvSpPr>
          <p:nvPr>
            <p:ph type="body" idx="1"/>
          </p:nvPr>
        </p:nvSpPr>
        <p:spPr/>
        <p:txBody>
          <a:bodyPr/>
          <a:lstStyle/>
          <a:p>
            <a:r>
              <a:rPr lang="en-GB"/>
              <a:t>Ali to speak</a:t>
            </a:r>
          </a:p>
        </p:txBody>
      </p:sp>
      <p:sp>
        <p:nvSpPr>
          <p:cNvPr id="4" name="Slide Number Placeholder 3">
            <a:extLst>
              <a:ext uri="{FF2B5EF4-FFF2-40B4-BE49-F238E27FC236}">
                <a16:creationId xmlns:a16="http://schemas.microsoft.com/office/drawing/2014/main" id="{037C42F8-71B8-019F-23D7-7C7E2A27CBC3}"/>
              </a:ext>
            </a:extLst>
          </p:cNvPr>
          <p:cNvSpPr>
            <a:spLocks noGrp="1"/>
          </p:cNvSpPr>
          <p:nvPr>
            <p:ph type="sldNum" sz="quarter" idx="5"/>
          </p:nvPr>
        </p:nvSpPr>
        <p:spPr/>
        <p:txBody>
          <a:bodyPr/>
          <a:lstStyle/>
          <a:p>
            <a:fld id="{EFCEE3AC-F68F-4B66-A68B-C9A60E7BB3D6}" type="slidenum">
              <a:rPr lang="en-GB" smtClean="0"/>
              <a:t>54</a:t>
            </a:fld>
            <a:endParaRPr lang="en-GB"/>
          </a:p>
        </p:txBody>
      </p:sp>
    </p:spTree>
    <p:extLst>
      <p:ext uri="{BB962C8B-B14F-4D97-AF65-F5344CB8AC3E}">
        <p14:creationId xmlns:p14="http://schemas.microsoft.com/office/powerpoint/2010/main" val="335704464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2F5094-B921-967E-B3F9-30E11163E67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9CF915F-662A-B4B7-6A2E-AC19D32A116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5DBE4F6-9884-0926-17C7-73ADBA771A44}"/>
              </a:ext>
            </a:extLst>
          </p:cNvPr>
          <p:cNvSpPr>
            <a:spLocks noGrp="1"/>
          </p:cNvSpPr>
          <p:nvPr>
            <p:ph type="body" idx="1"/>
          </p:nvPr>
        </p:nvSpPr>
        <p:spPr/>
        <p:txBody>
          <a:bodyPr/>
          <a:lstStyle/>
          <a:p>
            <a:r>
              <a:rPr lang="en-GB"/>
              <a:t>Ali to speak</a:t>
            </a:r>
          </a:p>
        </p:txBody>
      </p:sp>
      <p:sp>
        <p:nvSpPr>
          <p:cNvPr id="4" name="Slide Number Placeholder 3">
            <a:extLst>
              <a:ext uri="{FF2B5EF4-FFF2-40B4-BE49-F238E27FC236}">
                <a16:creationId xmlns:a16="http://schemas.microsoft.com/office/drawing/2014/main" id="{85B297EC-4B9A-97DC-34ED-258B1650DD85}"/>
              </a:ext>
            </a:extLst>
          </p:cNvPr>
          <p:cNvSpPr>
            <a:spLocks noGrp="1"/>
          </p:cNvSpPr>
          <p:nvPr>
            <p:ph type="sldNum" sz="quarter" idx="5"/>
          </p:nvPr>
        </p:nvSpPr>
        <p:spPr/>
        <p:txBody>
          <a:bodyPr/>
          <a:lstStyle/>
          <a:p>
            <a:fld id="{EFCEE3AC-F68F-4B66-A68B-C9A60E7BB3D6}" type="slidenum">
              <a:rPr lang="en-GB" smtClean="0"/>
              <a:t>55</a:t>
            </a:fld>
            <a:endParaRPr lang="en-GB"/>
          </a:p>
        </p:txBody>
      </p:sp>
    </p:spTree>
    <p:extLst>
      <p:ext uri="{BB962C8B-B14F-4D97-AF65-F5344CB8AC3E}">
        <p14:creationId xmlns:p14="http://schemas.microsoft.com/office/powerpoint/2010/main" val="41261411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B249C6-3D24-7325-3294-8195CE0766A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0BF7293-1B4C-932A-FC1A-4C7D0ED62B7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99084B7-68A9-8F1C-0D06-E6287468402F}"/>
              </a:ext>
            </a:extLst>
          </p:cNvPr>
          <p:cNvSpPr>
            <a:spLocks noGrp="1"/>
          </p:cNvSpPr>
          <p:nvPr>
            <p:ph type="body" idx="1"/>
          </p:nvPr>
        </p:nvSpPr>
        <p:spPr/>
        <p:txBody>
          <a:bodyPr/>
          <a:lstStyle/>
          <a:p>
            <a:r>
              <a:rPr lang="en-GB"/>
              <a:t>Ali to speak</a:t>
            </a:r>
          </a:p>
        </p:txBody>
      </p:sp>
      <p:sp>
        <p:nvSpPr>
          <p:cNvPr id="4" name="Slide Number Placeholder 3">
            <a:extLst>
              <a:ext uri="{FF2B5EF4-FFF2-40B4-BE49-F238E27FC236}">
                <a16:creationId xmlns:a16="http://schemas.microsoft.com/office/drawing/2014/main" id="{189B3F48-1AFB-A74C-6E5F-9D82BD9B52A7}"/>
              </a:ext>
            </a:extLst>
          </p:cNvPr>
          <p:cNvSpPr>
            <a:spLocks noGrp="1"/>
          </p:cNvSpPr>
          <p:nvPr>
            <p:ph type="sldNum" sz="quarter" idx="5"/>
          </p:nvPr>
        </p:nvSpPr>
        <p:spPr/>
        <p:txBody>
          <a:bodyPr/>
          <a:lstStyle/>
          <a:p>
            <a:fld id="{EFCEE3AC-F68F-4B66-A68B-C9A60E7BB3D6}" type="slidenum">
              <a:rPr lang="en-GB" smtClean="0"/>
              <a:t>56</a:t>
            </a:fld>
            <a:endParaRPr lang="en-GB"/>
          </a:p>
        </p:txBody>
      </p:sp>
    </p:spTree>
    <p:extLst>
      <p:ext uri="{BB962C8B-B14F-4D97-AF65-F5344CB8AC3E}">
        <p14:creationId xmlns:p14="http://schemas.microsoft.com/office/powerpoint/2010/main" val="227641665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Reb to speak</a:t>
            </a:r>
          </a:p>
        </p:txBody>
      </p:sp>
      <p:sp>
        <p:nvSpPr>
          <p:cNvPr id="4" name="Slide Number Placeholder 3"/>
          <p:cNvSpPr>
            <a:spLocks noGrp="1"/>
          </p:cNvSpPr>
          <p:nvPr>
            <p:ph type="sldNum" sz="quarter" idx="5"/>
          </p:nvPr>
        </p:nvSpPr>
        <p:spPr/>
        <p:txBody>
          <a:bodyPr/>
          <a:lstStyle/>
          <a:p>
            <a:fld id="{EFCEE3AC-F68F-4B66-A68B-C9A60E7BB3D6}" type="slidenum">
              <a:rPr lang="en-GB" smtClean="0"/>
              <a:t>57</a:t>
            </a:fld>
            <a:endParaRPr lang="en-GB"/>
          </a:p>
        </p:txBody>
      </p:sp>
    </p:spTree>
    <p:extLst>
      <p:ext uri="{BB962C8B-B14F-4D97-AF65-F5344CB8AC3E}">
        <p14:creationId xmlns:p14="http://schemas.microsoft.com/office/powerpoint/2010/main" val="40085689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272839-6AE7-065E-25E1-1D47DFA28C3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ABDC6B3-F7FD-5A8E-8444-652875C8AC4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D9643FD-7A9E-FEE5-FA81-813A032A20FF}"/>
              </a:ext>
            </a:extLst>
          </p:cNvPr>
          <p:cNvSpPr>
            <a:spLocks noGrp="1"/>
          </p:cNvSpPr>
          <p:nvPr>
            <p:ph type="body" idx="1"/>
          </p:nvPr>
        </p:nvSpPr>
        <p:spPr/>
        <p:txBody>
          <a:bodyPr/>
          <a:lstStyle/>
          <a:p>
            <a:r>
              <a:rPr lang="en-GB"/>
              <a:t>Liz</a:t>
            </a:r>
          </a:p>
        </p:txBody>
      </p:sp>
      <p:sp>
        <p:nvSpPr>
          <p:cNvPr id="4" name="Slide Number Placeholder 3">
            <a:extLst>
              <a:ext uri="{FF2B5EF4-FFF2-40B4-BE49-F238E27FC236}">
                <a16:creationId xmlns:a16="http://schemas.microsoft.com/office/drawing/2014/main" id="{A7C7CB9E-BEC5-DACC-774D-92E48EBFAB1A}"/>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2998270-A517-4E2A-986E-F2DBBBDC8A5F}"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4824175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Keith to speak to this</a:t>
            </a:r>
          </a:p>
        </p:txBody>
      </p:sp>
      <p:sp>
        <p:nvSpPr>
          <p:cNvPr id="4" name="Slide Number Placeholder 3"/>
          <p:cNvSpPr>
            <a:spLocks noGrp="1"/>
          </p:cNvSpPr>
          <p:nvPr>
            <p:ph type="sldNum" sz="quarter" idx="5"/>
          </p:nvPr>
        </p:nvSpPr>
        <p:spPr/>
        <p:txBody>
          <a:bodyPr/>
          <a:lstStyle/>
          <a:p>
            <a:fld id="{EFCEE3AC-F68F-4B66-A68B-C9A60E7BB3D6}" type="slidenum">
              <a:rPr lang="en-GB" smtClean="0"/>
              <a:t>58</a:t>
            </a:fld>
            <a:endParaRPr lang="en-GB"/>
          </a:p>
        </p:txBody>
      </p:sp>
    </p:spTree>
    <p:extLst>
      <p:ext uri="{BB962C8B-B14F-4D97-AF65-F5344CB8AC3E}">
        <p14:creationId xmlns:p14="http://schemas.microsoft.com/office/powerpoint/2010/main" val="286097659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Keith to speak to this</a:t>
            </a:r>
          </a:p>
        </p:txBody>
      </p:sp>
      <p:sp>
        <p:nvSpPr>
          <p:cNvPr id="4" name="Slide Number Placeholder 3"/>
          <p:cNvSpPr>
            <a:spLocks noGrp="1"/>
          </p:cNvSpPr>
          <p:nvPr>
            <p:ph type="sldNum" sz="quarter" idx="5"/>
          </p:nvPr>
        </p:nvSpPr>
        <p:spPr/>
        <p:txBody>
          <a:bodyPr/>
          <a:lstStyle/>
          <a:p>
            <a:fld id="{EFCEE3AC-F68F-4B66-A68B-C9A60E7BB3D6}" type="slidenum">
              <a:rPr lang="en-GB" smtClean="0"/>
              <a:t>59</a:t>
            </a:fld>
            <a:endParaRPr lang="en-GB"/>
          </a:p>
        </p:txBody>
      </p:sp>
    </p:spTree>
    <p:extLst>
      <p:ext uri="{BB962C8B-B14F-4D97-AF65-F5344CB8AC3E}">
        <p14:creationId xmlns:p14="http://schemas.microsoft.com/office/powerpoint/2010/main" val="124570383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Reb</a:t>
            </a:r>
          </a:p>
        </p:txBody>
      </p:sp>
      <p:sp>
        <p:nvSpPr>
          <p:cNvPr id="4" name="Slide Number Placeholder 3"/>
          <p:cNvSpPr>
            <a:spLocks noGrp="1"/>
          </p:cNvSpPr>
          <p:nvPr>
            <p:ph type="sldNum" sz="quarter" idx="5"/>
          </p:nvPr>
        </p:nvSpPr>
        <p:spPr/>
        <p:txBody>
          <a:bodyPr/>
          <a:lstStyle/>
          <a:p>
            <a:fld id="{EFCEE3AC-F68F-4B66-A68B-C9A60E7BB3D6}" type="slidenum">
              <a:rPr lang="en-GB" smtClean="0"/>
              <a:t>60</a:t>
            </a:fld>
            <a:endParaRPr lang="en-GB"/>
          </a:p>
        </p:txBody>
      </p:sp>
    </p:spTree>
    <p:extLst>
      <p:ext uri="{BB962C8B-B14F-4D97-AF65-F5344CB8AC3E}">
        <p14:creationId xmlns:p14="http://schemas.microsoft.com/office/powerpoint/2010/main" val="93629464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Ali to speak to this one</a:t>
            </a:r>
          </a:p>
        </p:txBody>
      </p:sp>
      <p:sp>
        <p:nvSpPr>
          <p:cNvPr id="4" name="Slide Number Placeholder 3"/>
          <p:cNvSpPr>
            <a:spLocks noGrp="1"/>
          </p:cNvSpPr>
          <p:nvPr>
            <p:ph type="sldNum" sz="quarter" idx="5"/>
          </p:nvPr>
        </p:nvSpPr>
        <p:spPr/>
        <p:txBody>
          <a:bodyPr/>
          <a:lstStyle/>
          <a:p>
            <a:fld id="{EFCEE3AC-F68F-4B66-A68B-C9A60E7BB3D6}" type="slidenum">
              <a:rPr lang="en-GB" smtClean="0"/>
              <a:t>61</a:t>
            </a:fld>
            <a:endParaRPr lang="en-GB"/>
          </a:p>
        </p:txBody>
      </p:sp>
    </p:spTree>
    <p:extLst>
      <p:ext uri="{BB962C8B-B14F-4D97-AF65-F5344CB8AC3E}">
        <p14:creationId xmlns:p14="http://schemas.microsoft.com/office/powerpoint/2010/main" val="145775745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Hilary </a:t>
            </a:r>
          </a:p>
        </p:txBody>
      </p:sp>
      <p:sp>
        <p:nvSpPr>
          <p:cNvPr id="4" name="Slide Number Placeholder 3"/>
          <p:cNvSpPr>
            <a:spLocks noGrp="1"/>
          </p:cNvSpPr>
          <p:nvPr>
            <p:ph type="sldNum" sz="quarter" idx="5"/>
          </p:nvPr>
        </p:nvSpPr>
        <p:spPr/>
        <p:txBody>
          <a:bodyPr/>
          <a:lstStyle/>
          <a:p>
            <a:fld id="{EFCEE3AC-F68F-4B66-A68B-C9A60E7BB3D6}" type="slidenum">
              <a:rPr lang="en-GB" smtClean="0"/>
              <a:t>62</a:t>
            </a:fld>
            <a:endParaRPr lang="en-GB"/>
          </a:p>
        </p:txBody>
      </p:sp>
    </p:spTree>
    <p:extLst>
      <p:ext uri="{BB962C8B-B14F-4D97-AF65-F5344CB8AC3E}">
        <p14:creationId xmlns:p14="http://schemas.microsoft.com/office/powerpoint/2010/main" val="27586256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Hilary</a:t>
            </a:r>
          </a:p>
        </p:txBody>
      </p:sp>
      <p:sp>
        <p:nvSpPr>
          <p:cNvPr id="4" name="Slide Number Placeholder 3"/>
          <p:cNvSpPr>
            <a:spLocks noGrp="1"/>
          </p:cNvSpPr>
          <p:nvPr>
            <p:ph type="sldNum" sz="quarter" idx="5"/>
          </p:nvPr>
        </p:nvSpPr>
        <p:spPr/>
        <p:txBody>
          <a:bodyPr/>
          <a:lstStyle/>
          <a:p>
            <a:fld id="{EFCEE3AC-F68F-4B66-A68B-C9A60E7BB3D6}" type="slidenum">
              <a:rPr lang="en-GB" smtClean="0"/>
              <a:t>63</a:t>
            </a:fld>
            <a:endParaRPr lang="en-GB"/>
          </a:p>
        </p:txBody>
      </p:sp>
    </p:spTree>
    <p:extLst>
      <p:ext uri="{BB962C8B-B14F-4D97-AF65-F5344CB8AC3E}">
        <p14:creationId xmlns:p14="http://schemas.microsoft.com/office/powerpoint/2010/main" val="291013484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Add in – questions around EBE involvement with Talking Therapies. </a:t>
            </a:r>
          </a:p>
        </p:txBody>
      </p:sp>
      <p:sp>
        <p:nvSpPr>
          <p:cNvPr id="4" name="Slide Number Placeholder 3"/>
          <p:cNvSpPr>
            <a:spLocks noGrp="1"/>
          </p:cNvSpPr>
          <p:nvPr>
            <p:ph type="sldNum" sz="quarter" idx="5"/>
          </p:nvPr>
        </p:nvSpPr>
        <p:spPr/>
        <p:txBody>
          <a:bodyPr/>
          <a:lstStyle/>
          <a:p>
            <a:fld id="{EFCEE3AC-F68F-4B66-A68B-C9A60E7BB3D6}" type="slidenum">
              <a:rPr lang="en-GB" smtClean="0"/>
              <a:t>64</a:t>
            </a:fld>
            <a:endParaRPr lang="en-GB"/>
          </a:p>
        </p:txBody>
      </p:sp>
    </p:spTree>
    <p:extLst>
      <p:ext uri="{BB962C8B-B14F-4D97-AF65-F5344CB8AC3E}">
        <p14:creationId xmlns:p14="http://schemas.microsoft.com/office/powerpoint/2010/main" val="357501661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2FCEBF0-80E3-4B24-A97B-7C9B88E29CD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67</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4434055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65495F96-1063-46C9-A18C-9C78128EB1AA}" type="slidenum">
              <a:rPr kumimoji="0" lang="en-GB" sz="1200" b="0" i="0" u="none" strike="noStrike" kern="1200" cap="none" spc="0" normalizeH="0" baseline="0" noProof="0" smtClean="0">
                <a:ln>
                  <a:noFill/>
                </a:ln>
                <a:solidFill>
                  <a:prstClr val="black"/>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72</a:t>
            </a:fld>
            <a:endParaRPr kumimoji="0" lang="en-GB" sz="1200" b="0" i="0" u="none" strike="noStrike" kern="1200" cap="none" spc="0" normalizeH="0" baseline="0" noProof="0">
              <a:ln>
                <a:noFill/>
              </a:ln>
              <a:solidFill>
                <a:prstClr val="black"/>
              </a:solidFill>
              <a:effectLst/>
              <a:uLnTx/>
              <a:uFillTx/>
              <a:latin typeface="Arial" charset="0"/>
              <a:ea typeface="+mn-ea"/>
              <a:cs typeface="+mn-cs"/>
            </a:endParaRPr>
          </a:p>
        </p:txBody>
      </p:sp>
    </p:spTree>
    <p:extLst>
      <p:ext uri="{BB962C8B-B14F-4D97-AF65-F5344CB8AC3E}">
        <p14:creationId xmlns:p14="http://schemas.microsoft.com/office/powerpoint/2010/main" val="342412263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65495F96-1063-46C9-A18C-9C78128EB1AA}" type="slidenum">
              <a:rPr kumimoji="0" lang="en-GB" sz="1200" b="0" i="0" u="none" strike="noStrike" kern="1200" cap="none" spc="0" normalizeH="0" baseline="0" noProof="0" smtClean="0">
                <a:ln>
                  <a:noFill/>
                </a:ln>
                <a:solidFill>
                  <a:prstClr val="black"/>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74</a:t>
            </a:fld>
            <a:endParaRPr kumimoji="0" lang="en-GB" sz="1200" b="0" i="0" u="none" strike="noStrike" kern="1200" cap="none" spc="0" normalizeH="0" baseline="0" noProof="0">
              <a:ln>
                <a:noFill/>
              </a:ln>
              <a:solidFill>
                <a:prstClr val="black"/>
              </a:solidFill>
              <a:effectLst/>
              <a:uLnTx/>
              <a:uFillTx/>
              <a:latin typeface="Arial" charset="0"/>
              <a:ea typeface="+mn-ea"/>
              <a:cs typeface="+mn-cs"/>
            </a:endParaRPr>
          </a:p>
        </p:txBody>
      </p:sp>
    </p:spTree>
    <p:extLst>
      <p:ext uri="{BB962C8B-B14F-4D97-AF65-F5344CB8AC3E}">
        <p14:creationId xmlns:p14="http://schemas.microsoft.com/office/powerpoint/2010/main" val="36596058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Liz</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2998270-A517-4E2A-986E-F2DBBBDC8A5F}"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0802225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65495F96-1063-46C9-A18C-9C78128EB1AA}" type="slidenum">
              <a:rPr kumimoji="0" lang="en-GB" sz="1200" b="0" i="0" u="none" strike="noStrike" kern="1200" cap="none" spc="0" normalizeH="0" baseline="0" noProof="0" smtClean="0">
                <a:ln>
                  <a:noFill/>
                </a:ln>
                <a:solidFill>
                  <a:prstClr val="black"/>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75</a:t>
            </a:fld>
            <a:endParaRPr kumimoji="0" lang="en-GB" sz="1200" b="0" i="0" u="none" strike="noStrike" kern="1200" cap="none" spc="0" normalizeH="0" baseline="0" noProof="0">
              <a:ln>
                <a:noFill/>
              </a:ln>
              <a:solidFill>
                <a:prstClr val="black"/>
              </a:solidFill>
              <a:effectLst/>
              <a:uLnTx/>
              <a:uFillTx/>
              <a:latin typeface="Arial" charset="0"/>
              <a:ea typeface="+mn-ea"/>
              <a:cs typeface="+mn-cs"/>
            </a:endParaRPr>
          </a:p>
        </p:txBody>
      </p:sp>
    </p:spTree>
    <p:extLst>
      <p:ext uri="{BB962C8B-B14F-4D97-AF65-F5344CB8AC3E}">
        <p14:creationId xmlns:p14="http://schemas.microsoft.com/office/powerpoint/2010/main" val="1052166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65495F96-1063-46C9-A18C-9C78128EB1AA}" type="slidenum">
              <a:rPr kumimoji="0" lang="en-GB" sz="1200" b="0" i="0" u="none" strike="noStrike" kern="1200" cap="none" spc="0" normalizeH="0" baseline="0" noProof="0" smtClean="0">
                <a:ln>
                  <a:noFill/>
                </a:ln>
                <a:solidFill>
                  <a:prstClr val="black"/>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76</a:t>
            </a:fld>
            <a:endParaRPr kumimoji="0" lang="en-GB" sz="1200" b="0" i="0" u="none" strike="noStrike" kern="1200" cap="none" spc="0" normalizeH="0" baseline="0" noProof="0">
              <a:ln>
                <a:noFill/>
              </a:ln>
              <a:solidFill>
                <a:prstClr val="black"/>
              </a:solidFill>
              <a:effectLst/>
              <a:uLnTx/>
              <a:uFillTx/>
              <a:latin typeface="Arial" charset="0"/>
              <a:ea typeface="+mn-ea"/>
              <a:cs typeface="+mn-cs"/>
            </a:endParaRPr>
          </a:p>
        </p:txBody>
      </p:sp>
    </p:spTree>
    <p:extLst>
      <p:ext uri="{BB962C8B-B14F-4D97-AF65-F5344CB8AC3E}">
        <p14:creationId xmlns:p14="http://schemas.microsoft.com/office/powerpoint/2010/main" val="375560529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Slides put together for teams supporting others and wanting to understand a trauma response, how best to support others as well as selves.</a:t>
            </a:r>
          </a:p>
          <a:p>
            <a:r>
              <a:rPr lang="en-GB"/>
              <a:t>A session designed to facilitate empowering teams &amp; individuals by normalising responses/actions, reinforcing and building confidence in what people are already doing.</a:t>
            </a:r>
          </a:p>
          <a:p>
            <a:endParaRPr lang="en-GB"/>
          </a:p>
          <a:p>
            <a:r>
              <a:rPr lang="en-GB"/>
              <a:t>Hannah Ainslie &amp; Dominic Bray 20</a:t>
            </a:r>
            <a:r>
              <a:rPr lang="en-GB" baseline="30000"/>
              <a:t>th</a:t>
            </a:r>
            <a:r>
              <a:rPr lang="en-GB"/>
              <a:t> September 2024</a:t>
            </a:r>
          </a:p>
        </p:txBody>
      </p:sp>
      <p:sp>
        <p:nvSpPr>
          <p:cNvPr id="4" name="Slide Number Placeholder 3"/>
          <p:cNvSpPr>
            <a:spLocks noGrp="1"/>
          </p:cNvSpPr>
          <p:nvPr>
            <p:ph type="sldNum" sz="quarter" idx="10"/>
          </p:nvPr>
        </p:nvSpPr>
        <p:spPr/>
        <p:txBody>
          <a:bodyPr/>
          <a:lstStyle/>
          <a:p>
            <a:fld id="{ECCA7719-05DF-4290-AE8D-05537F4550FC}" type="slidenum">
              <a:rPr lang="en-GB" smtClean="0"/>
              <a:t>77</a:t>
            </a:fld>
            <a:endParaRPr lang="en-GB"/>
          </a:p>
        </p:txBody>
      </p:sp>
    </p:spTree>
    <p:extLst>
      <p:ext uri="{BB962C8B-B14F-4D97-AF65-F5344CB8AC3E}">
        <p14:creationId xmlns:p14="http://schemas.microsoft.com/office/powerpoint/2010/main" val="394922617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CCA7719-05DF-4290-AE8D-05537F4550FC}" type="slidenum">
              <a:rPr lang="en-GB" smtClean="0"/>
              <a:t>78</a:t>
            </a:fld>
            <a:endParaRPr lang="en-GB"/>
          </a:p>
        </p:txBody>
      </p:sp>
    </p:spTree>
    <p:extLst>
      <p:ext uri="{BB962C8B-B14F-4D97-AF65-F5344CB8AC3E}">
        <p14:creationId xmlns:p14="http://schemas.microsoft.com/office/powerpoint/2010/main" val="22014138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CCA7719-05DF-4290-AE8D-05537F4550FC}" type="slidenum">
              <a:rPr lang="en-GB" smtClean="0"/>
              <a:t>79</a:t>
            </a:fld>
            <a:endParaRPr lang="en-GB"/>
          </a:p>
        </p:txBody>
      </p:sp>
    </p:spTree>
    <p:extLst>
      <p:ext uri="{BB962C8B-B14F-4D97-AF65-F5344CB8AC3E}">
        <p14:creationId xmlns:p14="http://schemas.microsoft.com/office/powerpoint/2010/main" val="184695573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Local lead gives summary to ground the session</a:t>
            </a:r>
          </a:p>
        </p:txBody>
      </p:sp>
      <p:sp>
        <p:nvSpPr>
          <p:cNvPr id="4" name="Slide Number Placeholder 3"/>
          <p:cNvSpPr>
            <a:spLocks noGrp="1"/>
          </p:cNvSpPr>
          <p:nvPr>
            <p:ph type="sldNum" sz="quarter" idx="10"/>
          </p:nvPr>
        </p:nvSpPr>
        <p:spPr/>
        <p:txBody>
          <a:bodyPr/>
          <a:lstStyle/>
          <a:p>
            <a:fld id="{ECCA7719-05DF-4290-AE8D-05537F4550FC}" type="slidenum">
              <a:rPr lang="en-GB" smtClean="0"/>
              <a:t>80</a:t>
            </a:fld>
            <a:endParaRPr lang="en-GB"/>
          </a:p>
        </p:txBody>
      </p:sp>
    </p:spTree>
    <p:extLst>
      <p:ext uri="{BB962C8B-B14F-4D97-AF65-F5344CB8AC3E}">
        <p14:creationId xmlns:p14="http://schemas.microsoft.com/office/powerpoint/2010/main" val="341103497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What have you observed in yourself as well as in others</a:t>
            </a:r>
          </a:p>
          <a:p>
            <a:r>
              <a:rPr lang="en-GB"/>
              <a:t>May want to flick to ‘normal responses’ (blue boxes) slides to reinforce this is ok</a:t>
            </a:r>
          </a:p>
        </p:txBody>
      </p:sp>
      <p:sp>
        <p:nvSpPr>
          <p:cNvPr id="4" name="Slide Number Placeholder 3"/>
          <p:cNvSpPr>
            <a:spLocks noGrp="1"/>
          </p:cNvSpPr>
          <p:nvPr>
            <p:ph type="sldNum" sz="quarter" idx="10"/>
          </p:nvPr>
        </p:nvSpPr>
        <p:spPr/>
        <p:txBody>
          <a:bodyPr/>
          <a:lstStyle/>
          <a:p>
            <a:fld id="{ECCA7719-05DF-4290-AE8D-05537F4550FC}" type="slidenum">
              <a:rPr lang="en-GB" smtClean="0"/>
              <a:t>81</a:t>
            </a:fld>
            <a:endParaRPr lang="en-GB"/>
          </a:p>
        </p:txBody>
      </p:sp>
    </p:spTree>
    <p:extLst>
      <p:ext uri="{BB962C8B-B14F-4D97-AF65-F5344CB8AC3E}">
        <p14:creationId xmlns:p14="http://schemas.microsoft.com/office/powerpoint/2010/main" val="374768942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CCA7719-05DF-4290-AE8D-05537F4550FC}"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82</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03123273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CCA7719-05DF-4290-AE8D-05537F4550FC}"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84</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82519290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CCA7719-05DF-4290-AE8D-05537F4550FC}" type="slidenum">
              <a:rPr lang="en-GB" smtClean="0"/>
              <a:t>85</a:t>
            </a:fld>
            <a:endParaRPr lang="en-GB"/>
          </a:p>
        </p:txBody>
      </p:sp>
    </p:spTree>
    <p:extLst>
      <p:ext uri="{BB962C8B-B14F-4D97-AF65-F5344CB8AC3E}">
        <p14:creationId xmlns:p14="http://schemas.microsoft.com/office/powerpoint/2010/main" val="9317322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F33B1BB-86B2-4600-B66A-A213C383FEB7}"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59084994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CCA7719-05DF-4290-AE8D-05537F4550FC}" type="slidenum">
              <a:rPr lang="en-GB" smtClean="0"/>
              <a:t>86</a:t>
            </a:fld>
            <a:endParaRPr lang="en-GB"/>
          </a:p>
        </p:txBody>
      </p:sp>
    </p:spTree>
    <p:extLst>
      <p:ext uri="{BB962C8B-B14F-4D97-AF65-F5344CB8AC3E}">
        <p14:creationId xmlns:p14="http://schemas.microsoft.com/office/powerpoint/2010/main" val="1470727079"/>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CCA7719-05DF-4290-AE8D-05537F4550FC}" type="slidenum">
              <a:rPr lang="en-GB" smtClean="0"/>
              <a:t>87</a:t>
            </a:fld>
            <a:endParaRPr lang="en-GB"/>
          </a:p>
        </p:txBody>
      </p:sp>
    </p:spTree>
    <p:extLst>
      <p:ext uri="{BB962C8B-B14F-4D97-AF65-F5344CB8AC3E}">
        <p14:creationId xmlns:p14="http://schemas.microsoft.com/office/powerpoint/2010/main" val="4232575932"/>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CCA7719-05DF-4290-AE8D-05537F4550FC}" type="slidenum">
              <a:rPr lang="en-GB" smtClean="0"/>
              <a:t>88</a:t>
            </a:fld>
            <a:endParaRPr lang="en-GB"/>
          </a:p>
        </p:txBody>
      </p:sp>
    </p:spTree>
    <p:extLst>
      <p:ext uri="{BB962C8B-B14F-4D97-AF65-F5344CB8AC3E}">
        <p14:creationId xmlns:p14="http://schemas.microsoft.com/office/powerpoint/2010/main" val="3439908042"/>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CCA7719-05DF-4290-AE8D-05537F4550FC}" type="slidenum">
              <a:rPr lang="en-GB" smtClean="0"/>
              <a:t>89</a:t>
            </a:fld>
            <a:endParaRPr lang="en-GB"/>
          </a:p>
        </p:txBody>
      </p:sp>
    </p:spTree>
    <p:extLst>
      <p:ext uri="{BB962C8B-B14F-4D97-AF65-F5344CB8AC3E}">
        <p14:creationId xmlns:p14="http://schemas.microsoft.com/office/powerpoint/2010/main" val="810833430"/>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CCA7719-05DF-4290-AE8D-05537F4550FC}" type="slidenum">
              <a:rPr lang="en-GB" smtClean="0"/>
              <a:t>90</a:t>
            </a:fld>
            <a:endParaRPr lang="en-GB"/>
          </a:p>
        </p:txBody>
      </p:sp>
    </p:spTree>
    <p:extLst>
      <p:ext uri="{BB962C8B-B14F-4D97-AF65-F5344CB8AC3E}">
        <p14:creationId xmlns:p14="http://schemas.microsoft.com/office/powerpoint/2010/main" val="64984417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ECCA7719-05DF-4290-AE8D-05537F4550FC}" type="slidenum">
              <a:rPr lang="en-GB" smtClean="0"/>
              <a:t>91</a:t>
            </a:fld>
            <a:endParaRPr lang="en-GB"/>
          </a:p>
        </p:txBody>
      </p:sp>
    </p:spTree>
    <p:extLst>
      <p:ext uri="{BB962C8B-B14F-4D97-AF65-F5344CB8AC3E}">
        <p14:creationId xmlns:p14="http://schemas.microsoft.com/office/powerpoint/2010/main" val="215450055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Everyone is different and that’s ok!</a:t>
            </a:r>
          </a:p>
        </p:txBody>
      </p:sp>
      <p:sp>
        <p:nvSpPr>
          <p:cNvPr id="4" name="Slide Number Placeholder 3"/>
          <p:cNvSpPr>
            <a:spLocks noGrp="1"/>
          </p:cNvSpPr>
          <p:nvPr>
            <p:ph type="sldNum" sz="quarter" idx="10"/>
          </p:nvPr>
        </p:nvSpPr>
        <p:spPr/>
        <p:txBody>
          <a:bodyPr/>
          <a:lstStyle/>
          <a:p>
            <a:fld id="{ECCA7719-05DF-4290-AE8D-05537F4550FC}" type="slidenum">
              <a:rPr lang="en-GB" smtClean="0"/>
              <a:t>92</a:t>
            </a:fld>
            <a:endParaRPr lang="en-GB"/>
          </a:p>
        </p:txBody>
      </p:sp>
    </p:spTree>
    <p:extLst>
      <p:ext uri="{BB962C8B-B14F-4D97-AF65-F5344CB8AC3E}">
        <p14:creationId xmlns:p14="http://schemas.microsoft.com/office/powerpoint/2010/main" val="4198647916"/>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When to start taking note / offering extra support…</a:t>
            </a:r>
          </a:p>
        </p:txBody>
      </p:sp>
      <p:sp>
        <p:nvSpPr>
          <p:cNvPr id="4" name="Slide Number Placeholder 3"/>
          <p:cNvSpPr>
            <a:spLocks noGrp="1"/>
          </p:cNvSpPr>
          <p:nvPr>
            <p:ph type="sldNum" sz="quarter" idx="10"/>
          </p:nvPr>
        </p:nvSpPr>
        <p:spPr/>
        <p:txBody>
          <a:bodyPr/>
          <a:lstStyle/>
          <a:p>
            <a:fld id="{ECCA7719-05DF-4290-AE8D-05537F4550FC}" type="slidenum">
              <a:rPr lang="en-GB" smtClean="0"/>
              <a:t>93</a:t>
            </a:fld>
            <a:endParaRPr lang="en-GB"/>
          </a:p>
        </p:txBody>
      </p:sp>
    </p:spTree>
    <p:extLst>
      <p:ext uri="{BB962C8B-B14F-4D97-AF65-F5344CB8AC3E}">
        <p14:creationId xmlns:p14="http://schemas.microsoft.com/office/powerpoint/2010/main" val="343507678"/>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In the first instance, focus on your normal support network</a:t>
            </a:r>
          </a:p>
        </p:txBody>
      </p:sp>
      <p:sp>
        <p:nvSpPr>
          <p:cNvPr id="4" name="Slide Number Placeholder 3"/>
          <p:cNvSpPr>
            <a:spLocks noGrp="1"/>
          </p:cNvSpPr>
          <p:nvPr>
            <p:ph type="sldNum" sz="quarter" idx="10"/>
          </p:nvPr>
        </p:nvSpPr>
        <p:spPr/>
        <p:txBody>
          <a:bodyPr/>
          <a:lstStyle/>
          <a:p>
            <a:fld id="{ECCA7719-05DF-4290-AE8D-05537F4550FC}" type="slidenum">
              <a:rPr lang="en-GB" smtClean="0"/>
              <a:t>94</a:t>
            </a:fld>
            <a:endParaRPr lang="en-GB"/>
          </a:p>
        </p:txBody>
      </p:sp>
    </p:spTree>
    <p:extLst>
      <p:ext uri="{BB962C8B-B14F-4D97-AF65-F5344CB8AC3E}">
        <p14:creationId xmlns:p14="http://schemas.microsoft.com/office/powerpoint/2010/main" val="4282391048"/>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CCA7719-05DF-4290-AE8D-05537F4550FC}" type="slidenum">
              <a:rPr lang="en-GB" smtClean="0"/>
              <a:t>95</a:t>
            </a:fld>
            <a:endParaRPr lang="en-GB"/>
          </a:p>
        </p:txBody>
      </p:sp>
    </p:spTree>
    <p:extLst>
      <p:ext uri="{BB962C8B-B14F-4D97-AF65-F5344CB8AC3E}">
        <p14:creationId xmlns:p14="http://schemas.microsoft.com/office/powerpoint/2010/main" val="10744236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F33B1BB-86B2-4600-B66A-A213C383FEB7}"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944420480"/>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Any recaps</a:t>
            </a:r>
          </a:p>
          <a:p>
            <a:r>
              <a:rPr lang="en-GB"/>
              <a:t>Actions  </a:t>
            </a:r>
          </a:p>
          <a:p>
            <a:r>
              <a:rPr lang="en-GB"/>
              <a:t>Remind we will note down who attended and make your manager aware </a:t>
            </a:r>
          </a:p>
        </p:txBody>
      </p:sp>
      <p:sp>
        <p:nvSpPr>
          <p:cNvPr id="4" name="Slide Number Placeholder 3"/>
          <p:cNvSpPr>
            <a:spLocks noGrp="1"/>
          </p:cNvSpPr>
          <p:nvPr>
            <p:ph type="sldNum" sz="quarter" idx="5"/>
          </p:nvPr>
        </p:nvSpPr>
        <p:spPr/>
        <p:txBody>
          <a:bodyPr/>
          <a:lstStyle/>
          <a:p>
            <a:fld id="{ECCA7719-05DF-4290-AE8D-05537F4550FC}" type="slidenum">
              <a:rPr lang="en-GB" smtClean="0"/>
              <a:t>96</a:t>
            </a:fld>
            <a:endParaRPr lang="en-GB"/>
          </a:p>
        </p:txBody>
      </p:sp>
    </p:spTree>
    <p:extLst>
      <p:ext uri="{BB962C8B-B14F-4D97-AF65-F5344CB8AC3E}">
        <p14:creationId xmlns:p14="http://schemas.microsoft.com/office/powerpoint/2010/main" val="427622567"/>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2FCEBF0-80E3-4B24-A97B-7C9B88E29CD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97</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99732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This is just to emphasise that compassionate leadership is a systemic and complex approach to being and leading within a workplace. </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F33B1BB-86B2-4600-B66A-A213C383FEB7}"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11</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2450295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F33B1BB-86B2-4600-B66A-A213C383FEB7}"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12</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7679889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I decided at this point to develop a new intervention designed specifically for NHSTT.</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F33B1BB-86B2-4600-B66A-A213C383FEB7}"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13</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5123152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E951CD-5A97-4453-7734-20112162731B}"/>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a:extLst>
              <a:ext uri="{FF2B5EF4-FFF2-40B4-BE49-F238E27FC236}">
                <a16:creationId xmlns:a16="http://schemas.microsoft.com/office/drawing/2014/main" id="{048F31A1-E750-1A5F-1411-9281898C97D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a:extLst>
              <a:ext uri="{FF2B5EF4-FFF2-40B4-BE49-F238E27FC236}">
                <a16:creationId xmlns:a16="http://schemas.microsoft.com/office/drawing/2014/main" id="{30F9729E-AEAE-2254-AB70-B8454CCC76DF}"/>
              </a:ext>
            </a:extLst>
          </p:cNvPr>
          <p:cNvSpPr>
            <a:spLocks noGrp="1"/>
          </p:cNvSpPr>
          <p:nvPr>
            <p:ph type="dt" sz="half" idx="10"/>
          </p:nvPr>
        </p:nvSpPr>
        <p:spPr/>
        <p:txBody>
          <a:bodyPr/>
          <a:lstStyle/>
          <a:p>
            <a:fld id="{598A3AA4-8C5D-41A8-ABC5-21CF576DCA93}" type="datetimeFigureOut">
              <a:rPr lang="en-GB" smtClean="0"/>
              <a:t>30/04/2025</a:t>
            </a:fld>
            <a:endParaRPr lang="en-GB"/>
          </a:p>
        </p:txBody>
      </p:sp>
      <p:sp>
        <p:nvSpPr>
          <p:cNvPr id="5" name="Footer Placeholder 4">
            <a:extLst>
              <a:ext uri="{FF2B5EF4-FFF2-40B4-BE49-F238E27FC236}">
                <a16:creationId xmlns:a16="http://schemas.microsoft.com/office/drawing/2014/main" id="{90D9BFD7-1C6D-BA31-D767-1582F379DD9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733A637-3BA0-C9FA-F3B8-AB7978227FF7}"/>
              </a:ext>
            </a:extLst>
          </p:cNvPr>
          <p:cNvSpPr>
            <a:spLocks noGrp="1"/>
          </p:cNvSpPr>
          <p:nvPr>
            <p:ph type="sldNum" sz="quarter" idx="12"/>
          </p:nvPr>
        </p:nvSpPr>
        <p:spPr/>
        <p:txBody>
          <a:bodyPr/>
          <a:lstStyle/>
          <a:p>
            <a:fld id="{25095FA5-2290-4410-A769-ED74DCBA940F}" type="slidenum">
              <a:rPr lang="en-GB" smtClean="0"/>
              <a:t>‹#›</a:t>
            </a:fld>
            <a:endParaRPr lang="en-GB"/>
          </a:p>
        </p:txBody>
      </p:sp>
    </p:spTree>
    <p:extLst>
      <p:ext uri="{BB962C8B-B14F-4D97-AF65-F5344CB8AC3E}">
        <p14:creationId xmlns:p14="http://schemas.microsoft.com/office/powerpoint/2010/main" val="5632266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4EFAEA-9E43-4566-181C-3D58ACD68AE6}"/>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DC39DF89-7DC2-5DA7-686C-D3FCA733DE76}"/>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AC2FB75C-5E20-2AE0-1963-25426909FD23}"/>
              </a:ext>
            </a:extLst>
          </p:cNvPr>
          <p:cNvSpPr>
            <a:spLocks noGrp="1"/>
          </p:cNvSpPr>
          <p:nvPr>
            <p:ph type="dt" sz="half" idx="10"/>
          </p:nvPr>
        </p:nvSpPr>
        <p:spPr/>
        <p:txBody>
          <a:bodyPr/>
          <a:lstStyle/>
          <a:p>
            <a:fld id="{598A3AA4-8C5D-41A8-ABC5-21CF576DCA93}" type="datetimeFigureOut">
              <a:rPr lang="en-GB" smtClean="0"/>
              <a:t>30/04/2025</a:t>
            </a:fld>
            <a:endParaRPr lang="en-GB"/>
          </a:p>
        </p:txBody>
      </p:sp>
      <p:sp>
        <p:nvSpPr>
          <p:cNvPr id="5" name="Footer Placeholder 4">
            <a:extLst>
              <a:ext uri="{FF2B5EF4-FFF2-40B4-BE49-F238E27FC236}">
                <a16:creationId xmlns:a16="http://schemas.microsoft.com/office/drawing/2014/main" id="{433C58A8-31A8-7E53-7BF1-95789D5D03C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B29C9F1-047B-D3AA-0A9B-021ECF584995}"/>
              </a:ext>
            </a:extLst>
          </p:cNvPr>
          <p:cNvSpPr>
            <a:spLocks noGrp="1"/>
          </p:cNvSpPr>
          <p:nvPr>
            <p:ph type="sldNum" sz="quarter" idx="12"/>
          </p:nvPr>
        </p:nvSpPr>
        <p:spPr/>
        <p:txBody>
          <a:bodyPr/>
          <a:lstStyle/>
          <a:p>
            <a:fld id="{25095FA5-2290-4410-A769-ED74DCBA940F}" type="slidenum">
              <a:rPr lang="en-GB" smtClean="0"/>
              <a:t>‹#›</a:t>
            </a:fld>
            <a:endParaRPr lang="en-GB"/>
          </a:p>
        </p:txBody>
      </p:sp>
    </p:spTree>
    <p:extLst>
      <p:ext uri="{BB962C8B-B14F-4D97-AF65-F5344CB8AC3E}">
        <p14:creationId xmlns:p14="http://schemas.microsoft.com/office/powerpoint/2010/main" val="23092406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FA49905-B0E1-238E-B07D-BC9A65DC0C89}"/>
              </a:ext>
            </a:extLst>
          </p:cNvPr>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E1A20E43-CE69-D2AA-3E91-A74686EA9CA5}"/>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3F02DE9F-4C65-2198-DC0F-FB92B7E3CB1B}"/>
              </a:ext>
            </a:extLst>
          </p:cNvPr>
          <p:cNvSpPr>
            <a:spLocks noGrp="1"/>
          </p:cNvSpPr>
          <p:nvPr>
            <p:ph type="dt" sz="half" idx="10"/>
          </p:nvPr>
        </p:nvSpPr>
        <p:spPr/>
        <p:txBody>
          <a:bodyPr/>
          <a:lstStyle/>
          <a:p>
            <a:fld id="{598A3AA4-8C5D-41A8-ABC5-21CF576DCA93}" type="datetimeFigureOut">
              <a:rPr lang="en-GB" smtClean="0"/>
              <a:t>30/04/2025</a:t>
            </a:fld>
            <a:endParaRPr lang="en-GB"/>
          </a:p>
        </p:txBody>
      </p:sp>
      <p:sp>
        <p:nvSpPr>
          <p:cNvPr id="5" name="Footer Placeholder 4">
            <a:extLst>
              <a:ext uri="{FF2B5EF4-FFF2-40B4-BE49-F238E27FC236}">
                <a16:creationId xmlns:a16="http://schemas.microsoft.com/office/drawing/2014/main" id="{5D066F6B-842C-95B4-6D38-EEEE7AB0614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B9AD560-1FB0-5E92-9159-C687B73B07A8}"/>
              </a:ext>
            </a:extLst>
          </p:cNvPr>
          <p:cNvSpPr>
            <a:spLocks noGrp="1"/>
          </p:cNvSpPr>
          <p:nvPr>
            <p:ph type="sldNum" sz="quarter" idx="12"/>
          </p:nvPr>
        </p:nvSpPr>
        <p:spPr/>
        <p:txBody>
          <a:bodyPr/>
          <a:lstStyle/>
          <a:p>
            <a:fld id="{25095FA5-2290-4410-A769-ED74DCBA940F}" type="slidenum">
              <a:rPr lang="en-GB" smtClean="0"/>
              <a:t>‹#›</a:t>
            </a:fld>
            <a:endParaRPr lang="en-GB"/>
          </a:p>
        </p:txBody>
      </p:sp>
    </p:spTree>
    <p:extLst>
      <p:ext uri="{BB962C8B-B14F-4D97-AF65-F5344CB8AC3E}">
        <p14:creationId xmlns:p14="http://schemas.microsoft.com/office/powerpoint/2010/main" val="7436029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accent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109980" y="882376"/>
            <a:ext cx="9966960" cy="2926080"/>
          </a:xfrm>
        </p:spPr>
        <p:txBody>
          <a:bodyPr anchor="b">
            <a:normAutofit/>
          </a:bodyPr>
          <a:lstStyle>
            <a:lvl1pPr algn="ctr">
              <a:lnSpc>
                <a:spcPct val="85000"/>
              </a:lnSpc>
              <a:defRPr sz="7200" b="1" cap="all" baseline="0">
                <a:solidFill>
                  <a:srgbClr val="FFFFFF"/>
                </a:solidFill>
              </a:defRPr>
            </a:lvl1pPr>
          </a:lstStyle>
          <a:p>
            <a:r>
              <a:rPr lang="en-GB"/>
              <a:t>Click to edit Master title style</a:t>
            </a:r>
            <a:endParaRPr lang="en-US"/>
          </a:p>
        </p:txBody>
      </p:sp>
      <p:sp>
        <p:nvSpPr>
          <p:cNvPr id="3" name="Subtitle 2"/>
          <p:cNvSpPr>
            <a:spLocks noGrp="1"/>
          </p:cNvSpPr>
          <p:nvPr>
            <p:ph type="subTitle" idx="1"/>
          </p:nvPr>
        </p:nvSpPr>
        <p:spPr>
          <a:xfrm>
            <a:off x="1709530" y="3869634"/>
            <a:ext cx="8767860" cy="1388165"/>
          </a:xfrm>
        </p:spPr>
        <p:txBody>
          <a:bodyPr>
            <a:normAutofit/>
          </a:bodyPr>
          <a:lstStyle>
            <a:lvl1pPr marL="0" indent="0" algn="ctr">
              <a:buNone/>
              <a:defRPr sz="2200">
                <a:solidFill>
                  <a:srgbClr val="FFFFFF"/>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solidFill>
                  <a:srgbClr val="FFFFFF"/>
                </a:solidFill>
              </a:defRPr>
            </a:lvl1pPr>
          </a:lstStyle>
          <a:p>
            <a:fld id="{FE6C380C-52D2-4662-9E1E-8C1B6644E2A5}" type="datetimeFigureOut">
              <a:rPr lang="en-GB" smtClean="0"/>
              <a:t>30/04/2025</a:t>
            </a:fld>
            <a:endParaRPr lang="en-GB"/>
          </a:p>
        </p:txBody>
      </p:sp>
      <p:sp>
        <p:nvSpPr>
          <p:cNvPr id="5" name="Footer Placeholder 4"/>
          <p:cNvSpPr>
            <a:spLocks noGrp="1"/>
          </p:cNvSpPr>
          <p:nvPr>
            <p:ph type="ftr" sz="quarter" idx="11"/>
          </p:nvPr>
        </p:nvSpPr>
        <p:spPr/>
        <p:txBody>
          <a:bodyPr/>
          <a:lstStyle>
            <a:lvl1pPr>
              <a:defRPr>
                <a:solidFill>
                  <a:srgbClr val="FFFFFF"/>
                </a:solidFill>
              </a:defRPr>
            </a:lvl1pPr>
          </a:lstStyle>
          <a:p>
            <a:endParaRPr lang="en-GB"/>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49203511-A307-40C0-9905-1101287D9D6C}" type="slidenum">
              <a:rPr lang="en-GB" smtClean="0"/>
              <a:t>‹#›</a:t>
            </a:fld>
            <a:endParaRPr lang="en-GB"/>
          </a:p>
        </p:txBody>
      </p:sp>
      <p:cxnSp>
        <p:nvCxnSpPr>
          <p:cNvPr id="8" name="Straight Connector 7"/>
          <p:cNvCxnSpPr/>
          <p:nvPr/>
        </p:nvCxnSpPr>
        <p:spPr>
          <a:xfrm>
            <a:off x="1978660" y="3733800"/>
            <a:ext cx="8229601"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773885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FE6C380C-52D2-4662-9E1E-8C1B6644E2A5}" type="datetimeFigureOut">
              <a:rPr lang="en-GB" smtClean="0"/>
              <a:t>30/04/2025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9203511-A307-40C0-9905-1101287D9D6C}" type="slidenum">
              <a:rPr lang="en-GB" smtClean="0"/>
              <a:t>‹#›</a:t>
            </a:fld>
            <a:endParaRPr lang="en-GB"/>
          </a:p>
        </p:txBody>
      </p:sp>
    </p:spTree>
    <p:extLst>
      <p:ext uri="{BB962C8B-B14F-4D97-AF65-F5344CB8AC3E}">
        <p14:creationId xmlns:p14="http://schemas.microsoft.com/office/powerpoint/2010/main" val="297161976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06424" y="1173575"/>
            <a:ext cx="9966960" cy="2926080"/>
          </a:xfrm>
        </p:spPr>
        <p:txBody>
          <a:bodyPr anchor="b">
            <a:noAutofit/>
          </a:bodyPr>
          <a:lstStyle>
            <a:lvl1pPr algn="ctr">
              <a:lnSpc>
                <a:spcPct val="85000"/>
              </a:lnSpc>
              <a:defRPr sz="7200" b="0" cap="all" baseline="0"/>
            </a:lvl1pPr>
          </a:lstStyle>
          <a:p>
            <a:r>
              <a:rPr lang="en-GB"/>
              <a:t>Click to edit Master title style</a:t>
            </a:r>
            <a:endParaRPr lang="en-US"/>
          </a:p>
        </p:txBody>
      </p:sp>
      <p:sp>
        <p:nvSpPr>
          <p:cNvPr id="3" name="Text Placeholder 2"/>
          <p:cNvSpPr>
            <a:spLocks noGrp="1"/>
          </p:cNvSpPr>
          <p:nvPr>
            <p:ph type="body" idx="1"/>
          </p:nvPr>
        </p:nvSpPr>
        <p:spPr>
          <a:xfrm>
            <a:off x="1709928" y="4154520"/>
            <a:ext cx="8769096" cy="1363806"/>
          </a:xfrm>
        </p:spPr>
        <p:txBody>
          <a:bodyPr anchor="t">
            <a:normAutofit/>
          </a:bodyPr>
          <a:lstStyle>
            <a:lvl1pPr marL="0" indent="0" algn="ctr">
              <a:buNone/>
              <a:defRPr sz="22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FE6C380C-52D2-4662-9E1E-8C1B6644E2A5}" type="datetimeFigureOut">
              <a:rPr lang="en-GB" smtClean="0"/>
              <a:t>30/04/2025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9203511-A307-40C0-9905-1101287D9D6C}" type="slidenum">
              <a:rPr lang="en-GB" smtClean="0"/>
              <a:t>‹#›</a:t>
            </a:fld>
            <a:endParaRPr lang="en-GB"/>
          </a:p>
        </p:txBody>
      </p:sp>
      <p:cxnSp>
        <p:nvCxnSpPr>
          <p:cNvPr id="7" name="Straight Connector 6"/>
          <p:cNvCxnSpPr/>
          <p:nvPr/>
        </p:nvCxnSpPr>
        <p:spPr>
          <a:xfrm>
            <a:off x="1981200" y="4020408"/>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502223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1143000" y="2057399"/>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6267612" y="2057400"/>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FE6C380C-52D2-4662-9E1E-8C1B6644E2A5}" type="datetimeFigureOut">
              <a:rPr lang="en-GB" smtClean="0"/>
              <a:t>30/04/2025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9203511-A307-40C0-9905-1101287D9D6C}" type="slidenum">
              <a:rPr lang="en-GB" smtClean="0"/>
              <a:t>‹#›</a:t>
            </a:fld>
            <a:endParaRPr lang="en-GB"/>
          </a:p>
        </p:txBody>
      </p:sp>
    </p:spTree>
    <p:extLst>
      <p:ext uri="{BB962C8B-B14F-4D97-AF65-F5344CB8AC3E}">
        <p14:creationId xmlns:p14="http://schemas.microsoft.com/office/powerpoint/2010/main" val="174824001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GB"/>
              <a:t>Click to edit Master title style</a:t>
            </a:r>
            <a:endParaRPr lang="en-US"/>
          </a:p>
        </p:txBody>
      </p:sp>
      <p:sp>
        <p:nvSpPr>
          <p:cNvPr id="3" name="Text Placeholder 2"/>
          <p:cNvSpPr>
            <a:spLocks noGrp="1"/>
          </p:cNvSpPr>
          <p:nvPr>
            <p:ph type="body" idx="1"/>
          </p:nvPr>
        </p:nvSpPr>
        <p:spPr>
          <a:xfrm>
            <a:off x="1143000" y="2001511"/>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1143000" y="2721483"/>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6269173" y="1999032"/>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269173" y="2719322"/>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FE6C380C-52D2-4662-9E1E-8C1B6644E2A5}" type="datetimeFigureOut">
              <a:rPr lang="en-GB" smtClean="0"/>
              <a:t>30/04/2025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49203511-A307-40C0-9905-1101287D9D6C}" type="slidenum">
              <a:rPr lang="en-GB" smtClean="0"/>
              <a:t>‹#›</a:t>
            </a:fld>
            <a:endParaRPr lang="en-GB"/>
          </a:p>
        </p:txBody>
      </p:sp>
    </p:spTree>
    <p:extLst>
      <p:ext uri="{BB962C8B-B14F-4D97-AF65-F5344CB8AC3E}">
        <p14:creationId xmlns:p14="http://schemas.microsoft.com/office/powerpoint/2010/main" val="217297250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FE6C380C-52D2-4662-9E1E-8C1B6644E2A5}" type="datetimeFigureOut">
              <a:rPr lang="en-GB" smtClean="0"/>
              <a:t>30/04/2025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49203511-A307-40C0-9905-1101287D9D6C}" type="slidenum">
              <a:rPr lang="en-GB" smtClean="0"/>
              <a:t>‹#›</a:t>
            </a:fld>
            <a:endParaRPr lang="en-GB"/>
          </a:p>
        </p:txBody>
      </p:sp>
    </p:spTree>
    <p:extLst>
      <p:ext uri="{BB962C8B-B14F-4D97-AF65-F5344CB8AC3E}">
        <p14:creationId xmlns:p14="http://schemas.microsoft.com/office/powerpoint/2010/main" val="121381421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E6C380C-52D2-4662-9E1E-8C1B6644E2A5}" type="datetimeFigureOut">
              <a:rPr lang="en-GB" smtClean="0"/>
              <a:t>30/04/2025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9203511-A307-40C0-9905-1101287D9D6C}" type="slidenum">
              <a:rPr lang="en-GB" smtClean="0"/>
              <a:t>‹#›</a:t>
            </a:fld>
            <a:endParaRPr lang="en-GB"/>
          </a:p>
        </p:txBody>
      </p:sp>
    </p:spTree>
    <p:extLst>
      <p:ext uri="{BB962C8B-B14F-4D97-AF65-F5344CB8AC3E}">
        <p14:creationId xmlns:p14="http://schemas.microsoft.com/office/powerpoint/2010/main" val="196983855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GB"/>
              <a:t>Click to edit Master title style</a:t>
            </a:r>
            <a:endParaRPr lang="en-US"/>
          </a:p>
        </p:txBody>
      </p:sp>
      <p:sp>
        <p:nvSpPr>
          <p:cNvPr id="3" name="Content Placeholder 2"/>
          <p:cNvSpPr>
            <a:spLocks noGrp="1"/>
          </p:cNvSpPr>
          <p:nvPr>
            <p:ph idx="1"/>
          </p:nvPr>
        </p:nvSpPr>
        <p:spPr>
          <a:xfrm>
            <a:off x="5852159" y="1097280"/>
            <a:ext cx="5212080" cy="46634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1143000" y="2834640"/>
            <a:ext cx="3931920" cy="301752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FE6C380C-52D2-4662-9E1E-8C1B6644E2A5}" type="datetimeFigureOut">
              <a:rPr lang="en-GB" smtClean="0"/>
              <a:t>30/04/2025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9203511-A307-40C0-9905-1101287D9D6C}" type="slidenum">
              <a:rPr lang="en-GB" smtClean="0"/>
              <a:t>‹#›</a:t>
            </a:fld>
            <a:endParaRPr lang="en-GB"/>
          </a:p>
        </p:txBody>
      </p:sp>
    </p:spTree>
    <p:extLst>
      <p:ext uri="{BB962C8B-B14F-4D97-AF65-F5344CB8AC3E}">
        <p14:creationId xmlns:p14="http://schemas.microsoft.com/office/powerpoint/2010/main" val="30626174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B5D8CC-AE14-AA01-4172-7444873E9448}"/>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7EE25B8F-DB3A-A657-5324-6EDDBF6FF241}"/>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C3230C31-AE48-B54E-5C5B-72B727528E14}"/>
              </a:ext>
            </a:extLst>
          </p:cNvPr>
          <p:cNvSpPr>
            <a:spLocks noGrp="1"/>
          </p:cNvSpPr>
          <p:nvPr>
            <p:ph type="dt" sz="half" idx="10"/>
          </p:nvPr>
        </p:nvSpPr>
        <p:spPr/>
        <p:txBody>
          <a:bodyPr/>
          <a:lstStyle/>
          <a:p>
            <a:fld id="{598A3AA4-8C5D-41A8-ABC5-21CF576DCA93}" type="datetimeFigureOut">
              <a:rPr lang="en-GB" smtClean="0"/>
              <a:t>30/04/2025</a:t>
            </a:fld>
            <a:endParaRPr lang="en-GB"/>
          </a:p>
        </p:txBody>
      </p:sp>
      <p:sp>
        <p:nvSpPr>
          <p:cNvPr id="5" name="Footer Placeholder 4">
            <a:extLst>
              <a:ext uri="{FF2B5EF4-FFF2-40B4-BE49-F238E27FC236}">
                <a16:creationId xmlns:a16="http://schemas.microsoft.com/office/drawing/2014/main" id="{DD784003-87CA-A3CD-E8B6-700804A7DD5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E469CC1-D440-4CFA-B184-DF5536BC75A8}"/>
              </a:ext>
            </a:extLst>
          </p:cNvPr>
          <p:cNvSpPr>
            <a:spLocks noGrp="1"/>
          </p:cNvSpPr>
          <p:nvPr>
            <p:ph type="sldNum" sz="quarter" idx="12"/>
          </p:nvPr>
        </p:nvSpPr>
        <p:spPr/>
        <p:txBody>
          <a:bodyPr/>
          <a:lstStyle/>
          <a:p>
            <a:fld id="{25095FA5-2290-4410-A769-ED74DCBA940F}" type="slidenum">
              <a:rPr lang="en-GB" smtClean="0"/>
              <a:t>‹#›</a:t>
            </a:fld>
            <a:endParaRPr lang="en-GB"/>
          </a:p>
        </p:txBody>
      </p:sp>
    </p:spTree>
    <p:extLst>
      <p:ext uri="{BB962C8B-B14F-4D97-AF65-F5344CB8AC3E}">
        <p14:creationId xmlns:p14="http://schemas.microsoft.com/office/powerpoint/2010/main" val="382318151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GB"/>
              <a:t>Click to edit Master title style</a:t>
            </a:r>
            <a:endParaRPr lang="en-US"/>
          </a:p>
        </p:txBody>
      </p:sp>
      <p:sp>
        <p:nvSpPr>
          <p:cNvPr id="3" name="Picture Placeholder 2"/>
          <p:cNvSpPr>
            <a:spLocks noGrp="1" noChangeAspect="1"/>
          </p:cNvSpPr>
          <p:nvPr>
            <p:ph type="pic" idx="1"/>
          </p:nvPr>
        </p:nvSpPr>
        <p:spPr>
          <a:xfrm>
            <a:off x="5413248" y="1069847"/>
            <a:ext cx="6099048" cy="4800600"/>
          </a:xfrm>
        </p:spPr>
        <p:txBody>
          <a:bodyPr lIns="274320" tIns="182880" anchor="t">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a:p>
        </p:txBody>
      </p:sp>
      <p:sp>
        <p:nvSpPr>
          <p:cNvPr id="4" name="Text Placeholder 3"/>
          <p:cNvSpPr>
            <a:spLocks noGrp="1"/>
          </p:cNvSpPr>
          <p:nvPr>
            <p:ph type="body" sz="half" idx="2"/>
          </p:nvPr>
        </p:nvSpPr>
        <p:spPr>
          <a:xfrm>
            <a:off x="1143000" y="2834640"/>
            <a:ext cx="3931920" cy="288036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FE6C380C-52D2-4662-9E1E-8C1B6644E2A5}" type="datetimeFigureOut">
              <a:rPr lang="en-GB" smtClean="0"/>
              <a:t>30/04/2025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9203511-A307-40C0-9905-1101287D9D6C}" type="slidenum">
              <a:rPr lang="en-GB" smtClean="0"/>
              <a:t>‹#›</a:t>
            </a:fld>
            <a:endParaRPr lang="en-GB"/>
          </a:p>
        </p:txBody>
      </p:sp>
    </p:spTree>
    <p:extLst>
      <p:ext uri="{BB962C8B-B14F-4D97-AF65-F5344CB8AC3E}">
        <p14:creationId xmlns:p14="http://schemas.microsoft.com/office/powerpoint/2010/main" val="96798210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FE6C380C-52D2-4662-9E1E-8C1B6644E2A5}" type="datetimeFigureOut">
              <a:rPr lang="en-GB" smtClean="0"/>
              <a:t>30/04/2025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9203511-A307-40C0-9905-1101287D9D6C}" type="slidenum">
              <a:rPr lang="en-GB" smtClean="0"/>
              <a:t>‹#›</a:t>
            </a:fld>
            <a:endParaRPr lang="en-GB"/>
          </a:p>
        </p:txBody>
      </p:sp>
    </p:spTree>
    <p:extLst>
      <p:ext uri="{BB962C8B-B14F-4D97-AF65-F5344CB8AC3E}">
        <p14:creationId xmlns:p14="http://schemas.microsoft.com/office/powerpoint/2010/main" val="13133388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324100" cy="5410200"/>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1143000" y="762000"/>
            <a:ext cx="7429500" cy="5410200"/>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FE6C380C-52D2-4662-9E1E-8C1B6644E2A5}" type="datetimeFigureOut">
              <a:rPr lang="en-GB" smtClean="0"/>
              <a:t>30/04/2025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9203511-A307-40C0-9905-1101287D9D6C}" type="slidenum">
              <a:rPr lang="en-GB" smtClean="0"/>
              <a:t>‹#›</a:t>
            </a:fld>
            <a:endParaRPr lang="en-GB"/>
          </a:p>
        </p:txBody>
      </p:sp>
    </p:spTree>
    <p:extLst>
      <p:ext uri="{BB962C8B-B14F-4D97-AF65-F5344CB8AC3E}">
        <p14:creationId xmlns:p14="http://schemas.microsoft.com/office/powerpoint/2010/main" val="271478792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33755F25-8B6F-4519-A33A-7ED98C15092B}" type="slidenum">
              <a:rPr lang="en-GB" altLang="en-US"/>
              <a:pPr>
                <a:defRPr/>
              </a:pPr>
              <a:t>‹#›</a:t>
            </a:fld>
            <a:endParaRPr lang="en-GB" altLang="en-US"/>
          </a:p>
        </p:txBody>
      </p:sp>
    </p:spTree>
    <p:extLst>
      <p:ext uri="{BB962C8B-B14F-4D97-AF65-F5344CB8AC3E}">
        <p14:creationId xmlns:p14="http://schemas.microsoft.com/office/powerpoint/2010/main" val="394611528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605D87A0-BBE6-4069-A341-9A286E98F006}" type="slidenum">
              <a:rPr lang="en-GB" altLang="en-US"/>
              <a:pPr>
                <a:defRPr/>
              </a:pPr>
              <a:t>‹#›</a:t>
            </a:fld>
            <a:endParaRPr lang="en-GB" altLang="en-US"/>
          </a:p>
        </p:txBody>
      </p:sp>
    </p:spTree>
    <p:extLst>
      <p:ext uri="{BB962C8B-B14F-4D97-AF65-F5344CB8AC3E}">
        <p14:creationId xmlns:p14="http://schemas.microsoft.com/office/powerpoint/2010/main" val="414925413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1251B8AE-5E97-435A-99EA-B68B0C5098F4}" type="slidenum">
              <a:rPr lang="en-GB" altLang="en-US"/>
              <a:pPr>
                <a:defRPr/>
              </a:pPr>
              <a:t>‹#›</a:t>
            </a:fld>
            <a:endParaRPr lang="en-GB" altLang="en-US"/>
          </a:p>
        </p:txBody>
      </p:sp>
    </p:spTree>
    <p:extLst>
      <p:ext uri="{BB962C8B-B14F-4D97-AF65-F5344CB8AC3E}">
        <p14:creationId xmlns:p14="http://schemas.microsoft.com/office/powerpoint/2010/main" val="199446210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736F7F8A-0CE9-4EC9-9385-8AC7DEA0A98C}" type="slidenum">
              <a:rPr lang="en-GB" altLang="en-US"/>
              <a:pPr>
                <a:defRPr/>
              </a:pPr>
              <a:t>‹#›</a:t>
            </a:fld>
            <a:endParaRPr lang="en-GB" altLang="en-US"/>
          </a:p>
        </p:txBody>
      </p:sp>
    </p:spTree>
    <p:extLst>
      <p:ext uri="{BB962C8B-B14F-4D97-AF65-F5344CB8AC3E}">
        <p14:creationId xmlns:p14="http://schemas.microsoft.com/office/powerpoint/2010/main" val="194338551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9" name="Rectangle 6"/>
          <p:cNvSpPr>
            <a:spLocks noGrp="1" noChangeArrowheads="1"/>
          </p:cNvSpPr>
          <p:nvPr>
            <p:ph type="sldNum" sz="quarter" idx="12"/>
          </p:nvPr>
        </p:nvSpPr>
        <p:spPr>
          <a:ln/>
        </p:spPr>
        <p:txBody>
          <a:bodyPr/>
          <a:lstStyle>
            <a:lvl1pPr>
              <a:defRPr/>
            </a:lvl1pPr>
          </a:lstStyle>
          <a:p>
            <a:pPr>
              <a:defRPr/>
            </a:pPr>
            <a:fld id="{EB32B6C2-D927-4734-8E5A-5673F552F038}" type="slidenum">
              <a:rPr lang="en-GB" altLang="en-US"/>
              <a:pPr>
                <a:defRPr/>
              </a:pPr>
              <a:t>‹#›</a:t>
            </a:fld>
            <a:endParaRPr lang="en-GB" altLang="en-US"/>
          </a:p>
        </p:txBody>
      </p:sp>
    </p:spTree>
    <p:extLst>
      <p:ext uri="{BB962C8B-B14F-4D97-AF65-F5344CB8AC3E}">
        <p14:creationId xmlns:p14="http://schemas.microsoft.com/office/powerpoint/2010/main" val="117156327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5" name="Rectangle 6"/>
          <p:cNvSpPr>
            <a:spLocks noGrp="1" noChangeArrowheads="1"/>
          </p:cNvSpPr>
          <p:nvPr>
            <p:ph type="sldNum" sz="quarter" idx="12"/>
          </p:nvPr>
        </p:nvSpPr>
        <p:spPr>
          <a:ln/>
        </p:spPr>
        <p:txBody>
          <a:bodyPr/>
          <a:lstStyle>
            <a:lvl1pPr>
              <a:defRPr/>
            </a:lvl1pPr>
          </a:lstStyle>
          <a:p>
            <a:pPr>
              <a:defRPr/>
            </a:pPr>
            <a:fld id="{4881FC2E-1475-4845-8039-71B5398944FC}" type="slidenum">
              <a:rPr lang="en-GB" altLang="en-US"/>
              <a:pPr>
                <a:defRPr/>
              </a:pPr>
              <a:t>‹#›</a:t>
            </a:fld>
            <a:endParaRPr lang="en-GB" altLang="en-US"/>
          </a:p>
        </p:txBody>
      </p:sp>
    </p:spTree>
    <p:extLst>
      <p:ext uri="{BB962C8B-B14F-4D97-AF65-F5344CB8AC3E}">
        <p14:creationId xmlns:p14="http://schemas.microsoft.com/office/powerpoint/2010/main" val="288810063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4" name="Rectangle 6"/>
          <p:cNvSpPr>
            <a:spLocks noGrp="1" noChangeArrowheads="1"/>
          </p:cNvSpPr>
          <p:nvPr>
            <p:ph type="sldNum" sz="quarter" idx="12"/>
          </p:nvPr>
        </p:nvSpPr>
        <p:spPr>
          <a:ln/>
        </p:spPr>
        <p:txBody>
          <a:bodyPr/>
          <a:lstStyle>
            <a:lvl1pPr>
              <a:defRPr/>
            </a:lvl1pPr>
          </a:lstStyle>
          <a:p>
            <a:pPr>
              <a:defRPr/>
            </a:pPr>
            <a:fld id="{8105748A-2C10-49AB-AF99-CAFCFB1A0861}" type="slidenum">
              <a:rPr lang="en-GB" altLang="en-US"/>
              <a:pPr>
                <a:defRPr/>
              </a:pPr>
              <a:t>‹#›</a:t>
            </a:fld>
            <a:endParaRPr lang="en-GB" altLang="en-US"/>
          </a:p>
        </p:txBody>
      </p:sp>
    </p:spTree>
    <p:extLst>
      <p:ext uri="{BB962C8B-B14F-4D97-AF65-F5344CB8AC3E}">
        <p14:creationId xmlns:p14="http://schemas.microsoft.com/office/powerpoint/2010/main" val="1014779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6509C1-FFB5-8524-7263-DC63D7A2A41C}"/>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a:extLst>
              <a:ext uri="{FF2B5EF4-FFF2-40B4-BE49-F238E27FC236}">
                <a16:creationId xmlns:a16="http://schemas.microsoft.com/office/drawing/2014/main" id="{78F0D4C8-756B-AD3C-D2DE-5960BF713CA6}"/>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70DB87B6-5318-900D-740E-55895BF28B2A}"/>
              </a:ext>
            </a:extLst>
          </p:cNvPr>
          <p:cNvSpPr>
            <a:spLocks noGrp="1"/>
          </p:cNvSpPr>
          <p:nvPr>
            <p:ph type="dt" sz="half" idx="10"/>
          </p:nvPr>
        </p:nvSpPr>
        <p:spPr/>
        <p:txBody>
          <a:bodyPr/>
          <a:lstStyle/>
          <a:p>
            <a:fld id="{598A3AA4-8C5D-41A8-ABC5-21CF576DCA93}" type="datetimeFigureOut">
              <a:rPr lang="en-GB" smtClean="0"/>
              <a:t>30/04/2025</a:t>
            </a:fld>
            <a:endParaRPr lang="en-GB"/>
          </a:p>
        </p:txBody>
      </p:sp>
      <p:sp>
        <p:nvSpPr>
          <p:cNvPr id="5" name="Footer Placeholder 4">
            <a:extLst>
              <a:ext uri="{FF2B5EF4-FFF2-40B4-BE49-F238E27FC236}">
                <a16:creationId xmlns:a16="http://schemas.microsoft.com/office/drawing/2014/main" id="{3FA201B3-1500-BD89-3B87-E5230275A7B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D83EAFA-F80D-50E2-4AF6-7444389B94B9}"/>
              </a:ext>
            </a:extLst>
          </p:cNvPr>
          <p:cNvSpPr>
            <a:spLocks noGrp="1"/>
          </p:cNvSpPr>
          <p:nvPr>
            <p:ph type="sldNum" sz="quarter" idx="12"/>
          </p:nvPr>
        </p:nvSpPr>
        <p:spPr/>
        <p:txBody>
          <a:bodyPr/>
          <a:lstStyle/>
          <a:p>
            <a:fld id="{25095FA5-2290-4410-A769-ED74DCBA940F}" type="slidenum">
              <a:rPr lang="en-GB" smtClean="0"/>
              <a:t>‹#›</a:t>
            </a:fld>
            <a:endParaRPr lang="en-GB"/>
          </a:p>
        </p:txBody>
      </p:sp>
    </p:spTree>
    <p:extLst>
      <p:ext uri="{BB962C8B-B14F-4D97-AF65-F5344CB8AC3E}">
        <p14:creationId xmlns:p14="http://schemas.microsoft.com/office/powerpoint/2010/main" val="90455977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8019A826-CA10-4308-8827-0C82168BE611}" type="slidenum">
              <a:rPr lang="en-GB" altLang="en-US"/>
              <a:pPr>
                <a:defRPr/>
              </a:pPr>
              <a:t>‹#›</a:t>
            </a:fld>
            <a:endParaRPr lang="en-GB" altLang="en-US"/>
          </a:p>
        </p:txBody>
      </p:sp>
    </p:spTree>
    <p:extLst>
      <p:ext uri="{BB962C8B-B14F-4D97-AF65-F5344CB8AC3E}">
        <p14:creationId xmlns:p14="http://schemas.microsoft.com/office/powerpoint/2010/main" val="390804187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056194E2-AE46-4144-8CE8-0F6A1B8B26C5}" type="slidenum">
              <a:rPr lang="en-GB" altLang="en-US"/>
              <a:pPr>
                <a:defRPr/>
              </a:pPr>
              <a:t>‹#›</a:t>
            </a:fld>
            <a:endParaRPr lang="en-GB" altLang="en-US"/>
          </a:p>
        </p:txBody>
      </p:sp>
    </p:spTree>
    <p:extLst>
      <p:ext uri="{BB962C8B-B14F-4D97-AF65-F5344CB8AC3E}">
        <p14:creationId xmlns:p14="http://schemas.microsoft.com/office/powerpoint/2010/main" val="20009264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85D4E582-31E6-4BB0-8DD6-288F73DAE095}" type="slidenum">
              <a:rPr lang="en-GB" altLang="en-US"/>
              <a:pPr>
                <a:defRPr/>
              </a:pPr>
              <a:t>‹#›</a:t>
            </a:fld>
            <a:endParaRPr lang="en-GB" altLang="en-US"/>
          </a:p>
        </p:txBody>
      </p:sp>
    </p:spTree>
    <p:extLst>
      <p:ext uri="{BB962C8B-B14F-4D97-AF65-F5344CB8AC3E}">
        <p14:creationId xmlns:p14="http://schemas.microsoft.com/office/powerpoint/2010/main" val="93299489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AC3AAF3F-6AB6-4C3F-84DD-C2F30BA63C4E}" type="slidenum">
              <a:rPr lang="en-GB" altLang="en-US"/>
              <a:pPr>
                <a:defRPr/>
              </a:pPr>
              <a:t>‹#›</a:t>
            </a:fld>
            <a:endParaRPr lang="en-GB" altLang="en-US"/>
          </a:p>
        </p:txBody>
      </p:sp>
    </p:spTree>
    <p:extLst>
      <p:ext uri="{BB962C8B-B14F-4D97-AF65-F5344CB8AC3E}">
        <p14:creationId xmlns:p14="http://schemas.microsoft.com/office/powerpoint/2010/main" val="388498940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r>
              <a:rPr lang="en-US"/>
              <a:t>Click to edit Master title style</a:t>
            </a:r>
            <a:endParaRPr lang="en-GB"/>
          </a:p>
        </p:txBody>
      </p:sp>
      <p:sp>
        <p:nvSpPr>
          <p:cNvPr id="3" name="Text Placeholder 2"/>
          <p:cNvSpPr>
            <a:spLocks noGrp="1"/>
          </p:cNvSpPr>
          <p:nvPr>
            <p:ph type="body" sz="half" idx="1"/>
          </p:nvPr>
        </p:nvSpPr>
        <p:spPr>
          <a:xfrm>
            <a:off x="609600" y="1600201"/>
            <a:ext cx="53848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600201"/>
            <a:ext cx="53848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35D6167C-2F2E-4F43-8C21-F4D85246B830}" type="slidenum">
              <a:rPr lang="en-GB" altLang="en-US"/>
              <a:pPr>
                <a:defRPr/>
              </a:pPr>
              <a:t>‹#›</a:t>
            </a:fld>
            <a:endParaRPr lang="en-GB" altLang="en-US"/>
          </a:p>
        </p:txBody>
      </p:sp>
    </p:spTree>
    <p:extLst>
      <p:ext uri="{BB962C8B-B14F-4D97-AF65-F5344CB8AC3E}">
        <p14:creationId xmlns:p14="http://schemas.microsoft.com/office/powerpoint/2010/main" val="31090160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1CC766F6-1AD9-4EA7-B4C3-0784AB635BF5}" type="slidenum">
              <a:rPr lang="en-GB" altLang="en-US"/>
              <a:pPr>
                <a:defRPr/>
              </a:pPr>
              <a:t>‹#›</a:t>
            </a:fld>
            <a:endParaRPr lang="en-GB" altLang="en-US"/>
          </a:p>
        </p:txBody>
      </p:sp>
    </p:spTree>
    <p:extLst>
      <p:ext uri="{BB962C8B-B14F-4D97-AF65-F5344CB8AC3E}">
        <p14:creationId xmlns:p14="http://schemas.microsoft.com/office/powerpoint/2010/main" val="132170475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E717887E-F13D-41BB-808C-5DCF716288DB}" type="slidenum">
              <a:rPr lang="en-GB" altLang="en-US"/>
              <a:pPr>
                <a:defRPr/>
              </a:pPr>
              <a:t>‹#›</a:t>
            </a:fld>
            <a:endParaRPr lang="en-GB" altLang="en-US"/>
          </a:p>
        </p:txBody>
      </p:sp>
    </p:spTree>
    <p:extLst>
      <p:ext uri="{BB962C8B-B14F-4D97-AF65-F5344CB8AC3E}">
        <p14:creationId xmlns:p14="http://schemas.microsoft.com/office/powerpoint/2010/main" val="298938473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5EBDEF71-9A7F-49AC-B913-D64B9CE94712}" type="slidenum">
              <a:rPr lang="en-GB" altLang="en-US"/>
              <a:pPr>
                <a:defRPr/>
              </a:pPr>
              <a:t>‹#›</a:t>
            </a:fld>
            <a:endParaRPr lang="en-GB" altLang="en-US"/>
          </a:p>
        </p:txBody>
      </p:sp>
    </p:spTree>
    <p:extLst>
      <p:ext uri="{BB962C8B-B14F-4D97-AF65-F5344CB8AC3E}">
        <p14:creationId xmlns:p14="http://schemas.microsoft.com/office/powerpoint/2010/main" val="356170801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EBD4CA93-6F35-42B3-8F45-DAC806D32C4F}" type="slidenum">
              <a:rPr lang="en-GB" altLang="en-US"/>
              <a:pPr>
                <a:defRPr/>
              </a:pPr>
              <a:t>‹#›</a:t>
            </a:fld>
            <a:endParaRPr lang="en-GB" altLang="en-US"/>
          </a:p>
        </p:txBody>
      </p:sp>
    </p:spTree>
    <p:extLst>
      <p:ext uri="{BB962C8B-B14F-4D97-AF65-F5344CB8AC3E}">
        <p14:creationId xmlns:p14="http://schemas.microsoft.com/office/powerpoint/2010/main" val="331054963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9" name="Rectangle 6"/>
          <p:cNvSpPr>
            <a:spLocks noGrp="1" noChangeArrowheads="1"/>
          </p:cNvSpPr>
          <p:nvPr>
            <p:ph type="sldNum" sz="quarter" idx="12"/>
          </p:nvPr>
        </p:nvSpPr>
        <p:spPr>
          <a:ln/>
        </p:spPr>
        <p:txBody>
          <a:bodyPr/>
          <a:lstStyle>
            <a:lvl1pPr>
              <a:defRPr/>
            </a:lvl1pPr>
          </a:lstStyle>
          <a:p>
            <a:pPr>
              <a:defRPr/>
            </a:pPr>
            <a:fld id="{A9E1D752-540C-47F2-A4EC-968EADB27371}" type="slidenum">
              <a:rPr lang="en-GB" altLang="en-US"/>
              <a:pPr>
                <a:defRPr/>
              </a:pPr>
              <a:t>‹#›</a:t>
            </a:fld>
            <a:endParaRPr lang="en-GB" altLang="en-US"/>
          </a:p>
        </p:txBody>
      </p:sp>
    </p:spTree>
    <p:extLst>
      <p:ext uri="{BB962C8B-B14F-4D97-AF65-F5344CB8AC3E}">
        <p14:creationId xmlns:p14="http://schemas.microsoft.com/office/powerpoint/2010/main" val="19184126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649869-E9BF-7806-AC13-4E772921E561}"/>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DE27F137-D2E9-99EE-ABA2-D50DCB7F2F7D}"/>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1252D9E5-E76D-CCE4-DC6D-70D07CCE3C0D}"/>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3312010D-BAEA-E6D2-44DE-9C00F61AA5E6}"/>
              </a:ext>
            </a:extLst>
          </p:cNvPr>
          <p:cNvSpPr>
            <a:spLocks noGrp="1"/>
          </p:cNvSpPr>
          <p:nvPr>
            <p:ph type="dt" sz="half" idx="10"/>
          </p:nvPr>
        </p:nvSpPr>
        <p:spPr/>
        <p:txBody>
          <a:bodyPr/>
          <a:lstStyle/>
          <a:p>
            <a:fld id="{598A3AA4-8C5D-41A8-ABC5-21CF576DCA93}" type="datetimeFigureOut">
              <a:rPr lang="en-GB" smtClean="0"/>
              <a:t>30/04/2025</a:t>
            </a:fld>
            <a:endParaRPr lang="en-GB"/>
          </a:p>
        </p:txBody>
      </p:sp>
      <p:sp>
        <p:nvSpPr>
          <p:cNvPr id="6" name="Footer Placeholder 5">
            <a:extLst>
              <a:ext uri="{FF2B5EF4-FFF2-40B4-BE49-F238E27FC236}">
                <a16:creationId xmlns:a16="http://schemas.microsoft.com/office/drawing/2014/main" id="{333C2B29-4BE1-B6FE-D70C-4A1F987D562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BFAFAC7-8214-F981-28DD-0AFB9F334085}"/>
              </a:ext>
            </a:extLst>
          </p:cNvPr>
          <p:cNvSpPr>
            <a:spLocks noGrp="1"/>
          </p:cNvSpPr>
          <p:nvPr>
            <p:ph type="sldNum" sz="quarter" idx="12"/>
          </p:nvPr>
        </p:nvSpPr>
        <p:spPr/>
        <p:txBody>
          <a:bodyPr/>
          <a:lstStyle/>
          <a:p>
            <a:fld id="{25095FA5-2290-4410-A769-ED74DCBA940F}" type="slidenum">
              <a:rPr lang="en-GB" smtClean="0"/>
              <a:t>‹#›</a:t>
            </a:fld>
            <a:endParaRPr lang="en-GB"/>
          </a:p>
        </p:txBody>
      </p:sp>
    </p:spTree>
    <p:extLst>
      <p:ext uri="{BB962C8B-B14F-4D97-AF65-F5344CB8AC3E}">
        <p14:creationId xmlns:p14="http://schemas.microsoft.com/office/powerpoint/2010/main" val="209163446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5" name="Rectangle 6"/>
          <p:cNvSpPr>
            <a:spLocks noGrp="1" noChangeArrowheads="1"/>
          </p:cNvSpPr>
          <p:nvPr>
            <p:ph type="sldNum" sz="quarter" idx="12"/>
          </p:nvPr>
        </p:nvSpPr>
        <p:spPr>
          <a:ln/>
        </p:spPr>
        <p:txBody>
          <a:bodyPr/>
          <a:lstStyle>
            <a:lvl1pPr>
              <a:defRPr/>
            </a:lvl1pPr>
          </a:lstStyle>
          <a:p>
            <a:pPr>
              <a:defRPr/>
            </a:pPr>
            <a:fld id="{5B45B998-D719-4824-98B4-15C558E171AC}" type="slidenum">
              <a:rPr lang="en-GB" altLang="en-US"/>
              <a:pPr>
                <a:defRPr/>
              </a:pPr>
              <a:t>‹#›</a:t>
            </a:fld>
            <a:endParaRPr lang="en-GB" altLang="en-US"/>
          </a:p>
        </p:txBody>
      </p:sp>
    </p:spTree>
    <p:extLst>
      <p:ext uri="{BB962C8B-B14F-4D97-AF65-F5344CB8AC3E}">
        <p14:creationId xmlns:p14="http://schemas.microsoft.com/office/powerpoint/2010/main" val="310811067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4" name="Rectangle 6"/>
          <p:cNvSpPr>
            <a:spLocks noGrp="1" noChangeArrowheads="1"/>
          </p:cNvSpPr>
          <p:nvPr>
            <p:ph type="sldNum" sz="quarter" idx="12"/>
          </p:nvPr>
        </p:nvSpPr>
        <p:spPr>
          <a:ln/>
        </p:spPr>
        <p:txBody>
          <a:bodyPr/>
          <a:lstStyle>
            <a:lvl1pPr>
              <a:defRPr/>
            </a:lvl1pPr>
          </a:lstStyle>
          <a:p>
            <a:pPr>
              <a:defRPr/>
            </a:pPr>
            <a:fld id="{769B3877-4198-4DE7-8521-FA9AE7BA54ED}" type="slidenum">
              <a:rPr lang="en-GB" altLang="en-US"/>
              <a:pPr>
                <a:defRPr/>
              </a:pPr>
              <a:t>‹#›</a:t>
            </a:fld>
            <a:endParaRPr lang="en-GB" altLang="en-US"/>
          </a:p>
        </p:txBody>
      </p:sp>
    </p:spTree>
    <p:extLst>
      <p:ext uri="{BB962C8B-B14F-4D97-AF65-F5344CB8AC3E}">
        <p14:creationId xmlns:p14="http://schemas.microsoft.com/office/powerpoint/2010/main" val="130524951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24F9E9DE-9BA2-4EE8-855E-5572A9670472}" type="slidenum">
              <a:rPr lang="en-GB" altLang="en-US"/>
              <a:pPr>
                <a:defRPr/>
              </a:pPr>
              <a:t>‹#›</a:t>
            </a:fld>
            <a:endParaRPr lang="en-GB" altLang="en-US"/>
          </a:p>
        </p:txBody>
      </p:sp>
    </p:spTree>
    <p:extLst>
      <p:ext uri="{BB962C8B-B14F-4D97-AF65-F5344CB8AC3E}">
        <p14:creationId xmlns:p14="http://schemas.microsoft.com/office/powerpoint/2010/main" val="36930053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7372E771-DF6E-46C7-AC61-C8ED95648811}" type="slidenum">
              <a:rPr lang="en-GB" altLang="en-US"/>
              <a:pPr>
                <a:defRPr/>
              </a:pPr>
              <a:t>‹#›</a:t>
            </a:fld>
            <a:endParaRPr lang="en-GB" altLang="en-US"/>
          </a:p>
        </p:txBody>
      </p:sp>
    </p:spTree>
    <p:extLst>
      <p:ext uri="{BB962C8B-B14F-4D97-AF65-F5344CB8AC3E}">
        <p14:creationId xmlns:p14="http://schemas.microsoft.com/office/powerpoint/2010/main" val="173207542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C638E84B-24DD-4177-A51C-022B4E10F74D}" type="slidenum">
              <a:rPr lang="en-GB" altLang="en-US"/>
              <a:pPr>
                <a:defRPr/>
              </a:pPr>
              <a:t>‹#›</a:t>
            </a:fld>
            <a:endParaRPr lang="en-GB" altLang="en-US"/>
          </a:p>
        </p:txBody>
      </p:sp>
    </p:spTree>
    <p:extLst>
      <p:ext uri="{BB962C8B-B14F-4D97-AF65-F5344CB8AC3E}">
        <p14:creationId xmlns:p14="http://schemas.microsoft.com/office/powerpoint/2010/main" val="40814079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DC15A3E2-FB68-471C-9DA8-6610AD16B0C2}" type="slidenum">
              <a:rPr lang="en-GB" altLang="en-US"/>
              <a:pPr>
                <a:defRPr/>
              </a:pPr>
              <a:t>‹#›</a:t>
            </a:fld>
            <a:endParaRPr lang="en-GB" altLang="en-US"/>
          </a:p>
        </p:txBody>
      </p:sp>
    </p:spTree>
    <p:extLst>
      <p:ext uri="{BB962C8B-B14F-4D97-AF65-F5344CB8AC3E}">
        <p14:creationId xmlns:p14="http://schemas.microsoft.com/office/powerpoint/2010/main" val="76711398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r>
              <a:rPr lang="en-US"/>
              <a:t>Click to edit Master title style</a:t>
            </a:r>
            <a:endParaRPr lang="en-GB"/>
          </a:p>
        </p:txBody>
      </p:sp>
      <p:sp>
        <p:nvSpPr>
          <p:cNvPr id="3" name="Text Placeholder 2"/>
          <p:cNvSpPr>
            <a:spLocks noGrp="1"/>
          </p:cNvSpPr>
          <p:nvPr>
            <p:ph type="body" sz="half" idx="1"/>
          </p:nvPr>
        </p:nvSpPr>
        <p:spPr>
          <a:xfrm>
            <a:off x="609600" y="1600201"/>
            <a:ext cx="53848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600201"/>
            <a:ext cx="53848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0CF9902D-29ED-489C-9B09-868AEEC417EF}" type="slidenum">
              <a:rPr lang="en-GB" altLang="en-US"/>
              <a:pPr>
                <a:defRPr/>
              </a:pPr>
              <a:t>‹#›</a:t>
            </a:fld>
            <a:endParaRPr lang="en-GB" altLang="en-US"/>
          </a:p>
        </p:txBody>
      </p:sp>
    </p:spTree>
    <p:extLst>
      <p:ext uri="{BB962C8B-B14F-4D97-AF65-F5344CB8AC3E}">
        <p14:creationId xmlns:p14="http://schemas.microsoft.com/office/powerpoint/2010/main" val="38330705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ECE069-1117-8B2C-5D3D-9FDF3DDEB43D}"/>
              </a:ext>
            </a:extLst>
          </p:cNvPr>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id="{25C006F1-B56C-ED5F-39E9-D810FB3588A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C2F51C04-F578-5DDA-66F6-F715044FAEA3}"/>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FF728D10-2F84-BC15-9ADC-F61A6D71414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0A66FB5B-97D6-DE6E-E1B7-7EF1E014C812}"/>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E2571DDA-69FC-537F-8246-26B4C8E37DB6}"/>
              </a:ext>
            </a:extLst>
          </p:cNvPr>
          <p:cNvSpPr>
            <a:spLocks noGrp="1"/>
          </p:cNvSpPr>
          <p:nvPr>
            <p:ph type="dt" sz="half" idx="10"/>
          </p:nvPr>
        </p:nvSpPr>
        <p:spPr/>
        <p:txBody>
          <a:bodyPr/>
          <a:lstStyle/>
          <a:p>
            <a:fld id="{598A3AA4-8C5D-41A8-ABC5-21CF576DCA93}" type="datetimeFigureOut">
              <a:rPr lang="en-GB" smtClean="0"/>
              <a:t>30/04/2025</a:t>
            </a:fld>
            <a:endParaRPr lang="en-GB"/>
          </a:p>
        </p:txBody>
      </p:sp>
      <p:sp>
        <p:nvSpPr>
          <p:cNvPr id="8" name="Footer Placeholder 7">
            <a:extLst>
              <a:ext uri="{FF2B5EF4-FFF2-40B4-BE49-F238E27FC236}">
                <a16:creationId xmlns:a16="http://schemas.microsoft.com/office/drawing/2014/main" id="{35644E80-DC0E-257D-656F-D7398F46D7FA}"/>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35ACB08A-FE34-BBEC-0AB2-DCB2ABC6BC14}"/>
              </a:ext>
            </a:extLst>
          </p:cNvPr>
          <p:cNvSpPr>
            <a:spLocks noGrp="1"/>
          </p:cNvSpPr>
          <p:nvPr>
            <p:ph type="sldNum" sz="quarter" idx="12"/>
          </p:nvPr>
        </p:nvSpPr>
        <p:spPr/>
        <p:txBody>
          <a:bodyPr/>
          <a:lstStyle/>
          <a:p>
            <a:fld id="{25095FA5-2290-4410-A769-ED74DCBA940F}" type="slidenum">
              <a:rPr lang="en-GB" smtClean="0"/>
              <a:t>‹#›</a:t>
            </a:fld>
            <a:endParaRPr lang="en-GB"/>
          </a:p>
        </p:txBody>
      </p:sp>
    </p:spTree>
    <p:extLst>
      <p:ext uri="{BB962C8B-B14F-4D97-AF65-F5344CB8AC3E}">
        <p14:creationId xmlns:p14="http://schemas.microsoft.com/office/powerpoint/2010/main" val="6873828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083A6C-614E-9689-D2FC-9BE1E1DA5E3A}"/>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27E4EEE2-2BC9-963B-1FF8-0BAD6C01CDFD}"/>
              </a:ext>
            </a:extLst>
          </p:cNvPr>
          <p:cNvSpPr>
            <a:spLocks noGrp="1"/>
          </p:cNvSpPr>
          <p:nvPr>
            <p:ph type="dt" sz="half" idx="10"/>
          </p:nvPr>
        </p:nvSpPr>
        <p:spPr/>
        <p:txBody>
          <a:bodyPr/>
          <a:lstStyle/>
          <a:p>
            <a:fld id="{598A3AA4-8C5D-41A8-ABC5-21CF576DCA93}" type="datetimeFigureOut">
              <a:rPr lang="en-GB" smtClean="0"/>
              <a:t>30/04/2025</a:t>
            </a:fld>
            <a:endParaRPr lang="en-GB"/>
          </a:p>
        </p:txBody>
      </p:sp>
      <p:sp>
        <p:nvSpPr>
          <p:cNvPr id="4" name="Footer Placeholder 3">
            <a:extLst>
              <a:ext uri="{FF2B5EF4-FFF2-40B4-BE49-F238E27FC236}">
                <a16:creationId xmlns:a16="http://schemas.microsoft.com/office/drawing/2014/main" id="{F258DE9C-336E-184B-85B7-95557563B35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25C8B924-2F5D-BE72-532E-D083CF7415FF}"/>
              </a:ext>
            </a:extLst>
          </p:cNvPr>
          <p:cNvSpPr>
            <a:spLocks noGrp="1"/>
          </p:cNvSpPr>
          <p:nvPr>
            <p:ph type="sldNum" sz="quarter" idx="12"/>
          </p:nvPr>
        </p:nvSpPr>
        <p:spPr/>
        <p:txBody>
          <a:bodyPr/>
          <a:lstStyle/>
          <a:p>
            <a:fld id="{25095FA5-2290-4410-A769-ED74DCBA940F}" type="slidenum">
              <a:rPr lang="en-GB" smtClean="0"/>
              <a:t>‹#›</a:t>
            </a:fld>
            <a:endParaRPr lang="en-GB"/>
          </a:p>
        </p:txBody>
      </p:sp>
    </p:spTree>
    <p:extLst>
      <p:ext uri="{BB962C8B-B14F-4D97-AF65-F5344CB8AC3E}">
        <p14:creationId xmlns:p14="http://schemas.microsoft.com/office/powerpoint/2010/main" val="1353749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02AABA6-A6E3-F137-D3D7-2C3E731DC266}"/>
              </a:ext>
            </a:extLst>
          </p:cNvPr>
          <p:cNvSpPr>
            <a:spLocks noGrp="1"/>
          </p:cNvSpPr>
          <p:nvPr>
            <p:ph type="dt" sz="half" idx="10"/>
          </p:nvPr>
        </p:nvSpPr>
        <p:spPr/>
        <p:txBody>
          <a:bodyPr/>
          <a:lstStyle/>
          <a:p>
            <a:fld id="{598A3AA4-8C5D-41A8-ABC5-21CF576DCA93}" type="datetimeFigureOut">
              <a:rPr lang="en-GB" smtClean="0"/>
              <a:t>30/04/2025</a:t>
            </a:fld>
            <a:endParaRPr lang="en-GB"/>
          </a:p>
        </p:txBody>
      </p:sp>
      <p:sp>
        <p:nvSpPr>
          <p:cNvPr id="3" name="Footer Placeholder 2">
            <a:extLst>
              <a:ext uri="{FF2B5EF4-FFF2-40B4-BE49-F238E27FC236}">
                <a16:creationId xmlns:a16="http://schemas.microsoft.com/office/drawing/2014/main" id="{C3131F91-8E2B-22E1-61FA-07B40717CC51}"/>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EFAA3FCC-C0A4-7A35-D457-32DA5FD4ADCA}"/>
              </a:ext>
            </a:extLst>
          </p:cNvPr>
          <p:cNvSpPr>
            <a:spLocks noGrp="1"/>
          </p:cNvSpPr>
          <p:nvPr>
            <p:ph type="sldNum" sz="quarter" idx="12"/>
          </p:nvPr>
        </p:nvSpPr>
        <p:spPr/>
        <p:txBody>
          <a:bodyPr/>
          <a:lstStyle/>
          <a:p>
            <a:fld id="{25095FA5-2290-4410-A769-ED74DCBA940F}" type="slidenum">
              <a:rPr lang="en-GB" smtClean="0"/>
              <a:t>‹#›</a:t>
            </a:fld>
            <a:endParaRPr lang="en-GB"/>
          </a:p>
        </p:txBody>
      </p:sp>
    </p:spTree>
    <p:extLst>
      <p:ext uri="{BB962C8B-B14F-4D97-AF65-F5344CB8AC3E}">
        <p14:creationId xmlns:p14="http://schemas.microsoft.com/office/powerpoint/2010/main" val="41206075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A2258D-2651-C381-4AFF-F4ECA51E158E}"/>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a:extLst>
              <a:ext uri="{FF2B5EF4-FFF2-40B4-BE49-F238E27FC236}">
                <a16:creationId xmlns:a16="http://schemas.microsoft.com/office/drawing/2014/main" id="{645DB1B8-D4BD-1F70-0929-B3FC9ED5266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767A0EFF-3CD5-E2D4-1E82-B53D8589173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67C5B27-BD3F-8BA1-C253-502447CE765F}"/>
              </a:ext>
            </a:extLst>
          </p:cNvPr>
          <p:cNvSpPr>
            <a:spLocks noGrp="1"/>
          </p:cNvSpPr>
          <p:nvPr>
            <p:ph type="dt" sz="half" idx="10"/>
          </p:nvPr>
        </p:nvSpPr>
        <p:spPr/>
        <p:txBody>
          <a:bodyPr/>
          <a:lstStyle/>
          <a:p>
            <a:fld id="{598A3AA4-8C5D-41A8-ABC5-21CF576DCA93}" type="datetimeFigureOut">
              <a:rPr lang="en-GB" smtClean="0"/>
              <a:t>30/04/2025</a:t>
            </a:fld>
            <a:endParaRPr lang="en-GB"/>
          </a:p>
        </p:txBody>
      </p:sp>
      <p:sp>
        <p:nvSpPr>
          <p:cNvPr id="6" name="Footer Placeholder 5">
            <a:extLst>
              <a:ext uri="{FF2B5EF4-FFF2-40B4-BE49-F238E27FC236}">
                <a16:creationId xmlns:a16="http://schemas.microsoft.com/office/drawing/2014/main" id="{E458B7F9-5E51-5B16-FB02-379A7F43F6C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085073F-98FF-FDFE-EDFC-87F130843B08}"/>
              </a:ext>
            </a:extLst>
          </p:cNvPr>
          <p:cNvSpPr>
            <a:spLocks noGrp="1"/>
          </p:cNvSpPr>
          <p:nvPr>
            <p:ph type="sldNum" sz="quarter" idx="12"/>
          </p:nvPr>
        </p:nvSpPr>
        <p:spPr/>
        <p:txBody>
          <a:bodyPr/>
          <a:lstStyle/>
          <a:p>
            <a:fld id="{25095FA5-2290-4410-A769-ED74DCBA940F}" type="slidenum">
              <a:rPr lang="en-GB" smtClean="0"/>
              <a:t>‹#›</a:t>
            </a:fld>
            <a:endParaRPr lang="en-GB"/>
          </a:p>
        </p:txBody>
      </p:sp>
    </p:spTree>
    <p:extLst>
      <p:ext uri="{BB962C8B-B14F-4D97-AF65-F5344CB8AC3E}">
        <p14:creationId xmlns:p14="http://schemas.microsoft.com/office/powerpoint/2010/main" val="1225783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82745A-4CDD-8DD1-6A70-E1C6962FC16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a:extLst>
              <a:ext uri="{FF2B5EF4-FFF2-40B4-BE49-F238E27FC236}">
                <a16:creationId xmlns:a16="http://schemas.microsoft.com/office/drawing/2014/main" id="{22A3BFF9-5743-8981-6AAC-4D3FCC3B1EE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AA006ECD-E144-1236-292F-558C1931CCD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5FFAF28-34F6-C926-1BCD-38BBC28DD98F}"/>
              </a:ext>
            </a:extLst>
          </p:cNvPr>
          <p:cNvSpPr>
            <a:spLocks noGrp="1"/>
          </p:cNvSpPr>
          <p:nvPr>
            <p:ph type="dt" sz="half" idx="10"/>
          </p:nvPr>
        </p:nvSpPr>
        <p:spPr/>
        <p:txBody>
          <a:bodyPr/>
          <a:lstStyle/>
          <a:p>
            <a:fld id="{598A3AA4-8C5D-41A8-ABC5-21CF576DCA93}" type="datetimeFigureOut">
              <a:rPr lang="en-GB" smtClean="0"/>
              <a:t>30/04/2025</a:t>
            </a:fld>
            <a:endParaRPr lang="en-GB"/>
          </a:p>
        </p:txBody>
      </p:sp>
      <p:sp>
        <p:nvSpPr>
          <p:cNvPr id="6" name="Footer Placeholder 5">
            <a:extLst>
              <a:ext uri="{FF2B5EF4-FFF2-40B4-BE49-F238E27FC236}">
                <a16:creationId xmlns:a16="http://schemas.microsoft.com/office/drawing/2014/main" id="{AC455BD9-32E4-F40A-07A4-A43A69C6256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3C84B41-D482-686B-4DCF-77E3B16B606C}"/>
              </a:ext>
            </a:extLst>
          </p:cNvPr>
          <p:cNvSpPr>
            <a:spLocks noGrp="1"/>
          </p:cNvSpPr>
          <p:nvPr>
            <p:ph type="sldNum" sz="quarter" idx="12"/>
          </p:nvPr>
        </p:nvSpPr>
        <p:spPr/>
        <p:txBody>
          <a:bodyPr/>
          <a:lstStyle/>
          <a:p>
            <a:fld id="{25095FA5-2290-4410-A769-ED74DCBA940F}" type="slidenum">
              <a:rPr lang="en-GB" smtClean="0"/>
              <a:t>‹#›</a:t>
            </a:fld>
            <a:endParaRPr lang="en-GB"/>
          </a:p>
        </p:txBody>
      </p:sp>
    </p:spTree>
    <p:extLst>
      <p:ext uri="{BB962C8B-B14F-4D97-AF65-F5344CB8AC3E}">
        <p14:creationId xmlns:p14="http://schemas.microsoft.com/office/powerpoint/2010/main" val="37762467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theme" Target="../theme/theme3.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theme" Target="../theme/theme4.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slideLayout" Target="../slideLayouts/slideLayout46.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15BB287-7718-12FA-653B-0942E600BB5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9E2C9720-FF1E-1B1A-584C-6C7D2B6DD86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C2051035-658C-0B47-FA2A-03B7EAE41FE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598A3AA4-8C5D-41A8-ABC5-21CF576DCA93}" type="datetimeFigureOut">
              <a:rPr lang="en-GB" smtClean="0"/>
              <a:t>30/04/2025</a:t>
            </a:fld>
            <a:endParaRPr lang="en-GB"/>
          </a:p>
        </p:txBody>
      </p:sp>
      <p:sp>
        <p:nvSpPr>
          <p:cNvPr id="5" name="Footer Placeholder 4">
            <a:extLst>
              <a:ext uri="{FF2B5EF4-FFF2-40B4-BE49-F238E27FC236}">
                <a16:creationId xmlns:a16="http://schemas.microsoft.com/office/drawing/2014/main" id="{3BE35DD6-A3AC-B39A-6233-3F161EA78B9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003A15A9-E97F-2F6C-A026-D7AE6A20637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25095FA5-2290-4410-A769-ED74DCBA940F}" type="slidenum">
              <a:rPr lang="en-GB" smtClean="0"/>
              <a:t>‹#›</a:t>
            </a:fld>
            <a:endParaRPr lang="en-GB"/>
          </a:p>
        </p:txBody>
      </p:sp>
    </p:spTree>
    <p:extLst>
      <p:ext uri="{BB962C8B-B14F-4D97-AF65-F5344CB8AC3E}">
        <p14:creationId xmlns:p14="http://schemas.microsoft.com/office/powerpoint/2010/main" val="33929509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143000" y="609600"/>
            <a:ext cx="9875520" cy="135636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1143000" y="2057400"/>
            <a:ext cx="9872871" cy="4038600"/>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1142996" y="6223828"/>
            <a:ext cx="2329074" cy="365125"/>
          </a:xfrm>
          <a:prstGeom prst="rect">
            <a:avLst/>
          </a:prstGeom>
        </p:spPr>
        <p:txBody>
          <a:bodyPr vert="horz" lIns="91440" tIns="45720" rIns="91440" bIns="45720" rtlCol="0" anchor="ctr"/>
          <a:lstStyle>
            <a:lvl1pPr algn="l">
              <a:defRPr sz="1200">
                <a:solidFill>
                  <a:schemeClr val="accent1"/>
                </a:solidFill>
              </a:defRPr>
            </a:lvl1pPr>
          </a:lstStyle>
          <a:p>
            <a:fld id="{FE6C380C-52D2-4662-9E1E-8C1B6644E2A5}" type="datetimeFigureOut">
              <a:rPr lang="en-GB" smtClean="0"/>
              <a:t>30/04/2025</a:t>
            </a:fld>
            <a:endParaRPr lang="en-GB"/>
          </a:p>
        </p:txBody>
      </p:sp>
      <p:sp>
        <p:nvSpPr>
          <p:cNvPr id="5" name="Footer Placeholder 4"/>
          <p:cNvSpPr>
            <a:spLocks noGrp="1"/>
          </p:cNvSpPr>
          <p:nvPr>
            <p:ph type="ftr" sz="quarter" idx="3"/>
          </p:nvPr>
        </p:nvSpPr>
        <p:spPr>
          <a:xfrm>
            <a:off x="3949148" y="6223828"/>
            <a:ext cx="4717774" cy="365125"/>
          </a:xfrm>
          <a:prstGeom prst="rect">
            <a:avLst/>
          </a:prstGeom>
        </p:spPr>
        <p:txBody>
          <a:bodyPr vert="horz" lIns="91440" tIns="45720" rIns="91440" bIns="45720" rtlCol="0" anchor="ctr"/>
          <a:lstStyle>
            <a:lvl1pPr algn="ctr">
              <a:defRPr sz="1200">
                <a:solidFill>
                  <a:schemeClr val="accent1"/>
                </a:solidFill>
              </a:defRPr>
            </a:lvl1pPr>
          </a:lstStyle>
          <a:p>
            <a:endParaRPr lang="en-GB"/>
          </a:p>
        </p:txBody>
      </p:sp>
      <p:sp>
        <p:nvSpPr>
          <p:cNvPr id="6" name="Slide Number Placeholder 5"/>
          <p:cNvSpPr>
            <a:spLocks noGrp="1"/>
          </p:cNvSpPr>
          <p:nvPr>
            <p:ph type="sldNum" sz="quarter" idx="4"/>
          </p:nvPr>
        </p:nvSpPr>
        <p:spPr>
          <a:xfrm>
            <a:off x="9329530" y="6223828"/>
            <a:ext cx="1706217" cy="365125"/>
          </a:xfrm>
          <a:prstGeom prst="rect">
            <a:avLst/>
          </a:prstGeom>
        </p:spPr>
        <p:txBody>
          <a:bodyPr vert="horz" lIns="91440" tIns="45720" rIns="91440" bIns="45720" rtlCol="0" anchor="ctr"/>
          <a:lstStyle>
            <a:lvl1pPr algn="r">
              <a:defRPr sz="1200">
                <a:solidFill>
                  <a:schemeClr val="accent1"/>
                </a:solidFill>
              </a:defRPr>
            </a:lvl1pPr>
          </a:lstStyle>
          <a:p>
            <a:fld id="{49203511-A307-40C0-9905-1101287D9D6C}" type="slidenum">
              <a:rPr lang="en-GB" smtClean="0"/>
              <a:t>‹#›</a:t>
            </a:fld>
            <a:endParaRPr lang="en-GB"/>
          </a:p>
        </p:txBody>
      </p:sp>
    </p:spTree>
    <p:extLst>
      <p:ext uri="{BB962C8B-B14F-4D97-AF65-F5344CB8AC3E}">
        <p14:creationId xmlns:p14="http://schemas.microsoft.com/office/powerpoint/2010/main" val="331376528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182880" algn="l" defTabSz="914400" rtl="0" eaLnBrk="1" latinLnBrk="0" hangingPunct="1">
        <a:lnSpc>
          <a:spcPct val="90000"/>
        </a:lnSpc>
        <a:spcBef>
          <a:spcPts val="1400"/>
        </a:spcBef>
        <a:buClr>
          <a:schemeClr val="accent1"/>
        </a:buClr>
        <a:buSzPct val="80000"/>
        <a:buFont typeface="Corbel" pitchFamily="34" charset="0"/>
        <a:buChar char="•"/>
        <a:defRPr sz="2200" kern="1200">
          <a:solidFill>
            <a:schemeClr val="accent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2000" kern="1200">
          <a:solidFill>
            <a:schemeClr val="accent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800" kern="1200">
          <a:solidFill>
            <a:schemeClr val="accent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6666FF"/>
            </a:gs>
            <a:gs pos="100000">
              <a:schemeClr val="bg1"/>
            </a:gs>
          </a:gsLst>
          <a:lin ang="54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274638"/>
            <a:ext cx="109728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Click to edit Master title style</a:t>
            </a:r>
          </a:p>
        </p:txBody>
      </p:sp>
      <p:sp>
        <p:nvSpPr>
          <p:cNvPr id="1027" name="Rectangle 3"/>
          <p:cNvSpPr>
            <a:spLocks noGrp="1" noChangeArrowheads="1"/>
          </p:cNvSpPr>
          <p:nvPr>
            <p:ph type="body" idx="1"/>
          </p:nvPr>
        </p:nvSpPr>
        <p:spPr bwMode="auto">
          <a:xfrm>
            <a:off x="609600" y="1600201"/>
            <a:ext cx="109728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p>
        </p:txBody>
      </p:sp>
      <p:sp>
        <p:nvSpPr>
          <p:cNvPr id="1028" name="Rectangle 4"/>
          <p:cNvSpPr>
            <a:spLocks noGrp="1" noChangeArrowheads="1"/>
          </p:cNvSpPr>
          <p:nvPr>
            <p:ph type="dt" sz="half" idx="2"/>
          </p:nvPr>
        </p:nvSpPr>
        <p:spPr bwMode="auto">
          <a:xfrm>
            <a:off x="609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a:defRPr/>
            </a:pPr>
            <a:endParaRPr lang="en-GB" altLang="en-US"/>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GB" altLang="en-US"/>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a:defRPr/>
            </a:pPr>
            <a:fld id="{1A4C324F-AC4B-41F7-89AE-5B359B3E7FCD}" type="slidenum">
              <a:rPr lang="en-GB" altLang="en-US"/>
              <a:pPr>
                <a:defRPr/>
              </a:pPr>
              <a:t>‹#›</a:t>
            </a:fld>
            <a:endParaRPr lang="en-GB" altLang="en-US"/>
          </a:p>
        </p:txBody>
      </p:sp>
    </p:spTree>
    <p:extLst>
      <p:ext uri="{BB962C8B-B14F-4D97-AF65-F5344CB8AC3E}">
        <p14:creationId xmlns:p14="http://schemas.microsoft.com/office/powerpoint/2010/main" val="258325461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274638"/>
            <a:ext cx="109728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Click to edit Master title style</a:t>
            </a:r>
          </a:p>
        </p:txBody>
      </p:sp>
      <p:sp>
        <p:nvSpPr>
          <p:cNvPr id="1027" name="Rectangle 3"/>
          <p:cNvSpPr>
            <a:spLocks noGrp="1" noChangeArrowheads="1"/>
          </p:cNvSpPr>
          <p:nvPr>
            <p:ph type="body" idx="1"/>
          </p:nvPr>
        </p:nvSpPr>
        <p:spPr bwMode="auto">
          <a:xfrm>
            <a:off x="609600" y="1600201"/>
            <a:ext cx="109728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p>
        </p:txBody>
      </p:sp>
      <p:sp>
        <p:nvSpPr>
          <p:cNvPr id="1028" name="Rectangle 4"/>
          <p:cNvSpPr>
            <a:spLocks noGrp="1" noChangeArrowheads="1"/>
          </p:cNvSpPr>
          <p:nvPr>
            <p:ph type="dt" sz="half" idx="2"/>
          </p:nvPr>
        </p:nvSpPr>
        <p:spPr bwMode="auto">
          <a:xfrm>
            <a:off x="609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a:defRPr/>
            </a:pPr>
            <a:endParaRPr lang="en-GB" altLang="en-US"/>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GB" altLang="en-US"/>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a:defRPr/>
            </a:pPr>
            <a:fld id="{85417FA2-C310-4394-BF31-609E2EEE1798}" type="slidenum">
              <a:rPr lang="en-GB" altLang="en-US"/>
              <a:pPr>
                <a:defRPr/>
              </a:pPr>
              <a:t>‹#›</a:t>
            </a:fld>
            <a:endParaRPr lang="en-GB" altLang="en-US"/>
          </a:p>
        </p:txBody>
      </p:sp>
    </p:spTree>
    <p:extLst>
      <p:ext uri="{BB962C8B-B14F-4D97-AF65-F5344CB8AC3E}">
        <p14:creationId xmlns:p14="http://schemas.microsoft.com/office/powerpoint/2010/main" val="1521903308"/>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 id="2147483697"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7.xml"/><Relationship Id="rId1" Type="http://schemas.openxmlformats.org/officeDocument/2006/relationships/slideLayout" Target="../slideLayouts/slideLayout13.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4.xml"/><Relationship Id="rId1" Type="http://schemas.openxmlformats.org/officeDocument/2006/relationships/slideLayout" Target="../slideLayouts/slideLayout13.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8" Type="http://schemas.openxmlformats.org/officeDocument/2006/relationships/image" Target="../media/image14.svg"/><Relationship Id="rId13" Type="http://schemas.openxmlformats.org/officeDocument/2006/relationships/image" Target="../media/image19.png"/><Relationship Id="rId18" Type="http://schemas.openxmlformats.org/officeDocument/2006/relationships/image" Target="../media/image24.svg"/><Relationship Id="rId26" Type="http://schemas.openxmlformats.org/officeDocument/2006/relationships/image" Target="../media/image32.svg"/><Relationship Id="rId3" Type="http://schemas.openxmlformats.org/officeDocument/2006/relationships/image" Target="../media/image9.png"/><Relationship Id="rId21" Type="http://schemas.openxmlformats.org/officeDocument/2006/relationships/image" Target="../media/image27.png"/><Relationship Id="rId7" Type="http://schemas.openxmlformats.org/officeDocument/2006/relationships/image" Target="../media/image13.png"/><Relationship Id="rId12" Type="http://schemas.openxmlformats.org/officeDocument/2006/relationships/image" Target="../media/image18.svg"/><Relationship Id="rId17" Type="http://schemas.openxmlformats.org/officeDocument/2006/relationships/image" Target="../media/image23.png"/><Relationship Id="rId25" Type="http://schemas.openxmlformats.org/officeDocument/2006/relationships/image" Target="../media/image31.png"/><Relationship Id="rId2" Type="http://schemas.openxmlformats.org/officeDocument/2006/relationships/image" Target="../media/image8.png"/><Relationship Id="rId16" Type="http://schemas.openxmlformats.org/officeDocument/2006/relationships/image" Target="../media/image22.svg"/><Relationship Id="rId20" Type="http://schemas.openxmlformats.org/officeDocument/2006/relationships/image" Target="../media/image26.svg"/><Relationship Id="rId1" Type="http://schemas.openxmlformats.org/officeDocument/2006/relationships/slideLayout" Target="../slideLayouts/slideLayout18.xml"/><Relationship Id="rId6" Type="http://schemas.openxmlformats.org/officeDocument/2006/relationships/image" Target="../media/image12.svg"/><Relationship Id="rId11" Type="http://schemas.openxmlformats.org/officeDocument/2006/relationships/image" Target="../media/image17.png"/><Relationship Id="rId24" Type="http://schemas.openxmlformats.org/officeDocument/2006/relationships/image" Target="../media/image30.svg"/><Relationship Id="rId5" Type="http://schemas.openxmlformats.org/officeDocument/2006/relationships/image" Target="../media/image11.png"/><Relationship Id="rId15" Type="http://schemas.openxmlformats.org/officeDocument/2006/relationships/image" Target="../media/image21.png"/><Relationship Id="rId23" Type="http://schemas.openxmlformats.org/officeDocument/2006/relationships/image" Target="../media/image29.png"/><Relationship Id="rId28" Type="http://schemas.openxmlformats.org/officeDocument/2006/relationships/image" Target="../media/image34.svg"/><Relationship Id="rId10" Type="http://schemas.openxmlformats.org/officeDocument/2006/relationships/image" Target="../media/image16.svg"/><Relationship Id="rId19" Type="http://schemas.openxmlformats.org/officeDocument/2006/relationships/image" Target="../media/image25.png"/><Relationship Id="rId4" Type="http://schemas.openxmlformats.org/officeDocument/2006/relationships/image" Target="../media/image10.svg"/><Relationship Id="rId9" Type="http://schemas.openxmlformats.org/officeDocument/2006/relationships/image" Target="../media/image15.png"/><Relationship Id="rId14" Type="http://schemas.openxmlformats.org/officeDocument/2006/relationships/image" Target="../media/image20.svg"/><Relationship Id="rId22" Type="http://schemas.openxmlformats.org/officeDocument/2006/relationships/image" Target="../media/image28.svg"/><Relationship Id="rId27" Type="http://schemas.openxmlformats.org/officeDocument/2006/relationships/image" Target="../media/image33.png"/></Relationships>
</file>

<file path=ppt/slides/_rels/slide32.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35.png"/><Relationship Id="rId7" Type="http://schemas.openxmlformats.org/officeDocument/2006/relationships/image" Target="../media/image32.svg"/><Relationship Id="rId2" Type="http://schemas.openxmlformats.org/officeDocument/2006/relationships/image" Target="../media/image8.png"/><Relationship Id="rId1" Type="http://schemas.openxmlformats.org/officeDocument/2006/relationships/slideLayout" Target="../slideLayouts/slideLayout18.xml"/><Relationship Id="rId6" Type="http://schemas.openxmlformats.org/officeDocument/2006/relationships/image" Target="../media/image31.png"/><Relationship Id="rId5" Type="http://schemas.openxmlformats.org/officeDocument/2006/relationships/image" Target="../media/image16.svg"/><Relationship Id="rId4" Type="http://schemas.openxmlformats.org/officeDocument/2006/relationships/image" Target="../media/image15.png"/><Relationship Id="rId9" Type="http://schemas.openxmlformats.org/officeDocument/2006/relationships/image" Target="../media/image14.svg"/></Relationships>
</file>

<file path=ppt/slides/_rels/slide33.xml.rels><?xml version="1.0" encoding="UTF-8" standalone="yes"?>
<Relationships xmlns="http://schemas.openxmlformats.org/package/2006/relationships"><Relationship Id="rId8" Type="http://schemas.openxmlformats.org/officeDocument/2006/relationships/image" Target="../media/image20.svg"/><Relationship Id="rId13" Type="http://schemas.openxmlformats.org/officeDocument/2006/relationships/image" Target="../media/image35.png"/><Relationship Id="rId3" Type="http://schemas.openxmlformats.org/officeDocument/2006/relationships/image" Target="../media/image13.png"/><Relationship Id="rId7" Type="http://schemas.openxmlformats.org/officeDocument/2006/relationships/image" Target="../media/image19.png"/><Relationship Id="rId12" Type="http://schemas.openxmlformats.org/officeDocument/2006/relationships/image" Target="../media/image32.svg"/><Relationship Id="rId2" Type="http://schemas.openxmlformats.org/officeDocument/2006/relationships/image" Target="../media/image8.png"/><Relationship Id="rId1" Type="http://schemas.openxmlformats.org/officeDocument/2006/relationships/slideLayout" Target="../slideLayouts/slideLayout18.xml"/><Relationship Id="rId6" Type="http://schemas.openxmlformats.org/officeDocument/2006/relationships/image" Target="../media/image16.svg"/><Relationship Id="rId11" Type="http://schemas.openxmlformats.org/officeDocument/2006/relationships/image" Target="../media/image31.png"/><Relationship Id="rId5" Type="http://schemas.openxmlformats.org/officeDocument/2006/relationships/image" Target="../media/image15.png"/><Relationship Id="rId15" Type="http://schemas.openxmlformats.org/officeDocument/2006/relationships/hyperlink" Target="https://activepartnerships.org/the-network/" TargetMode="External"/><Relationship Id="rId10" Type="http://schemas.openxmlformats.org/officeDocument/2006/relationships/image" Target="../media/image26.svg"/><Relationship Id="rId4" Type="http://schemas.openxmlformats.org/officeDocument/2006/relationships/image" Target="../media/image14.svg"/><Relationship Id="rId9" Type="http://schemas.openxmlformats.org/officeDocument/2006/relationships/image" Target="../media/image25.png"/><Relationship Id="rId14" Type="http://schemas.openxmlformats.org/officeDocument/2006/relationships/image" Target="../media/image36.png"/></Relationships>
</file>

<file path=ppt/slides/_rels/slide34.xml.rels><?xml version="1.0" encoding="UTF-8" standalone="yes"?>
<Relationships xmlns="http://schemas.openxmlformats.org/package/2006/relationships"><Relationship Id="rId8" Type="http://schemas.openxmlformats.org/officeDocument/2006/relationships/image" Target="../media/image16.svg"/><Relationship Id="rId13" Type="http://schemas.openxmlformats.org/officeDocument/2006/relationships/image" Target="../media/image25.png"/><Relationship Id="rId18" Type="http://schemas.openxmlformats.org/officeDocument/2006/relationships/image" Target="../media/image34.svg"/><Relationship Id="rId3" Type="http://schemas.openxmlformats.org/officeDocument/2006/relationships/image" Target="../media/image9.png"/><Relationship Id="rId21" Type="http://schemas.openxmlformats.org/officeDocument/2006/relationships/image" Target="../media/image39.png"/><Relationship Id="rId7" Type="http://schemas.openxmlformats.org/officeDocument/2006/relationships/image" Target="../media/image15.png"/><Relationship Id="rId12" Type="http://schemas.openxmlformats.org/officeDocument/2006/relationships/image" Target="../media/image22.svg"/><Relationship Id="rId17" Type="http://schemas.openxmlformats.org/officeDocument/2006/relationships/image" Target="../media/image33.png"/><Relationship Id="rId2" Type="http://schemas.openxmlformats.org/officeDocument/2006/relationships/image" Target="../media/image8.png"/><Relationship Id="rId16" Type="http://schemas.openxmlformats.org/officeDocument/2006/relationships/image" Target="../media/image30.svg"/><Relationship Id="rId20" Type="http://schemas.openxmlformats.org/officeDocument/2006/relationships/image" Target="../media/image38.svg"/><Relationship Id="rId1" Type="http://schemas.openxmlformats.org/officeDocument/2006/relationships/slideLayout" Target="../slideLayouts/slideLayout18.xml"/><Relationship Id="rId6" Type="http://schemas.openxmlformats.org/officeDocument/2006/relationships/image" Target="../media/image14.svg"/><Relationship Id="rId11" Type="http://schemas.openxmlformats.org/officeDocument/2006/relationships/image" Target="../media/image21.png"/><Relationship Id="rId24" Type="http://schemas.openxmlformats.org/officeDocument/2006/relationships/hyperlink" Target="https://www.uclahealth.org/news/article/the-link-between-exercise-and-mental-health#:~:text=Researchers%20found%20that%2C%20on%20average,by%20more%20than%2040%20percent." TargetMode="External"/><Relationship Id="rId5" Type="http://schemas.openxmlformats.org/officeDocument/2006/relationships/image" Target="../media/image13.png"/><Relationship Id="rId15" Type="http://schemas.openxmlformats.org/officeDocument/2006/relationships/image" Target="../media/image29.png"/><Relationship Id="rId23" Type="http://schemas.openxmlformats.org/officeDocument/2006/relationships/hyperlink" Target="https://www.thelancet.com/journals/lanpsy/article/PIIS2215-0366(18)30227-X/abstract" TargetMode="External"/><Relationship Id="rId10" Type="http://schemas.openxmlformats.org/officeDocument/2006/relationships/image" Target="../media/image20.svg"/><Relationship Id="rId19" Type="http://schemas.openxmlformats.org/officeDocument/2006/relationships/image" Target="../media/image37.png"/><Relationship Id="rId4" Type="http://schemas.openxmlformats.org/officeDocument/2006/relationships/image" Target="../media/image10.svg"/><Relationship Id="rId9" Type="http://schemas.openxmlformats.org/officeDocument/2006/relationships/image" Target="../media/image19.png"/><Relationship Id="rId14" Type="http://schemas.openxmlformats.org/officeDocument/2006/relationships/image" Target="../media/image26.svg"/><Relationship Id="rId22" Type="http://schemas.openxmlformats.org/officeDocument/2006/relationships/image" Target="../media/image40.svg"/></Relationships>
</file>

<file path=ppt/slides/_rels/slide35.xml.rels><?xml version="1.0" encoding="UTF-8" standalone="yes"?>
<Relationships xmlns="http://schemas.openxmlformats.org/package/2006/relationships"><Relationship Id="rId8" Type="http://schemas.openxmlformats.org/officeDocument/2006/relationships/image" Target="../media/image30.svg"/><Relationship Id="rId3" Type="http://schemas.openxmlformats.org/officeDocument/2006/relationships/image" Target="../media/image11.png"/><Relationship Id="rId7" Type="http://schemas.openxmlformats.org/officeDocument/2006/relationships/image" Target="../media/image29.png"/><Relationship Id="rId2" Type="http://schemas.openxmlformats.org/officeDocument/2006/relationships/image" Target="../media/image8.png"/><Relationship Id="rId1" Type="http://schemas.openxmlformats.org/officeDocument/2006/relationships/slideLayout" Target="../slideLayouts/slideLayout18.xml"/><Relationship Id="rId6" Type="http://schemas.openxmlformats.org/officeDocument/2006/relationships/image" Target="../media/image22.svg"/><Relationship Id="rId11" Type="http://schemas.openxmlformats.org/officeDocument/2006/relationships/image" Target="../media/image41.png"/><Relationship Id="rId5" Type="http://schemas.openxmlformats.org/officeDocument/2006/relationships/image" Target="../media/image21.png"/><Relationship Id="rId10" Type="http://schemas.openxmlformats.org/officeDocument/2006/relationships/image" Target="../media/image34.svg"/><Relationship Id="rId4" Type="http://schemas.openxmlformats.org/officeDocument/2006/relationships/image" Target="../media/image12.svg"/><Relationship Id="rId9" Type="http://schemas.openxmlformats.org/officeDocument/2006/relationships/image" Target="../media/image33.png"/></Relationships>
</file>

<file path=ppt/slides/_rels/slide36.xml.rels><?xml version="1.0" encoding="UTF-8" standalone="yes"?>
<Relationships xmlns="http://schemas.openxmlformats.org/package/2006/relationships"><Relationship Id="rId8" Type="http://schemas.openxmlformats.org/officeDocument/2006/relationships/image" Target="../media/image16.svg"/><Relationship Id="rId13" Type="http://schemas.openxmlformats.org/officeDocument/2006/relationships/image" Target="../media/image25.png"/><Relationship Id="rId18" Type="http://schemas.openxmlformats.org/officeDocument/2006/relationships/image" Target="../media/image34.svg"/><Relationship Id="rId3" Type="http://schemas.openxmlformats.org/officeDocument/2006/relationships/image" Target="../media/image9.png"/><Relationship Id="rId7" Type="http://schemas.openxmlformats.org/officeDocument/2006/relationships/image" Target="../media/image15.png"/><Relationship Id="rId12" Type="http://schemas.openxmlformats.org/officeDocument/2006/relationships/image" Target="../media/image22.svg"/><Relationship Id="rId17" Type="http://schemas.openxmlformats.org/officeDocument/2006/relationships/image" Target="../media/image33.png"/><Relationship Id="rId2" Type="http://schemas.openxmlformats.org/officeDocument/2006/relationships/image" Target="../media/image8.png"/><Relationship Id="rId16" Type="http://schemas.openxmlformats.org/officeDocument/2006/relationships/image" Target="../media/image30.svg"/><Relationship Id="rId20" Type="http://schemas.openxmlformats.org/officeDocument/2006/relationships/image" Target="../media/image43.svg"/><Relationship Id="rId1" Type="http://schemas.openxmlformats.org/officeDocument/2006/relationships/slideLayout" Target="../slideLayouts/slideLayout18.xml"/><Relationship Id="rId6" Type="http://schemas.openxmlformats.org/officeDocument/2006/relationships/image" Target="../media/image14.svg"/><Relationship Id="rId11" Type="http://schemas.openxmlformats.org/officeDocument/2006/relationships/image" Target="../media/image21.png"/><Relationship Id="rId5" Type="http://schemas.openxmlformats.org/officeDocument/2006/relationships/image" Target="../media/image13.png"/><Relationship Id="rId15" Type="http://schemas.openxmlformats.org/officeDocument/2006/relationships/image" Target="../media/image29.png"/><Relationship Id="rId10" Type="http://schemas.openxmlformats.org/officeDocument/2006/relationships/image" Target="../media/image20.svg"/><Relationship Id="rId19" Type="http://schemas.openxmlformats.org/officeDocument/2006/relationships/image" Target="../media/image42.png"/><Relationship Id="rId4" Type="http://schemas.openxmlformats.org/officeDocument/2006/relationships/image" Target="../media/image10.svg"/><Relationship Id="rId9" Type="http://schemas.openxmlformats.org/officeDocument/2006/relationships/image" Target="../media/image19.png"/><Relationship Id="rId14" Type="http://schemas.openxmlformats.org/officeDocument/2006/relationships/image" Target="../media/image26.svg"/></Relationships>
</file>

<file path=ppt/slides/_rels/slide37.xml.rels><?xml version="1.0" encoding="UTF-8" standalone="yes"?>
<Relationships xmlns="http://schemas.openxmlformats.org/package/2006/relationships"><Relationship Id="rId8" Type="http://schemas.openxmlformats.org/officeDocument/2006/relationships/image" Target="../media/image14.svg"/><Relationship Id="rId13" Type="http://schemas.openxmlformats.org/officeDocument/2006/relationships/image" Target="../media/image19.png"/><Relationship Id="rId18" Type="http://schemas.openxmlformats.org/officeDocument/2006/relationships/image" Target="../media/image24.svg"/><Relationship Id="rId26" Type="http://schemas.openxmlformats.org/officeDocument/2006/relationships/image" Target="../media/image32.svg"/><Relationship Id="rId3" Type="http://schemas.openxmlformats.org/officeDocument/2006/relationships/image" Target="../media/image9.png"/><Relationship Id="rId21" Type="http://schemas.openxmlformats.org/officeDocument/2006/relationships/image" Target="../media/image27.png"/><Relationship Id="rId7" Type="http://schemas.openxmlformats.org/officeDocument/2006/relationships/image" Target="../media/image13.png"/><Relationship Id="rId12" Type="http://schemas.openxmlformats.org/officeDocument/2006/relationships/image" Target="../media/image18.svg"/><Relationship Id="rId17" Type="http://schemas.openxmlformats.org/officeDocument/2006/relationships/image" Target="../media/image23.png"/><Relationship Id="rId25" Type="http://schemas.openxmlformats.org/officeDocument/2006/relationships/image" Target="../media/image31.png"/><Relationship Id="rId2" Type="http://schemas.openxmlformats.org/officeDocument/2006/relationships/image" Target="../media/image8.png"/><Relationship Id="rId16" Type="http://schemas.openxmlformats.org/officeDocument/2006/relationships/image" Target="../media/image22.svg"/><Relationship Id="rId20" Type="http://schemas.openxmlformats.org/officeDocument/2006/relationships/image" Target="../media/image26.svg"/><Relationship Id="rId29" Type="http://schemas.openxmlformats.org/officeDocument/2006/relationships/hyperlink" Target="https://www.sportengland.org/funding-and-campaigns/mental-health?section=nhs_talking_therapies" TargetMode="External"/><Relationship Id="rId1" Type="http://schemas.openxmlformats.org/officeDocument/2006/relationships/slideLayout" Target="../slideLayouts/slideLayout18.xml"/><Relationship Id="rId6" Type="http://schemas.openxmlformats.org/officeDocument/2006/relationships/image" Target="../media/image12.svg"/><Relationship Id="rId11" Type="http://schemas.openxmlformats.org/officeDocument/2006/relationships/image" Target="../media/image17.png"/><Relationship Id="rId24" Type="http://schemas.openxmlformats.org/officeDocument/2006/relationships/image" Target="../media/image30.svg"/><Relationship Id="rId5" Type="http://schemas.openxmlformats.org/officeDocument/2006/relationships/image" Target="../media/image11.png"/><Relationship Id="rId15" Type="http://schemas.openxmlformats.org/officeDocument/2006/relationships/image" Target="../media/image21.png"/><Relationship Id="rId23" Type="http://schemas.openxmlformats.org/officeDocument/2006/relationships/image" Target="../media/image29.png"/><Relationship Id="rId28" Type="http://schemas.openxmlformats.org/officeDocument/2006/relationships/image" Target="../media/image34.svg"/><Relationship Id="rId10" Type="http://schemas.openxmlformats.org/officeDocument/2006/relationships/image" Target="../media/image16.svg"/><Relationship Id="rId19" Type="http://schemas.openxmlformats.org/officeDocument/2006/relationships/image" Target="../media/image25.png"/><Relationship Id="rId31" Type="http://schemas.openxmlformats.org/officeDocument/2006/relationships/image" Target="../media/image45.png"/><Relationship Id="rId4" Type="http://schemas.openxmlformats.org/officeDocument/2006/relationships/image" Target="../media/image10.svg"/><Relationship Id="rId9" Type="http://schemas.openxmlformats.org/officeDocument/2006/relationships/image" Target="../media/image15.png"/><Relationship Id="rId14" Type="http://schemas.openxmlformats.org/officeDocument/2006/relationships/image" Target="../media/image20.svg"/><Relationship Id="rId22" Type="http://schemas.openxmlformats.org/officeDocument/2006/relationships/image" Target="../media/image28.svg"/><Relationship Id="rId27" Type="http://schemas.openxmlformats.org/officeDocument/2006/relationships/image" Target="../media/image33.png"/><Relationship Id="rId30" Type="http://schemas.openxmlformats.org/officeDocument/2006/relationships/image" Target="../media/image44.png"/></Relationships>
</file>

<file path=ppt/slides/_rels/slide38.xml.rels><?xml version="1.0" encoding="UTF-8" standalone="yes"?>
<Relationships xmlns="http://schemas.openxmlformats.org/package/2006/relationships"><Relationship Id="rId8" Type="http://schemas.openxmlformats.org/officeDocument/2006/relationships/image" Target="../media/image16.svg"/><Relationship Id="rId13" Type="http://schemas.openxmlformats.org/officeDocument/2006/relationships/image" Target="../media/image25.png"/><Relationship Id="rId18" Type="http://schemas.openxmlformats.org/officeDocument/2006/relationships/image" Target="../media/image34.svg"/><Relationship Id="rId3" Type="http://schemas.openxmlformats.org/officeDocument/2006/relationships/image" Target="../media/image9.png"/><Relationship Id="rId7" Type="http://schemas.openxmlformats.org/officeDocument/2006/relationships/image" Target="../media/image15.png"/><Relationship Id="rId12" Type="http://schemas.openxmlformats.org/officeDocument/2006/relationships/image" Target="../media/image22.svg"/><Relationship Id="rId17" Type="http://schemas.openxmlformats.org/officeDocument/2006/relationships/image" Target="../media/image33.png"/><Relationship Id="rId2" Type="http://schemas.openxmlformats.org/officeDocument/2006/relationships/image" Target="../media/image8.png"/><Relationship Id="rId16" Type="http://schemas.openxmlformats.org/officeDocument/2006/relationships/image" Target="../media/image30.svg"/><Relationship Id="rId1" Type="http://schemas.openxmlformats.org/officeDocument/2006/relationships/slideLayout" Target="../slideLayouts/slideLayout18.xml"/><Relationship Id="rId6" Type="http://schemas.openxmlformats.org/officeDocument/2006/relationships/image" Target="../media/image14.svg"/><Relationship Id="rId11" Type="http://schemas.openxmlformats.org/officeDocument/2006/relationships/image" Target="../media/image21.png"/><Relationship Id="rId5" Type="http://schemas.openxmlformats.org/officeDocument/2006/relationships/image" Target="../media/image13.png"/><Relationship Id="rId15" Type="http://schemas.openxmlformats.org/officeDocument/2006/relationships/image" Target="../media/image29.png"/><Relationship Id="rId10" Type="http://schemas.openxmlformats.org/officeDocument/2006/relationships/image" Target="../media/image20.svg"/><Relationship Id="rId4" Type="http://schemas.openxmlformats.org/officeDocument/2006/relationships/image" Target="../media/image10.svg"/><Relationship Id="rId9" Type="http://schemas.openxmlformats.org/officeDocument/2006/relationships/image" Target="../media/image19.png"/><Relationship Id="rId14" Type="http://schemas.openxmlformats.org/officeDocument/2006/relationships/image" Target="../media/image26.svg"/></Relationships>
</file>

<file path=ppt/slides/_rels/slide39.xml.rels><?xml version="1.0" encoding="UTF-8" standalone="yes"?>
<Relationships xmlns="http://schemas.openxmlformats.org/package/2006/relationships"><Relationship Id="rId8" Type="http://schemas.openxmlformats.org/officeDocument/2006/relationships/image" Target="../media/image14.svg"/><Relationship Id="rId3" Type="http://schemas.openxmlformats.org/officeDocument/2006/relationships/image" Target="../media/image15.png"/><Relationship Id="rId7" Type="http://schemas.openxmlformats.org/officeDocument/2006/relationships/image" Target="../media/image13.png"/><Relationship Id="rId2" Type="http://schemas.openxmlformats.org/officeDocument/2006/relationships/image" Target="../media/image8.png"/><Relationship Id="rId1" Type="http://schemas.openxmlformats.org/officeDocument/2006/relationships/slideLayout" Target="../slideLayouts/slideLayout18.xml"/><Relationship Id="rId6" Type="http://schemas.openxmlformats.org/officeDocument/2006/relationships/image" Target="../media/image32.svg"/><Relationship Id="rId5" Type="http://schemas.openxmlformats.org/officeDocument/2006/relationships/image" Target="../media/image31.png"/><Relationship Id="rId4" Type="http://schemas.openxmlformats.org/officeDocument/2006/relationships/image" Target="../media/image16.svg"/><Relationship Id="rId9" Type="http://schemas.openxmlformats.org/officeDocument/2006/relationships/image" Target="../media/image46.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8" Type="http://schemas.openxmlformats.org/officeDocument/2006/relationships/image" Target="../media/image16.svg"/><Relationship Id="rId13" Type="http://schemas.openxmlformats.org/officeDocument/2006/relationships/image" Target="../media/image25.png"/><Relationship Id="rId18" Type="http://schemas.openxmlformats.org/officeDocument/2006/relationships/image" Target="../media/image34.svg"/><Relationship Id="rId3" Type="http://schemas.openxmlformats.org/officeDocument/2006/relationships/image" Target="../media/image9.png"/><Relationship Id="rId7" Type="http://schemas.openxmlformats.org/officeDocument/2006/relationships/image" Target="../media/image15.png"/><Relationship Id="rId12" Type="http://schemas.openxmlformats.org/officeDocument/2006/relationships/image" Target="../media/image22.svg"/><Relationship Id="rId17" Type="http://schemas.openxmlformats.org/officeDocument/2006/relationships/image" Target="../media/image33.png"/><Relationship Id="rId2" Type="http://schemas.openxmlformats.org/officeDocument/2006/relationships/image" Target="../media/image8.png"/><Relationship Id="rId16" Type="http://schemas.openxmlformats.org/officeDocument/2006/relationships/image" Target="../media/image30.svg"/><Relationship Id="rId1" Type="http://schemas.openxmlformats.org/officeDocument/2006/relationships/slideLayout" Target="../slideLayouts/slideLayout18.xml"/><Relationship Id="rId6" Type="http://schemas.openxmlformats.org/officeDocument/2006/relationships/image" Target="../media/image14.svg"/><Relationship Id="rId11" Type="http://schemas.openxmlformats.org/officeDocument/2006/relationships/image" Target="../media/image21.png"/><Relationship Id="rId5" Type="http://schemas.openxmlformats.org/officeDocument/2006/relationships/image" Target="../media/image13.png"/><Relationship Id="rId15" Type="http://schemas.openxmlformats.org/officeDocument/2006/relationships/image" Target="../media/image29.png"/><Relationship Id="rId10" Type="http://schemas.openxmlformats.org/officeDocument/2006/relationships/image" Target="../media/image20.svg"/><Relationship Id="rId4" Type="http://schemas.openxmlformats.org/officeDocument/2006/relationships/image" Target="../media/image10.svg"/><Relationship Id="rId9" Type="http://schemas.openxmlformats.org/officeDocument/2006/relationships/image" Target="../media/image19.png"/><Relationship Id="rId14" Type="http://schemas.openxmlformats.org/officeDocument/2006/relationships/image" Target="../media/image26.svg"/></Relationships>
</file>

<file path=ppt/slides/_rels/slide41.xml.rels><?xml version="1.0" encoding="UTF-8" standalone="yes"?>
<Relationships xmlns="http://schemas.openxmlformats.org/package/2006/relationships"><Relationship Id="rId8" Type="http://schemas.openxmlformats.org/officeDocument/2006/relationships/image" Target="../media/image16.svg"/><Relationship Id="rId13" Type="http://schemas.openxmlformats.org/officeDocument/2006/relationships/image" Target="../media/image25.png"/><Relationship Id="rId18" Type="http://schemas.openxmlformats.org/officeDocument/2006/relationships/image" Target="../media/image34.svg"/><Relationship Id="rId3" Type="http://schemas.openxmlformats.org/officeDocument/2006/relationships/image" Target="../media/image9.png"/><Relationship Id="rId7" Type="http://schemas.openxmlformats.org/officeDocument/2006/relationships/image" Target="../media/image15.png"/><Relationship Id="rId12" Type="http://schemas.openxmlformats.org/officeDocument/2006/relationships/image" Target="../media/image22.svg"/><Relationship Id="rId17" Type="http://schemas.openxmlformats.org/officeDocument/2006/relationships/image" Target="../media/image33.png"/><Relationship Id="rId2" Type="http://schemas.openxmlformats.org/officeDocument/2006/relationships/image" Target="../media/image8.png"/><Relationship Id="rId16" Type="http://schemas.openxmlformats.org/officeDocument/2006/relationships/image" Target="../media/image30.svg"/><Relationship Id="rId1" Type="http://schemas.openxmlformats.org/officeDocument/2006/relationships/slideLayout" Target="../slideLayouts/slideLayout18.xml"/><Relationship Id="rId6" Type="http://schemas.openxmlformats.org/officeDocument/2006/relationships/image" Target="../media/image14.svg"/><Relationship Id="rId11" Type="http://schemas.openxmlformats.org/officeDocument/2006/relationships/image" Target="../media/image21.png"/><Relationship Id="rId5" Type="http://schemas.openxmlformats.org/officeDocument/2006/relationships/image" Target="../media/image13.png"/><Relationship Id="rId15" Type="http://schemas.openxmlformats.org/officeDocument/2006/relationships/image" Target="../media/image29.png"/><Relationship Id="rId10" Type="http://schemas.openxmlformats.org/officeDocument/2006/relationships/image" Target="../media/image20.svg"/><Relationship Id="rId4" Type="http://schemas.openxmlformats.org/officeDocument/2006/relationships/image" Target="../media/image10.svg"/><Relationship Id="rId9" Type="http://schemas.openxmlformats.org/officeDocument/2006/relationships/image" Target="../media/image19.png"/><Relationship Id="rId14" Type="http://schemas.openxmlformats.org/officeDocument/2006/relationships/image" Target="../media/image26.svg"/></Relationships>
</file>

<file path=ppt/slides/_rels/slide42.xml.rels><?xml version="1.0" encoding="UTF-8" standalone="yes"?>
<Relationships xmlns="http://schemas.openxmlformats.org/package/2006/relationships"><Relationship Id="rId8" Type="http://schemas.openxmlformats.org/officeDocument/2006/relationships/image" Target="../media/image16.svg"/><Relationship Id="rId13" Type="http://schemas.openxmlformats.org/officeDocument/2006/relationships/image" Target="../media/image25.png"/><Relationship Id="rId18" Type="http://schemas.openxmlformats.org/officeDocument/2006/relationships/image" Target="../media/image34.svg"/><Relationship Id="rId3" Type="http://schemas.openxmlformats.org/officeDocument/2006/relationships/image" Target="../media/image9.png"/><Relationship Id="rId7" Type="http://schemas.openxmlformats.org/officeDocument/2006/relationships/image" Target="../media/image15.png"/><Relationship Id="rId12" Type="http://schemas.openxmlformats.org/officeDocument/2006/relationships/image" Target="../media/image22.svg"/><Relationship Id="rId17" Type="http://schemas.openxmlformats.org/officeDocument/2006/relationships/image" Target="../media/image33.png"/><Relationship Id="rId2" Type="http://schemas.openxmlformats.org/officeDocument/2006/relationships/image" Target="../media/image8.png"/><Relationship Id="rId16" Type="http://schemas.openxmlformats.org/officeDocument/2006/relationships/image" Target="../media/image30.svg"/><Relationship Id="rId1" Type="http://schemas.openxmlformats.org/officeDocument/2006/relationships/slideLayout" Target="../slideLayouts/slideLayout18.xml"/><Relationship Id="rId6" Type="http://schemas.openxmlformats.org/officeDocument/2006/relationships/image" Target="../media/image14.svg"/><Relationship Id="rId11" Type="http://schemas.openxmlformats.org/officeDocument/2006/relationships/image" Target="../media/image21.png"/><Relationship Id="rId5" Type="http://schemas.openxmlformats.org/officeDocument/2006/relationships/image" Target="../media/image13.png"/><Relationship Id="rId15" Type="http://schemas.openxmlformats.org/officeDocument/2006/relationships/image" Target="../media/image29.png"/><Relationship Id="rId10" Type="http://schemas.openxmlformats.org/officeDocument/2006/relationships/image" Target="../media/image20.svg"/><Relationship Id="rId4" Type="http://schemas.openxmlformats.org/officeDocument/2006/relationships/image" Target="../media/image10.svg"/><Relationship Id="rId9" Type="http://schemas.openxmlformats.org/officeDocument/2006/relationships/image" Target="../media/image19.png"/><Relationship Id="rId14" Type="http://schemas.openxmlformats.org/officeDocument/2006/relationships/image" Target="../media/image26.svg"/></Relationships>
</file>

<file path=ppt/slides/_rels/slide43.xml.rels><?xml version="1.0" encoding="UTF-8" standalone="yes"?>
<Relationships xmlns="http://schemas.openxmlformats.org/package/2006/relationships"><Relationship Id="rId8" Type="http://schemas.openxmlformats.org/officeDocument/2006/relationships/image" Target="../media/image16.svg"/><Relationship Id="rId13" Type="http://schemas.openxmlformats.org/officeDocument/2006/relationships/image" Target="../media/image25.png"/><Relationship Id="rId18" Type="http://schemas.openxmlformats.org/officeDocument/2006/relationships/image" Target="../media/image34.svg"/><Relationship Id="rId3" Type="http://schemas.openxmlformats.org/officeDocument/2006/relationships/image" Target="../media/image9.png"/><Relationship Id="rId7" Type="http://schemas.openxmlformats.org/officeDocument/2006/relationships/image" Target="../media/image15.png"/><Relationship Id="rId12" Type="http://schemas.openxmlformats.org/officeDocument/2006/relationships/image" Target="../media/image22.svg"/><Relationship Id="rId17" Type="http://schemas.openxmlformats.org/officeDocument/2006/relationships/image" Target="../media/image33.png"/><Relationship Id="rId2" Type="http://schemas.openxmlformats.org/officeDocument/2006/relationships/image" Target="../media/image8.png"/><Relationship Id="rId16" Type="http://schemas.openxmlformats.org/officeDocument/2006/relationships/image" Target="../media/image30.svg"/><Relationship Id="rId1" Type="http://schemas.openxmlformats.org/officeDocument/2006/relationships/slideLayout" Target="../slideLayouts/slideLayout18.xml"/><Relationship Id="rId6" Type="http://schemas.openxmlformats.org/officeDocument/2006/relationships/image" Target="../media/image14.svg"/><Relationship Id="rId11" Type="http://schemas.openxmlformats.org/officeDocument/2006/relationships/image" Target="../media/image21.png"/><Relationship Id="rId5" Type="http://schemas.openxmlformats.org/officeDocument/2006/relationships/image" Target="../media/image13.png"/><Relationship Id="rId15" Type="http://schemas.openxmlformats.org/officeDocument/2006/relationships/image" Target="../media/image29.png"/><Relationship Id="rId10" Type="http://schemas.openxmlformats.org/officeDocument/2006/relationships/image" Target="../media/image20.svg"/><Relationship Id="rId4" Type="http://schemas.openxmlformats.org/officeDocument/2006/relationships/image" Target="../media/image10.svg"/><Relationship Id="rId9" Type="http://schemas.openxmlformats.org/officeDocument/2006/relationships/image" Target="../media/image19.png"/><Relationship Id="rId14" Type="http://schemas.openxmlformats.org/officeDocument/2006/relationships/image" Target="../media/image26.svg"/></Relationships>
</file>

<file path=ppt/slides/_rels/slide44.xml.rels><?xml version="1.0" encoding="UTF-8" standalone="yes"?>
<Relationships xmlns="http://schemas.openxmlformats.org/package/2006/relationships"><Relationship Id="rId8" Type="http://schemas.openxmlformats.org/officeDocument/2006/relationships/image" Target="../media/image16.svg"/><Relationship Id="rId13" Type="http://schemas.openxmlformats.org/officeDocument/2006/relationships/image" Target="../media/image25.png"/><Relationship Id="rId18" Type="http://schemas.openxmlformats.org/officeDocument/2006/relationships/image" Target="../media/image34.svg"/><Relationship Id="rId3" Type="http://schemas.openxmlformats.org/officeDocument/2006/relationships/image" Target="../media/image9.png"/><Relationship Id="rId7" Type="http://schemas.openxmlformats.org/officeDocument/2006/relationships/image" Target="../media/image15.png"/><Relationship Id="rId12" Type="http://schemas.openxmlformats.org/officeDocument/2006/relationships/image" Target="../media/image22.svg"/><Relationship Id="rId17" Type="http://schemas.openxmlformats.org/officeDocument/2006/relationships/image" Target="../media/image33.png"/><Relationship Id="rId2" Type="http://schemas.openxmlformats.org/officeDocument/2006/relationships/image" Target="../media/image8.png"/><Relationship Id="rId16" Type="http://schemas.openxmlformats.org/officeDocument/2006/relationships/image" Target="../media/image30.svg"/><Relationship Id="rId1" Type="http://schemas.openxmlformats.org/officeDocument/2006/relationships/slideLayout" Target="../slideLayouts/slideLayout18.xml"/><Relationship Id="rId6" Type="http://schemas.openxmlformats.org/officeDocument/2006/relationships/image" Target="../media/image14.svg"/><Relationship Id="rId11" Type="http://schemas.openxmlformats.org/officeDocument/2006/relationships/image" Target="../media/image21.png"/><Relationship Id="rId5" Type="http://schemas.openxmlformats.org/officeDocument/2006/relationships/image" Target="../media/image13.png"/><Relationship Id="rId15" Type="http://schemas.openxmlformats.org/officeDocument/2006/relationships/image" Target="../media/image29.png"/><Relationship Id="rId10" Type="http://schemas.openxmlformats.org/officeDocument/2006/relationships/image" Target="../media/image20.svg"/><Relationship Id="rId4" Type="http://schemas.openxmlformats.org/officeDocument/2006/relationships/image" Target="../media/image10.svg"/><Relationship Id="rId9" Type="http://schemas.openxmlformats.org/officeDocument/2006/relationships/image" Target="../media/image19.png"/><Relationship Id="rId14" Type="http://schemas.openxmlformats.org/officeDocument/2006/relationships/image" Target="../media/image26.svg"/></Relationships>
</file>

<file path=ppt/slides/_rels/slide45.xml.rels><?xml version="1.0" encoding="UTF-8" standalone="yes"?>
<Relationships xmlns="http://schemas.openxmlformats.org/package/2006/relationships"><Relationship Id="rId8" Type="http://schemas.openxmlformats.org/officeDocument/2006/relationships/image" Target="../media/image16.svg"/><Relationship Id="rId13" Type="http://schemas.openxmlformats.org/officeDocument/2006/relationships/image" Target="../media/image25.png"/><Relationship Id="rId18" Type="http://schemas.openxmlformats.org/officeDocument/2006/relationships/image" Target="../media/image34.svg"/><Relationship Id="rId3" Type="http://schemas.openxmlformats.org/officeDocument/2006/relationships/image" Target="../media/image9.png"/><Relationship Id="rId7" Type="http://schemas.openxmlformats.org/officeDocument/2006/relationships/image" Target="../media/image15.png"/><Relationship Id="rId12" Type="http://schemas.openxmlformats.org/officeDocument/2006/relationships/image" Target="../media/image22.svg"/><Relationship Id="rId17" Type="http://schemas.openxmlformats.org/officeDocument/2006/relationships/image" Target="../media/image33.png"/><Relationship Id="rId2" Type="http://schemas.openxmlformats.org/officeDocument/2006/relationships/image" Target="../media/image8.png"/><Relationship Id="rId16" Type="http://schemas.openxmlformats.org/officeDocument/2006/relationships/image" Target="../media/image30.svg"/><Relationship Id="rId1" Type="http://schemas.openxmlformats.org/officeDocument/2006/relationships/slideLayout" Target="../slideLayouts/slideLayout18.xml"/><Relationship Id="rId6" Type="http://schemas.openxmlformats.org/officeDocument/2006/relationships/image" Target="../media/image14.svg"/><Relationship Id="rId11" Type="http://schemas.openxmlformats.org/officeDocument/2006/relationships/image" Target="../media/image21.png"/><Relationship Id="rId5" Type="http://schemas.openxmlformats.org/officeDocument/2006/relationships/image" Target="../media/image13.png"/><Relationship Id="rId15" Type="http://schemas.openxmlformats.org/officeDocument/2006/relationships/image" Target="../media/image29.png"/><Relationship Id="rId10" Type="http://schemas.openxmlformats.org/officeDocument/2006/relationships/image" Target="../media/image20.svg"/><Relationship Id="rId4" Type="http://schemas.openxmlformats.org/officeDocument/2006/relationships/image" Target="../media/image10.svg"/><Relationship Id="rId9" Type="http://schemas.openxmlformats.org/officeDocument/2006/relationships/image" Target="../media/image19.png"/><Relationship Id="rId14" Type="http://schemas.openxmlformats.org/officeDocument/2006/relationships/image" Target="../media/image26.svg"/></Relationships>
</file>

<file path=ppt/slides/_rels/slide46.xml.rels><?xml version="1.0" encoding="UTF-8" standalone="yes"?>
<Relationships xmlns="http://schemas.openxmlformats.org/package/2006/relationships"><Relationship Id="rId8" Type="http://schemas.openxmlformats.org/officeDocument/2006/relationships/image" Target="../media/image16.svg"/><Relationship Id="rId13" Type="http://schemas.openxmlformats.org/officeDocument/2006/relationships/image" Target="../media/image25.png"/><Relationship Id="rId18" Type="http://schemas.openxmlformats.org/officeDocument/2006/relationships/image" Target="../media/image34.svg"/><Relationship Id="rId3" Type="http://schemas.openxmlformats.org/officeDocument/2006/relationships/image" Target="../media/image9.png"/><Relationship Id="rId7" Type="http://schemas.openxmlformats.org/officeDocument/2006/relationships/image" Target="../media/image15.png"/><Relationship Id="rId12" Type="http://schemas.openxmlformats.org/officeDocument/2006/relationships/image" Target="../media/image22.svg"/><Relationship Id="rId17" Type="http://schemas.openxmlformats.org/officeDocument/2006/relationships/image" Target="../media/image33.png"/><Relationship Id="rId2" Type="http://schemas.openxmlformats.org/officeDocument/2006/relationships/image" Target="../media/image8.png"/><Relationship Id="rId16" Type="http://schemas.openxmlformats.org/officeDocument/2006/relationships/image" Target="../media/image30.svg"/><Relationship Id="rId1" Type="http://schemas.openxmlformats.org/officeDocument/2006/relationships/slideLayout" Target="../slideLayouts/slideLayout18.xml"/><Relationship Id="rId6" Type="http://schemas.openxmlformats.org/officeDocument/2006/relationships/image" Target="../media/image14.svg"/><Relationship Id="rId11" Type="http://schemas.openxmlformats.org/officeDocument/2006/relationships/image" Target="../media/image21.png"/><Relationship Id="rId5" Type="http://schemas.openxmlformats.org/officeDocument/2006/relationships/image" Target="../media/image13.png"/><Relationship Id="rId15" Type="http://schemas.openxmlformats.org/officeDocument/2006/relationships/image" Target="../media/image29.png"/><Relationship Id="rId10" Type="http://schemas.openxmlformats.org/officeDocument/2006/relationships/image" Target="../media/image20.svg"/><Relationship Id="rId4" Type="http://schemas.openxmlformats.org/officeDocument/2006/relationships/image" Target="../media/image10.svg"/><Relationship Id="rId9" Type="http://schemas.openxmlformats.org/officeDocument/2006/relationships/image" Target="../media/image19.png"/><Relationship Id="rId14" Type="http://schemas.openxmlformats.org/officeDocument/2006/relationships/image" Target="../media/image26.svg"/></Relationships>
</file>

<file path=ppt/slides/_rels/slide47.xml.rels><?xml version="1.0" encoding="UTF-8" standalone="yes"?>
<Relationships xmlns="http://schemas.openxmlformats.org/package/2006/relationships"><Relationship Id="rId8" Type="http://schemas.openxmlformats.org/officeDocument/2006/relationships/image" Target="../media/image22.svg"/><Relationship Id="rId3" Type="http://schemas.openxmlformats.org/officeDocument/2006/relationships/image" Target="../media/image15.png"/><Relationship Id="rId7" Type="http://schemas.openxmlformats.org/officeDocument/2006/relationships/image" Target="../media/image21.png"/><Relationship Id="rId12" Type="http://schemas.openxmlformats.org/officeDocument/2006/relationships/image" Target="../media/image34.svg"/><Relationship Id="rId2" Type="http://schemas.openxmlformats.org/officeDocument/2006/relationships/image" Target="../media/image8.png"/><Relationship Id="rId1" Type="http://schemas.openxmlformats.org/officeDocument/2006/relationships/slideLayout" Target="../slideLayouts/slideLayout18.xml"/><Relationship Id="rId6" Type="http://schemas.openxmlformats.org/officeDocument/2006/relationships/image" Target="../media/image20.svg"/><Relationship Id="rId11" Type="http://schemas.openxmlformats.org/officeDocument/2006/relationships/image" Target="../media/image33.png"/><Relationship Id="rId5" Type="http://schemas.openxmlformats.org/officeDocument/2006/relationships/image" Target="../media/image19.png"/><Relationship Id="rId10" Type="http://schemas.openxmlformats.org/officeDocument/2006/relationships/image" Target="../media/image26.svg"/><Relationship Id="rId4" Type="http://schemas.openxmlformats.org/officeDocument/2006/relationships/image" Target="../media/image16.svg"/><Relationship Id="rId9" Type="http://schemas.openxmlformats.org/officeDocument/2006/relationships/image" Target="../media/image25.png"/></Relationships>
</file>

<file path=ppt/slides/_rels/slide48.xml.rels><?xml version="1.0" encoding="UTF-8" standalone="yes"?>
<Relationships xmlns="http://schemas.openxmlformats.org/package/2006/relationships"><Relationship Id="rId8" Type="http://schemas.openxmlformats.org/officeDocument/2006/relationships/image" Target="../media/image14.svg"/><Relationship Id="rId13" Type="http://schemas.openxmlformats.org/officeDocument/2006/relationships/image" Target="../media/image19.png"/><Relationship Id="rId18" Type="http://schemas.openxmlformats.org/officeDocument/2006/relationships/image" Target="../media/image24.svg"/><Relationship Id="rId26" Type="http://schemas.openxmlformats.org/officeDocument/2006/relationships/image" Target="../media/image32.svg"/><Relationship Id="rId3" Type="http://schemas.openxmlformats.org/officeDocument/2006/relationships/image" Target="../media/image9.png"/><Relationship Id="rId21" Type="http://schemas.openxmlformats.org/officeDocument/2006/relationships/image" Target="../media/image27.png"/><Relationship Id="rId7" Type="http://schemas.openxmlformats.org/officeDocument/2006/relationships/image" Target="../media/image13.png"/><Relationship Id="rId12" Type="http://schemas.openxmlformats.org/officeDocument/2006/relationships/image" Target="../media/image18.svg"/><Relationship Id="rId17" Type="http://schemas.openxmlformats.org/officeDocument/2006/relationships/image" Target="../media/image23.png"/><Relationship Id="rId25" Type="http://schemas.openxmlformats.org/officeDocument/2006/relationships/image" Target="../media/image31.png"/><Relationship Id="rId2" Type="http://schemas.openxmlformats.org/officeDocument/2006/relationships/image" Target="../media/image8.png"/><Relationship Id="rId16" Type="http://schemas.openxmlformats.org/officeDocument/2006/relationships/image" Target="../media/image22.svg"/><Relationship Id="rId20" Type="http://schemas.openxmlformats.org/officeDocument/2006/relationships/image" Target="../media/image26.svg"/><Relationship Id="rId1" Type="http://schemas.openxmlformats.org/officeDocument/2006/relationships/slideLayout" Target="../slideLayouts/slideLayout18.xml"/><Relationship Id="rId6" Type="http://schemas.openxmlformats.org/officeDocument/2006/relationships/image" Target="../media/image12.svg"/><Relationship Id="rId11" Type="http://schemas.openxmlformats.org/officeDocument/2006/relationships/image" Target="../media/image17.png"/><Relationship Id="rId24" Type="http://schemas.openxmlformats.org/officeDocument/2006/relationships/image" Target="../media/image30.svg"/><Relationship Id="rId5" Type="http://schemas.openxmlformats.org/officeDocument/2006/relationships/image" Target="../media/image11.png"/><Relationship Id="rId15" Type="http://schemas.openxmlformats.org/officeDocument/2006/relationships/image" Target="../media/image21.png"/><Relationship Id="rId23" Type="http://schemas.openxmlformats.org/officeDocument/2006/relationships/image" Target="../media/image29.png"/><Relationship Id="rId28" Type="http://schemas.openxmlformats.org/officeDocument/2006/relationships/image" Target="../media/image34.svg"/><Relationship Id="rId10" Type="http://schemas.openxmlformats.org/officeDocument/2006/relationships/image" Target="../media/image16.svg"/><Relationship Id="rId19" Type="http://schemas.openxmlformats.org/officeDocument/2006/relationships/image" Target="../media/image25.png"/><Relationship Id="rId4" Type="http://schemas.openxmlformats.org/officeDocument/2006/relationships/image" Target="../media/image10.svg"/><Relationship Id="rId9" Type="http://schemas.openxmlformats.org/officeDocument/2006/relationships/image" Target="../media/image15.png"/><Relationship Id="rId14" Type="http://schemas.openxmlformats.org/officeDocument/2006/relationships/image" Target="../media/image20.svg"/><Relationship Id="rId22" Type="http://schemas.openxmlformats.org/officeDocument/2006/relationships/image" Target="../media/image28.svg"/><Relationship Id="rId27" Type="http://schemas.openxmlformats.org/officeDocument/2006/relationships/image" Target="../media/image33.png"/></Relationships>
</file>

<file path=ppt/slides/_rels/slide49.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video" Target="https://www.youtube.com/embed/dKMI4ATlLAU?feature=oembed" TargetMode="External"/><Relationship Id="rId5" Type="http://schemas.openxmlformats.org/officeDocument/2006/relationships/hyperlink" Target="http://www.menti.com/" TargetMode="External"/><Relationship Id="rId4" Type="http://schemas.openxmlformats.org/officeDocument/2006/relationships/image" Target="../media/image48.jpeg"/></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video" Target="https://www.youtube.com/embed/dKMI4ATlLAU?feature=oembed" TargetMode="External"/><Relationship Id="rId5" Type="http://schemas.openxmlformats.org/officeDocument/2006/relationships/hyperlink" Target="https://www.youtube.com/watch?v=dKMI4ATlLAU" TargetMode="External"/><Relationship Id="rId4" Type="http://schemas.openxmlformats.org/officeDocument/2006/relationships/image" Target="../media/image48.jpeg"/></Relationships>
</file>

<file path=ppt/slides/_rels/slide52.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50.jpeg"/></Relationships>
</file>

<file path=ppt/slides/_rels/slide53.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50.jpeg"/></Relationships>
</file>

<file path=ppt/slides/_rels/slide54.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52.png"/></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2.xml"/><Relationship Id="rId1" Type="http://schemas.openxmlformats.org/officeDocument/2006/relationships/video" Target="https://www.youtube.com/embed/dKMI4ATlLAU?feature=oembed" TargetMode="External"/><Relationship Id="rId5" Type="http://schemas.openxmlformats.org/officeDocument/2006/relationships/hyperlink" Target="http://www.menti.com/" TargetMode="External"/><Relationship Id="rId4" Type="http://schemas.openxmlformats.org/officeDocument/2006/relationships/image" Target="../media/image48.jpeg"/></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1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0.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2.xml"/><Relationship Id="rId1" Type="http://schemas.openxmlformats.org/officeDocument/2006/relationships/video" Target="https://www.youtube.com/embed/dKMI4ATlLAU?feature=oembed" TargetMode="External"/><Relationship Id="rId5" Type="http://schemas.openxmlformats.org/officeDocument/2006/relationships/hyperlink" Target="http://www.menti.com/" TargetMode="External"/><Relationship Id="rId4" Type="http://schemas.openxmlformats.org/officeDocument/2006/relationships/image" Target="../media/image48.jpeg"/></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2.xml"/><Relationship Id="rId1" Type="http://schemas.openxmlformats.org/officeDocument/2006/relationships/video" Target="https://www.youtube.com/embed/dKMI4ATlLAU?feature=oembed" TargetMode="External"/><Relationship Id="rId5" Type="http://schemas.openxmlformats.org/officeDocument/2006/relationships/hyperlink" Target="http://www.menti.com/" TargetMode="External"/><Relationship Id="rId4" Type="http://schemas.openxmlformats.org/officeDocument/2006/relationships/image" Target="../media/image48.jpe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3" Type="http://schemas.openxmlformats.org/officeDocument/2006/relationships/hyperlink" Target="https://www.youtube.com/watch?v=BivvfFdTUUY" TargetMode="External"/><Relationship Id="rId2" Type="http://schemas.openxmlformats.org/officeDocument/2006/relationships/image" Target="../media/image53.png"/><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5.jpeg"/><Relationship Id="rId2" Type="http://schemas.openxmlformats.org/officeDocument/2006/relationships/notesSlide" Target="../notesSlides/notesSlide37.xml"/><Relationship Id="rId1" Type="http://schemas.openxmlformats.org/officeDocument/2006/relationships/slideLayout" Target="../slideLayouts/slideLayout1.xml"/><Relationship Id="rId6" Type="http://schemas.openxmlformats.org/officeDocument/2006/relationships/image" Target="../media/image54.jpeg"/><Relationship Id="rId5" Type="http://schemas.openxmlformats.org/officeDocument/2006/relationships/image" Target="../media/image3.png"/><Relationship Id="rId4" Type="http://schemas.openxmlformats.org/officeDocument/2006/relationships/image" Target="../media/image2.png"/></Relationships>
</file>

<file path=ppt/slides/_rels/slide6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6.png"/><Relationship Id="rId1" Type="http://schemas.openxmlformats.org/officeDocument/2006/relationships/slideLayout" Target="../slideLayouts/slideLayout23.xml"/></Relationships>
</file>

<file path=ppt/slides/_rels/slide69.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4.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71.xml.rels><?xml version="1.0" encoding="UTF-8" standalone="yes"?>
<Relationships xmlns="http://schemas.openxmlformats.org/package/2006/relationships"><Relationship Id="rId3" Type="http://schemas.openxmlformats.org/officeDocument/2006/relationships/image" Target="../media/image58.emf"/><Relationship Id="rId2" Type="http://schemas.openxmlformats.org/officeDocument/2006/relationships/image" Target="../media/image57.emf"/><Relationship Id="rId1" Type="http://schemas.openxmlformats.org/officeDocument/2006/relationships/slideLayout" Target="../slideLayouts/slideLayout36.xml"/><Relationship Id="rId4" Type="http://schemas.openxmlformats.org/officeDocument/2006/relationships/image" Target="../media/image59.emf"/></Relationships>
</file>

<file path=ppt/slides/_rels/slide72.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38.xml"/><Relationship Id="rId1" Type="http://schemas.openxmlformats.org/officeDocument/2006/relationships/slideLayout" Target="../slideLayouts/slideLayout36.xml"/><Relationship Id="rId6" Type="http://schemas.openxmlformats.org/officeDocument/2006/relationships/image" Target="../media/image63.emf"/><Relationship Id="rId5" Type="http://schemas.openxmlformats.org/officeDocument/2006/relationships/image" Target="../media/image62.png"/><Relationship Id="rId4" Type="http://schemas.openxmlformats.org/officeDocument/2006/relationships/image" Target="../media/image61.png"/></Relationships>
</file>

<file path=ppt/slides/_rels/slide73.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36.xml"/></Relationships>
</file>

<file path=ppt/slides/_rels/slide74.xml.rels><?xml version="1.0" encoding="UTF-8" standalone="yes"?>
<Relationships xmlns="http://schemas.openxmlformats.org/package/2006/relationships"><Relationship Id="rId3" Type="http://schemas.openxmlformats.org/officeDocument/2006/relationships/image" Target="../media/image66.emf"/><Relationship Id="rId2" Type="http://schemas.openxmlformats.org/officeDocument/2006/relationships/notesSlide" Target="../notesSlides/notesSlide39.xml"/><Relationship Id="rId1" Type="http://schemas.openxmlformats.org/officeDocument/2006/relationships/slideLayout" Target="../slideLayouts/slideLayout36.xml"/><Relationship Id="rId4" Type="http://schemas.openxmlformats.org/officeDocument/2006/relationships/image" Target="../media/image67.png"/></Relationships>
</file>

<file path=ppt/slides/_rels/slide75.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40.xml"/><Relationship Id="rId1" Type="http://schemas.openxmlformats.org/officeDocument/2006/relationships/slideLayout" Target="../slideLayouts/slideLayout36.xml"/><Relationship Id="rId5" Type="http://schemas.openxmlformats.org/officeDocument/2006/relationships/image" Target="../media/image70.png"/><Relationship Id="rId4" Type="http://schemas.openxmlformats.org/officeDocument/2006/relationships/image" Target="../media/image69.png"/></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36.xml"/></Relationships>
</file>

<file path=ppt/slides/_rels/slide77.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notesSlide" Target="../notesSlides/notesSlide42.xml"/><Relationship Id="rId1" Type="http://schemas.openxmlformats.org/officeDocument/2006/relationships/slideLayout" Target="../slideLayouts/slideLayout1.xml"/><Relationship Id="rId4" Type="http://schemas.openxmlformats.org/officeDocument/2006/relationships/hyperlink" Target="mailto:Dominic.Bray@nhs.net" TargetMode="Externa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49.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86.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50.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87.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51.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88.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52.xml"/><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89.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53.xml"/><Relationship Id="rId1" Type="http://schemas.openxmlformats.org/officeDocument/2006/relationships/slideLayout" Target="../slideLayouts/slideLayout2.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3" Type="http://schemas.openxmlformats.org/officeDocument/2006/relationships/image" Target="../media/image73.jpeg"/><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58.xml"/><Relationship Id="rId1" Type="http://schemas.openxmlformats.org/officeDocument/2006/relationships/slideLayout" Target="../slideLayouts/slideLayout2.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95.xml.rels><?xml version="1.0" encoding="UTF-8" standalone="yes"?>
<Relationships xmlns="http://schemas.openxmlformats.org/package/2006/relationships"><Relationship Id="rId3" Type="http://schemas.openxmlformats.org/officeDocument/2006/relationships/hyperlink" Target="https://www.mhm.org.uk/talking-therapies-sefton" TargetMode="External"/><Relationship Id="rId2" Type="http://schemas.openxmlformats.org/officeDocument/2006/relationships/notesSlide" Target="../notesSlides/notesSlide59.xml"/><Relationship Id="rId1" Type="http://schemas.openxmlformats.org/officeDocument/2006/relationships/slideLayout" Target="../slideLayouts/slideLayout2.xml"/><Relationship Id="rId4" Type="http://schemas.openxmlformats.org/officeDocument/2006/relationships/hyperlink" Target="http://www.lancashirecare.nhs.uk/mindsmatter" TargetMode="Externa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1.xml"/><Relationship Id="rId1" Type="http://schemas.openxmlformats.org/officeDocument/2006/relationships/slideLayout" Target="../slideLayouts/slideLayout1.xml"/><Relationship Id="rId5" Type="http://schemas.openxmlformats.org/officeDocument/2006/relationships/image" Target="../media/image74.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69DA3C-9B6C-49B2-9E92-9DE40ED95323}"/>
              </a:ext>
            </a:extLst>
          </p:cNvPr>
          <p:cNvSpPr>
            <a:spLocks noGrp="1"/>
          </p:cNvSpPr>
          <p:nvPr>
            <p:ph type="ctrTitle"/>
          </p:nvPr>
        </p:nvSpPr>
        <p:spPr/>
        <p:txBody>
          <a:bodyPr/>
          <a:lstStyle/>
          <a:p>
            <a:endParaRPr lang="en-GB"/>
          </a:p>
        </p:txBody>
      </p:sp>
      <p:sp>
        <p:nvSpPr>
          <p:cNvPr id="3" name="Subtitle 2">
            <a:extLst>
              <a:ext uri="{FF2B5EF4-FFF2-40B4-BE49-F238E27FC236}">
                <a16:creationId xmlns:a16="http://schemas.microsoft.com/office/drawing/2014/main" id="{148BCD1A-435B-4F32-8A27-849606E0DFDC}"/>
              </a:ext>
            </a:extLst>
          </p:cNvPr>
          <p:cNvSpPr>
            <a:spLocks noGrp="1"/>
          </p:cNvSpPr>
          <p:nvPr>
            <p:ph type="subTitle" idx="1"/>
          </p:nvPr>
        </p:nvSpPr>
        <p:spPr/>
        <p:txBody>
          <a:bodyPr/>
          <a:lstStyle/>
          <a:p>
            <a:endParaRPr lang="en-GB"/>
          </a:p>
        </p:txBody>
      </p:sp>
      <p:sp>
        <p:nvSpPr>
          <p:cNvPr id="4" name="Rectangle 3">
            <a:extLst>
              <a:ext uri="{FF2B5EF4-FFF2-40B4-BE49-F238E27FC236}">
                <a16:creationId xmlns:a16="http://schemas.microsoft.com/office/drawing/2014/main" id="{AB2CCABD-EFCD-4E2D-8DC7-29A670D956FC}"/>
              </a:ext>
            </a:extLst>
          </p:cNvPr>
          <p:cNvSpPr/>
          <p:nvPr/>
        </p:nvSpPr>
        <p:spPr>
          <a:xfrm>
            <a:off x="0" y="0"/>
            <a:ext cx="12192000" cy="68580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Rectangle 4">
            <a:extLst>
              <a:ext uri="{FF2B5EF4-FFF2-40B4-BE49-F238E27FC236}">
                <a16:creationId xmlns:a16="http://schemas.microsoft.com/office/drawing/2014/main" id="{DBC6F949-E494-48AE-B051-937C0776CA58}"/>
              </a:ext>
            </a:extLst>
          </p:cNvPr>
          <p:cNvSpPr/>
          <p:nvPr/>
        </p:nvSpPr>
        <p:spPr>
          <a:xfrm>
            <a:off x="184558" y="192947"/>
            <a:ext cx="11828477" cy="64846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7" name="Picture 6" descr="A picture containing drawing&#10;&#10;Description automatically generated">
            <a:extLst>
              <a:ext uri="{FF2B5EF4-FFF2-40B4-BE49-F238E27FC236}">
                <a16:creationId xmlns:a16="http://schemas.microsoft.com/office/drawing/2014/main" id="{43A5DB04-1901-4599-988D-064C1AD37EAF}"/>
              </a:ext>
            </a:extLst>
          </p:cNvPr>
          <p:cNvPicPr>
            <a:picLocks noChangeAspect="1"/>
          </p:cNvPicPr>
          <p:nvPr/>
        </p:nvPicPr>
        <p:blipFill>
          <a:blip r:embed="rId3"/>
          <a:stretch>
            <a:fillRect/>
          </a:stretch>
        </p:blipFill>
        <p:spPr>
          <a:xfrm>
            <a:off x="277885" y="5038884"/>
            <a:ext cx="2640117" cy="1528489"/>
          </a:xfrm>
          <a:prstGeom prst="rect">
            <a:avLst/>
          </a:prstGeom>
        </p:spPr>
      </p:pic>
      <p:pic>
        <p:nvPicPr>
          <p:cNvPr id="8" name="Picture 7" descr="Icon&#10;&#10;Description automatically generated">
            <a:extLst>
              <a:ext uri="{FF2B5EF4-FFF2-40B4-BE49-F238E27FC236}">
                <a16:creationId xmlns:a16="http://schemas.microsoft.com/office/drawing/2014/main" id="{A8FC982B-10D7-4D7D-9959-9006ABC0B937}"/>
              </a:ext>
            </a:extLst>
          </p:cNvPr>
          <p:cNvPicPr/>
          <p:nvPr/>
        </p:nvPicPr>
        <p:blipFill>
          <a:blip r:embed="rId4">
            <a:extLst>
              <a:ext uri="{28A0092B-C50C-407E-A947-70E740481C1C}">
                <a14:useLocalDpi xmlns:a14="http://schemas.microsoft.com/office/drawing/2010/main" val="0"/>
              </a:ext>
            </a:extLst>
          </a:blip>
          <a:stretch>
            <a:fillRect/>
          </a:stretch>
        </p:blipFill>
        <p:spPr>
          <a:xfrm>
            <a:off x="10495135" y="5220960"/>
            <a:ext cx="1440180" cy="1367155"/>
          </a:xfrm>
          <a:prstGeom prst="rect">
            <a:avLst/>
          </a:prstGeom>
        </p:spPr>
      </p:pic>
      <p:sp>
        <p:nvSpPr>
          <p:cNvPr id="9" name="TextBox 8">
            <a:extLst>
              <a:ext uri="{FF2B5EF4-FFF2-40B4-BE49-F238E27FC236}">
                <a16:creationId xmlns:a16="http://schemas.microsoft.com/office/drawing/2014/main" id="{0A510117-7293-4773-EA5A-0B34A0EB3012}"/>
              </a:ext>
            </a:extLst>
          </p:cNvPr>
          <p:cNvSpPr txBox="1"/>
          <p:nvPr/>
        </p:nvSpPr>
        <p:spPr>
          <a:xfrm>
            <a:off x="1980547" y="2626273"/>
            <a:ext cx="8230906" cy="175432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3600">
                <a:solidFill>
                  <a:prstClr val="black"/>
                </a:solidFill>
                <a:latin typeface="Calibri" panose="020F0502020204030204"/>
              </a:rPr>
              <a:t>PPN NW and NE&amp;Y NHS Talking Therapies Leadership and Innovation Forum</a:t>
            </a:r>
            <a:endParaRPr kumimoji="0" lang="en-GB" sz="3600" b="0" i="0" u="none" strike="noStrike" kern="1200" cap="none" spc="0" normalizeH="0" baseline="0" noProof="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GB">
                <a:solidFill>
                  <a:prstClr val="black"/>
                </a:solidFill>
                <a:latin typeface="Calibri" panose="020F0502020204030204"/>
              </a:rPr>
              <a:t>Spring/Summer </a:t>
            </a:r>
            <a:r>
              <a:rPr kumimoji="0" lang="en-GB" sz="1800" b="0" i="0" u="none" strike="noStrike" kern="1200" cap="none" spc="0" normalizeH="0" baseline="0" noProof="0">
                <a:ln>
                  <a:noFill/>
                </a:ln>
                <a:solidFill>
                  <a:prstClr val="black"/>
                </a:solidFill>
                <a:effectLst/>
                <a:uLnTx/>
                <a:uFillTx/>
                <a:latin typeface="Calibri" panose="020F0502020204030204"/>
                <a:ea typeface="+mn-ea"/>
                <a:cs typeface="+mn-cs"/>
              </a:rPr>
              <a:t>2025</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77885" y="273310"/>
            <a:ext cx="3038899" cy="1505160"/>
          </a:xfrm>
          <a:prstGeom prst="rect">
            <a:avLst/>
          </a:prstGeom>
        </p:spPr>
      </p:pic>
      <p:sp>
        <p:nvSpPr>
          <p:cNvPr id="6" name="TextBox 5">
            <a:extLst>
              <a:ext uri="{FF2B5EF4-FFF2-40B4-BE49-F238E27FC236}">
                <a16:creationId xmlns:a16="http://schemas.microsoft.com/office/drawing/2014/main" id="{B0CDD5BF-1BA3-39B2-F623-2882212E35CB}"/>
              </a:ext>
            </a:extLst>
          </p:cNvPr>
          <p:cNvSpPr txBox="1"/>
          <p:nvPr/>
        </p:nvSpPr>
        <p:spPr>
          <a:xfrm>
            <a:off x="9273998" y="5727920"/>
            <a:ext cx="2640117" cy="369332"/>
          </a:xfrm>
          <a:prstGeom prst="rect">
            <a:avLst/>
          </a:prstGeom>
          <a:noFill/>
        </p:spPr>
        <p:txBody>
          <a:bodyPr wrap="square" rtlCol="0">
            <a:spAutoFit/>
          </a:bodyPr>
          <a:lstStyle/>
          <a:p>
            <a:r>
              <a:rPr lang="en-GB"/>
              <a:t> 1</a:t>
            </a:r>
            <a:r>
              <a:rPr lang="en-GB" baseline="30000"/>
              <a:t>st</a:t>
            </a:r>
            <a:r>
              <a:rPr lang="en-GB"/>
              <a:t> May 2025</a:t>
            </a:r>
          </a:p>
        </p:txBody>
      </p:sp>
    </p:spTree>
    <p:extLst>
      <p:ext uri="{BB962C8B-B14F-4D97-AF65-F5344CB8AC3E}">
        <p14:creationId xmlns:p14="http://schemas.microsoft.com/office/powerpoint/2010/main" val="6605190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8E57E-839F-87FF-0EF1-C64AA6D15F16}"/>
              </a:ext>
            </a:extLst>
          </p:cNvPr>
          <p:cNvSpPr>
            <a:spLocks noGrp="1"/>
          </p:cNvSpPr>
          <p:nvPr>
            <p:ph type="title"/>
          </p:nvPr>
        </p:nvSpPr>
        <p:spPr>
          <a:xfrm>
            <a:off x="653145" y="609599"/>
            <a:ext cx="3364378" cy="5606143"/>
          </a:xfrm>
        </p:spPr>
        <p:txBody>
          <a:bodyPr>
            <a:normAutofit/>
          </a:bodyPr>
          <a:lstStyle/>
          <a:p>
            <a:r>
              <a:rPr lang="en-GB" sz="3700"/>
              <a:t>Compassionate Leadership definition (West, 2021)</a:t>
            </a:r>
          </a:p>
        </p:txBody>
      </p:sp>
      <p:graphicFrame>
        <p:nvGraphicFramePr>
          <p:cNvPr id="5" name="Content Placeholder 2">
            <a:extLst>
              <a:ext uri="{FF2B5EF4-FFF2-40B4-BE49-F238E27FC236}">
                <a16:creationId xmlns:a16="http://schemas.microsoft.com/office/drawing/2014/main" id="{A1348DE9-BC31-F07D-C85F-40C593941A67}"/>
              </a:ext>
            </a:extLst>
          </p:cNvPr>
          <p:cNvGraphicFramePr>
            <a:graphicFrameLocks noGrp="1"/>
          </p:cNvGraphicFramePr>
          <p:nvPr>
            <p:ph idx="1"/>
          </p:nvPr>
        </p:nvGraphicFramePr>
        <p:xfrm>
          <a:off x="4545013" y="1199858"/>
          <a:ext cx="6451943" cy="44678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752161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9B9A97-FD56-2BA6-9E66-0CB69CD8C03C}"/>
              </a:ext>
            </a:extLst>
          </p:cNvPr>
          <p:cNvSpPr>
            <a:spLocks noGrp="1"/>
          </p:cNvSpPr>
          <p:nvPr>
            <p:ph type="title"/>
          </p:nvPr>
        </p:nvSpPr>
        <p:spPr>
          <a:xfrm>
            <a:off x="653145" y="609599"/>
            <a:ext cx="3364378" cy="5606143"/>
          </a:xfrm>
        </p:spPr>
        <p:txBody>
          <a:bodyPr>
            <a:normAutofit/>
          </a:bodyPr>
          <a:lstStyle/>
          <a:p>
            <a:r>
              <a:rPr lang="en-GB" sz="3700"/>
              <a:t>Compassionate leadership continued…</a:t>
            </a:r>
          </a:p>
        </p:txBody>
      </p:sp>
      <p:graphicFrame>
        <p:nvGraphicFramePr>
          <p:cNvPr id="5" name="Content Placeholder 2">
            <a:extLst>
              <a:ext uri="{FF2B5EF4-FFF2-40B4-BE49-F238E27FC236}">
                <a16:creationId xmlns:a16="http://schemas.microsoft.com/office/drawing/2014/main" id="{E55CE30D-3F24-F674-ECBC-151BF44C5928}"/>
              </a:ext>
            </a:extLst>
          </p:cNvPr>
          <p:cNvGraphicFramePr>
            <a:graphicFrameLocks noGrp="1"/>
          </p:cNvGraphicFramePr>
          <p:nvPr>
            <p:ph idx="1"/>
          </p:nvPr>
        </p:nvGraphicFramePr>
        <p:xfrm>
          <a:off x="4545013" y="1199858"/>
          <a:ext cx="6451943" cy="446788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5853009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3890E0-AC53-8BC6-9CE7-843465249A39}"/>
              </a:ext>
            </a:extLst>
          </p:cNvPr>
          <p:cNvSpPr>
            <a:spLocks noGrp="1"/>
          </p:cNvSpPr>
          <p:nvPr>
            <p:ph type="title"/>
          </p:nvPr>
        </p:nvSpPr>
        <p:spPr/>
        <p:txBody>
          <a:bodyPr/>
          <a:lstStyle/>
          <a:p>
            <a:r>
              <a:rPr lang="en-GB"/>
              <a:t>Why compassionate leadership?	</a:t>
            </a:r>
          </a:p>
        </p:txBody>
      </p:sp>
      <p:sp>
        <p:nvSpPr>
          <p:cNvPr id="3" name="Content Placeholder 2">
            <a:extLst>
              <a:ext uri="{FF2B5EF4-FFF2-40B4-BE49-F238E27FC236}">
                <a16:creationId xmlns:a16="http://schemas.microsoft.com/office/drawing/2014/main" id="{52391AA6-82A3-D6E5-8702-6314919DBD19}"/>
              </a:ext>
            </a:extLst>
          </p:cNvPr>
          <p:cNvSpPr>
            <a:spLocks noGrp="1"/>
          </p:cNvSpPr>
          <p:nvPr>
            <p:ph idx="1"/>
          </p:nvPr>
        </p:nvSpPr>
        <p:spPr/>
        <p:txBody>
          <a:bodyPr/>
          <a:lstStyle/>
          <a:p>
            <a:r>
              <a:rPr lang="en-GB"/>
              <a:t>Some leadership styles are more helpful than others</a:t>
            </a:r>
          </a:p>
          <a:p>
            <a:r>
              <a:rPr lang="en-GB"/>
              <a:t>Values-based and relational leadership styles are especially helpful</a:t>
            </a:r>
          </a:p>
          <a:p>
            <a:pPr lvl="1"/>
            <a:r>
              <a:rPr lang="en-GB"/>
              <a:t>For healthcare and for staff burnout</a:t>
            </a:r>
          </a:p>
          <a:p>
            <a:r>
              <a:rPr lang="en-GB"/>
              <a:t>There is growing support for compassionate leadership in the NHS </a:t>
            </a:r>
          </a:p>
          <a:p>
            <a:r>
              <a:rPr lang="en-GB"/>
              <a:t>Compassionate leadership is compatible with other well-known leadership styles such as servant and transformational (Evans, 2023)</a:t>
            </a:r>
          </a:p>
          <a:p>
            <a:r>
              <a:rPr lang="en-GB"/>
              <a:t>Also, NHSTT has sometimes been criticised for being overly structured, target-focussed, and not individual or person-centred</a:t>
            </a:r>
          </a:p>
          <a:p>
            <a:pPr marL="274320" lvl="1" indent="0">
              <a:buNone/>
            </a:pPr>
            <a:endParaRPr lang="en-GB"/>
          </a:p>
        </p:txBody>
      </p:sp>
    </p:spTree>
    <p:extLst>
      <p:ext uri="{BB962C8B-B14F-4D97-AF65-F5344CB8AC3E}">
        <p14:creationId xmlns:p14="http://schemas.microsoft.com/office/powerpoint/2010/main" val="38135827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0889F7-0361-121A-D96C-FA266F6250AF}"/>
              </a:ext>
            </a:extLst>
          </p:cNvPr>
          <p:cNvSpPr>
            <a:spLocks noGrp="1"/>
          </p:cNvSpPr>
          <p:nvPr>
            <p:ph type="title"/>
          </p:nvPr>
        </p:nvSpPr>
        <p:spPr/>
        <p:txBody>
          <a:bodyPr/>
          <a:lstStyle/>
          <a:p>
            <a:r>
              <a:rPr lang="en-GB"/>
              <a:t>Summary so far</a:t>
            </a:r>
          </a:p>
        </p:txBody>
      </p:sp>
      <p:sp>
        <p:nvSpPr>
          <p:cNvPr id="3" name="Content Placeholder 2">
            <a:extLst>
              <a:ext uri="{FF2B5EF4-FFF2-40B4-BE49-F238E27FC236}">
                <a16:creationId xmlns:a16="http://schemas.microsoft.com/office/drawing/2014/main" id="{2F210ABB-8AD5-97BB-85DB-5A174437D51C}"/>
              </a:ext>
            </a:extLst>
          </p:cNvPr>
          <p:cNvSpPr>
            <a:spLocks noGrp="1"/>
          </p:cNvSpPr>
          <p:nvPr>
            <p:ph idx="1"/>
          </p:nvPr>
        </p:nvSpPr>
        <p:spPr/>
        <p:txBody>
          <a:bodyPr/>
          <a:lstStyle/>
          <a:p>
            <a:r>
              <a:rPr lang="en-GB"/>
              <a:t>Burnout and staff wellbeing is a key issue for NHSTT</a:t>
            </a:r>
          </a:p>
          <a:p>
            <a:r>
              <a:rPr lang="en-GB"/>
              <a:t>Research shows leadership is significantly associated with burnout</a:t>
            </a:r>
          </a:p>
          <a:p>
            <a:r>
              <a:rPr lang="en-GB"/>
              <a:t>There are gaps in the leadership and burnout evidence base (Gravestock, 2022):</a:t>
            </a:r>
          </a:p>
          <a:p>
            <a:pPr lvl="1"/>
            <a:r>
              <a:rPr lang="en-GB"/>
              <a:t>NHSTT </a:t>
            </a:r>
          </a:p>
          <a:p>
            <a:pPr lvl="1"/>
            <a:r>
              <a:rPr lang="en-GB"/>
              <a:t>Intervention / experimental / applied research in mental health services</a:t>
            </a:r>
          </a:p>
          <a:p>
            <a:pPr lvl="1"/>
            <a:r>
              <a:rPr lang="en-GB"/>
              <a:t>Organisational based solutions</a:t>
            </a:r>
          </a:p>
          <a:p>
            <a:pPr marL="274320" lvl="1" indent="0">
              <a:buNone/>
            </a:pPr>
            <a:endParaRPr lang="en-GB"/>
          </a:p>
        </p:txBody>
      </p:sp>
    </p:spTree>
    <p:extLst>
      <p:ext uri="{BB962C8B-B14F-4D97-AF65-F5344CB8AC3E}">
        <p14:creationId xmlns:p14="http://schemas.microsoft.com/office/powerpoint/2010/main" val="15401621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79CBD3C9-4E66-426D-948E-7CF4778107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1140" y="243840"/>
            <a:ext cx="11724640" cy="637793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11" name="Rectangle 10">
            <a:extLst>
              <a:ext uri="{FF2B5EF4-FFF2-40B4-BE49-F238E27FC236}">
                <a16:creationId xmlns:a16="http://schemas.microsoft.com/office/drawing/2014/main" id="{DDB95FCF-AD96-482F-9FB8-CD95725E6E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1140" y="243840"/>
            <a:ext cx="11724640" cy="6377939"/>
          </a:xfrm>
          <a:prstGeom prst="rect">
            <a:avLst/>
          </a:prstGeom>
          <a:solidFill>
            <a:schemeClr val="accent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cxnSp>
        <p:nvCxnSpPr>
          <p:cNvPr id="13" name="Straight Connector 12">
            <a:extLst>
              <a:ext uri="{FF2B5EF4-FFF2-40B4-BE49-F238E27FC236}">
                <a16:creationId xmlns:a16="http://schemas.microsoft.com/office/drawing/2014/main" id="{64EEEC00-AD80-4734-BEE6-04CBDEC830C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978660" y="3733800"/>
            <a:ext cx="8229601"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2ED84DD6-8A68-4994-8094-8DDBE89BF3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1140" y="243840"/>
            <a:ext cx="11722100" cy="6377939"/>
          </a:xfrm>
          <a:prstGeom prst="rect">
            <a:avLst/>
          </a:prstGeom>
          <a:solidFill>
            <a:schemeClr val="bg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17" name="Rectangle 16">
            <a:extLst>
              <a:ext uri="{FF2B5EF4-FFF2-40B4-BE49-F238E27FC236}">
                <a16:creationId xmlns:a16="http://schemas.microsoft.com/office/drawing/2014/main" id="{176049D7-366E-4AC9-B689-460CC28F8E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52944" y="246887"/>
            <a:ext cx="4397755" cy="6377939"/>
          </a:xfrm>
          <a:prstGeom prst="rect">
            <a:avLst/>
          </a:prstGeom>
          <a:solidFill>
            <a:srgbClr val="A6B727"/>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cxnSp>
        <p:nvCxnSpPr>
          <p:cNvPr id="19" name="Straight Connector 18">
            <a:extLst>
              <a:ext uri="{FF2B5EF4-FFF2-40B4-BE49-F238E27FC236}">
                <a16:creationId xmlns:a16="http://schemas.microsoft.com/office/drawing/2014/main" id="{BC9E91F8-C4AE-4EB0-8B76-FF3F3FC7183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370284" y="4405863"/>
            <a:ext cx="2763075"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
        <p:nvSpPr>
          <p:cNvPr id="21" name="Rectangle 20">
            <a:extLst>
              <a:ext uri="{FF2B5EF4-FFF2-40B4-BE49-F238E27FC236}">
                <a16:creationId xmlns:a16="http://schemas.microsoft.com/office/drawing/2014/main" id="{4AD45A04-4150-4943-BB06-EEEDDD73BF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28600" y="246888"/>
            <a:ext cx="11724640" cy="6377939"/>
          </a:xfrm>
          <a:prstGeom prst="rect">
            <a:avLst/>
          </a:prstGeom>
          <a:no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2" name="Title 1">
            <a:extLst>
              <a:ext uri="{FF2B5EF4-FFF2-40B4-BE49-F238E27FC236}">
                <a16:creationId xmlns:a16="http://schemas.microsoft.com/office/drawing/2014/main" id="{F690C986-C518-216A-0A61-CC9B37D00149}"/>
              </a:ext>
            </a:extLst>
          </p:cNvPr>
          <p:cNvSpPr>
            <a:spLocks noGrp="1"/>
          </p:cNvSpPr>
          <p:nvPr>
            <p:ph type="title"/>
          </p:nvPr>
        </p:nvSpPr>
        <p:spPr>
          <a:xfrm>
            <a:off x="8195138" y="857675"/>
            <a:ext cx="3113366" cy="3622844"/>
          </a:xfrm>
        </p:spPr>
        <p:txBody>
          <a:bodyPr vert="horz" lIns="91440" tIns="45720" rIns="91440" bIns="45720" rtlCol="0" anchor="b">
            <a:normAutofit/>
          </a:bodyPr>
          <a:lstStyle/>
          <a:p>
            <a:pPr algn="ctr">
              <a:lnSpc>
                <a:spcPct val="85000"/>
              </a:lnSpc>
            </a:pPr>
            <a:r>
              <a:rPr lang="en-US" sz="3000" b="1" cap="all">
                <a:solidFill>
                  <a:srgbClr val="FFFFFF"/>
                </a:solidFill>
              </a:rPr>
              <a:t>Developing a new intervention</a:t>
            </a:r>
          </a:p>
        </p:txBody>
      </p:sp>
      <p:sp>
        <p:nvSpPr>
          <p:cNvPr id="3" name="Content Placeholder 2">
            <a:extLst>
              <a:ext uri="{FF2B5EF4-FFF2-40B4-BE49-F238E27FC236}">
                <a16:creationId xmlns:a16="http://schemas.microsoft.com/office/drawing/2014/main" id="{7325C9D0-BD86-9F4C-41A2-F67E88FC2AC0}"/>
              </a:ext>
            </a:extLst>
          </p:cNvPr>
          <p:cNvSpPr>
            <a:spLocks noGrp="1"/>
          </p:cNvSpPr>
          <p:nvPr>
            <p:ph idx="1"/>
          </p:nvPr>
        </p:nvSpPr>
        <p:spPr>
          <a:xfrm>
            <a:off x="8210328" y="4541697"/>
            <a:ext cx="3082986" cy="1543422"/>
          </a:xfrm>
        </p:spPr>
        <p:txBody>
          <a:bodyPr vert="horz" lIns="91440" tIns="45720" rIns="91440" bIns="45720" rtlCol="0">
            <a:normAutofit/>
          </a:bodyPr>
          <a:lstStyle/>
          <a:p>
            <a:pPr marL="0" indent="0" algn="ctr">
              <a:buNone/>
            </a:pPr>
            <a:r>
              <a:rPr lang="en-US" sz="2000">
                <a:solidFill>
                  <a:srgbClr val="FFFFFF"/>
                </a:solidFill>
              </a:rPr>
              <a:t>Medical Research Council’s (Craig, 2008)</a:t>
            </a:r>
          </a:p>
        </p:txBody>
      </p:sp>
      <p:pic>
        <p:nvPicPr>
          <p:cNvPr id="4" name="Picture 3" descr="A diagram of a process&#10;&#10;Description automatically generated">
            <a:extLst>
              <a:ext uri="{FF2B5EF4-FFF2-40B4-BE49-F238E27FC236}">
                <a16:creationId xmlns:a16="http://schemas.microsoft.com/office/drawing/2014/main" id="{21261BE2-D552-01CC-30AC-DE0AFC1420E7}"/>
              </a:ext>
            </a:extLst>
          </p:cNvPr>
          <p:cNvPicPr>
            <a:picLocks noChangeAspect="1"/>
          </p:cNvPicPr>
          <p:nvPr/>
        </p:nvPicPr>
        <p:blipFill>
          <a:blip r:embed="rId3"/>
          <a:stretch>
            <a:fillRect/>
          </a:stretch>
        </p:blipFill>
        <p:spPr>
          <a:xfrm>
            <a:off x="872064" y="1304500"/>
            <a:ext cx="6045576" cy="4247018"/>
          </a:xfrm>
          <a:prstGeom prst="rect">
            <a:avLst/>
          </a:prstGeom>
        </p:spPr>
      </p:pic>
    </p:spTree>
    <p:extLst>
      <p:ext uri="{BB962C8B-B14F-4D97-AF65-F5344CB8AC3E}">
        <p14:creationId xmlns:p14="http://schemas.microsoft.com/office/powerpoint/2010/main" val="7174412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5636C6-0857-F271-56FF-C69520C04C85}"/>
              </a:ext>
            </a:extLst>
          </p:cNvPr>
          <p:cNvSpPr>
            <a:spLocks noGrp="1"/>
          </p:cNvSpPr>
          <p:nvPr>
            <p:ph type="title"/>
          </p:nvPr>
        </p:nvSpPr>
        <p:spPr>
          <a:xfrm>
            <a:off x="988620" y="585850"/>
            <a:ext cx="10197935" cy="1356360"/>
          </a:xfrm>
        </p:spPr>
        <p:txBody>
          <a:bodyPr/>
          <a:lstStyle/>
          <a:p>
            <a:r>
              <a:rPr lang="en-GB"/>
              <a:t>The Compassionate Leadership Workbook</a:t>
            </a:r>
          </a:p>
        </p:txBody>
      </p:sp>
      <p:sp>
        <p:nvSpPr>
          <p:cNvPr id="3" name="Content Placeholder 2">
            <a:extLst>
              <a:ext uri="{FF2B5EF4-FFF2-40B4-BE49-F238E27FC236}">
                <a16:creationId xmlns:a16="http://schemas.microsoft.com/office/drawing/2014/main" id="{2FA10560-930F-F3B8-1BA9-3885980A02AA}"/>
              </a:ext>
            </a:extLst>
          </p:cNvPr>
          <p:cNvSpPr>
            <a:spLocks noGrp="1"/>
          </p:cNvSpPr>
          <p:nvPr>
            <p:ph idx="1"/>
          </p:nvPr>
        </p:nvSpPr>
        <p:spPr>
          <a:xfrm>
            <a:off x="1047998" y="2057400"/>
            <a:ext cx="9872871" cy="4038600"/>
          </a:xfrm>
        </p:spPr>
        <p:txBody>
          <a:bodyPr/>
          <a:lstStyle/>
          <a:p>
            <a:pPr marL="45720" indent="0">
              <a:buNone/>
            </a:pPr>
            <a:r>
              <a:rPr lang="en-GB"/>
              <a:t>Strengths of this format:</a:t>
            </a:r>
          </a:p>
          <a:p>
            <a:r>
              <a:rPr lang="en-GB"/>
              <a:t>Familiar (akin to positive practice guides)</a:t>
            </a:r>
          </a:p>
          <a:p>
            <a:r>
              <a:rPr lang="en-GB"/>
              <a:t>Minimally intrusive</a:t>
            </a:r>
          </a:p>
          <a:p>
            <a:r>
              <a:rPr lang="en-GB"/>
              <a:t>Building on strengths</a:t>
            </a:r>
          </a:p>
          <a:p>
            <a:r>
              <a:rPr lang="en-GB"/>
              <a:t>Providing a rationale for compassionate leadership</a:t>
            </a:r>
          </a:p>
          <a:p>
            <a:r>
              <a:rPr lang="en-GB"/>
              <a:t>Including NHSTT based examples and case studies</a:t>
            </a:r>
          </a:p>
          <a:p>
            <a:r>
              <a:rPr lang="en-GB"/>
              <a:t>Addressing specific myths and barriers as based on evidence base</a:t>
            </a:r>
          </a:p>
        </p:txBody>
      </p:sp>
    </p:spTree>
    <p:extLst>
      <p:ext uri="{BB962C8B-B14F-4D97-AF65-F5344CB8AC3E}">
        <p14:creationId xmlns:p14="http://schemas.microsoft.com/office/powerpoint/2010/main" val="30628117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079FCC-67B9-E6EC-1568-193034C183C2}"/>
              </a:ext>
            </a:extLst>
          </p:cNvPr>
          <p:cNvSpPr>
            <a:spLocks noGrp="1"/>
          </p:cNvSpPr>
          <p:nvPr>
            <p:ph type="title"/>
          </p:nvPr>
        </p:nvSpPr>
        <p:spPr/>
        <p:txBody>
          <a:bodyPr/>
          <a:lstStyle/>
          <a:p>
            <a:r>
              <a:rPr lang="en-GB"/>
              <a:t>The content: ‘review 2’</a:t>
            </a:r>
          </a:p>
        </p:txBody>
      </p:sp>
      <p:pic>
        <p:nvPicPr>
          <p:cNvPr id="4" name="Picture 3">
            <a:extLst>
              <a:ext uri="{FF2B5EF4-FFF2-40B4-BE49-F238E27FC236}">
                <a16:creationId xmlns:a16="http://schemas.microsoft.com/office/drawing/2014/main" id="{3F51C7EA-B2C2-F7F8-3F95-042F18BBDCF5}"/>
              </a:ext>
            </a:extLst>
          </p:cNvPr>
          <p:cNvPicPr>
            <a:picLocks noChangeAspect="1"/>
          </p:cNvPicPr>
          <p:nvPr/>
        </p:nvPicPr>
        <p:blipFill>
          <a:blip r:embed="rId3"/>
          <a:stretch>
            <a:fillRect/>
          </a:stretch>
        </p:blipFill>
        <p:spPr>
          <a:xfrm>
            <a:off x="521290" y="1793998"/>
            <a:ext cx="11149420" cy="4038600"/>
          </a:xfrm>
          <a:prstGeom prst="rect">
            <a:avLst/>
          </a:prstGeom>
        </p:spPr>
      </p:pic>
    </p:spTree>
    <p:extLst>
      <p:ext uri="{BB962C8B-B14F-4D97-AF65-F5344CB8AC3E}">
        <p14:creationId xmlns:p14="http://schemas.microsoft.com/office/powerpoint/2010/main" val="311005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79CBD3C9-4E66-426D-948E-7CF4778107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1140" y="243840"/>
            <a:ext cx="11724640" cy="637793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11" name="Rectangle 10">
            <a:extLst>
              <a:ext uri="{FF2B5EF4-FFF2-40B4-BE49-F238E27FC236}">
                <a16:creationId xmlns:a16="http://schemas.microsoft.com/office/drawing/2014/main" id="{DDB95FCF-AD96-482F-9FB8-CD95725E6E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1140" y="243840"/>
            <a:ext cx="11724640" cy="6377939"/>
          </a:xfrm>
          <a:prstGeom prst="rect">
            <a:avLst/>
          </a:prstGeom>
          <a:solidFill>
            <a:schemeClr val="accent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cxnSp>
        <p:nvCxnSpPr>
          <p:cNvPr id="13" name="Straight Connector 12">
            <a:extLst>
              <a:ext uri="{FF2B5EF4-FFF2-40B4-BE49-F238E27FC236}">
                <a16:creationId xmlns:a16="http://schemas.microsoft.com/office/drawing/2014/main" id="{64EEEC00-AD80-4734-BEE6-04CBDEC830C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978660" y="3733800"/>
            <a:ext cx="8229601"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2ED84DD6-8A68-4994-8094-8DDBE89BF3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1140" y="243840"/>
            <a:ext cx="11722100" cy="6377939"/>
          </a:xfrm>
          <a:prstGeom prst="rect">
            <a:avLst/>
          </a:prstGeom>
          <a:solidFill>
            <a:schemeClr val="bg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17" name="Rectangle 16">
            <a:extLst>
              <a:ext uri="{FF2B5EF4-FFF2-40B4-BE49-F238E27FC236}">
                <a16:creationId xmlns:a16="http://schemas.microsoft.com/office/drawing/2014/main" id="{176049D7-366E-4AC9-B689-460CC28F8E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52944" y="246887"/>
            <a:ext cx="4397755" cy="6377939"/>
          </a:xfrm>
          <a:prstGeom prst="rect">
            <a:avLst/>
          </a:prstGeom>
          <a:solidFill>
            <a:srgbClr val="A6B727"/>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cxnSp>
        <p:nvCxnSpPr>
          <p:cNvPr id="19" name="Straight Connector 18">
            <a:extLst>
              <a:ext uri="{FF2B5EF4-FFF2-40B4-BE49-F238E27FC236}">
                <a16:creationId xmlns:a16="http://schemas.microsoft.com/office/drawing/2014/main" id="{BC9E91F8-C4AE-4EB0-8B76-FF3F3FC7183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370284" y="4405863"/>
            <a:ext cx="2763075"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
        <p:nvSpPr>
          <p:cNvPr id="21" name="Rectangle 20">
            <a:extLst>
              <a:ext uri="{FF2B5EF4-FFF2-40B4-BE49-F238E27FC236}">
                <a16:creationId xmlns:a16="http://schemas.microsoft.com/office/drawing/2014/main" id="{4AD45A04-4150-4943-BB06-EEEDDD73BF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28600" y="246888"/>
            <a:ext cx="11724640" cy="6377939"/>
          </a:xfrm>
          <a:prstGeom prst="rect">
            <a:avLst/>
          </a:prstGeom>
          <a:no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2" name="Title 1">
            <a:extLst>
              <a:ext uri="{FF2B5EF4-FFF2-40B4-BE49-F238E27FC236}">
                <a16:creationId xmlns:a16="http://schemas.microsoft.com/office/drawing/2014/main" id="{71584498-C65C-7BA9-1578-A9222F557015}"/>
              </a:ext>
            </a:extLst>
          </p:cNvPr>
          <p:cNvSpPr>
            <a:spLocks noGrp="1"/>
          </p:cNvSpPr>
          <p:nvPr>
            <p:ph type="title"/>
          </p:nvPr>
        </p:nvSpPr>
        <p:spPr>
          <a:xfrm>
            <a:off x="8195138" y="857675"/>
            <a:ext cx="3113366" cy="3622844"/>
          </a:xfrm>
        </p:spPr>
        <p:txBody>
          <a:bodyPr vert="horz" lIns="91440" tIns="45720" rIns="91440" bIns="45720" rtlCol="0" anchor="b">
            <a:normAutofit fontScale="90000"/>
          </a:bodyPr>
          <a:lstStyle/>
          <a:p>
            <a:pPr algn="ctr">
              <a:lnSpc>
                <a:spcPct val="85000"/>
              </a:lnSpc>
            </a:pPr>
            <a:r>
              <a:rPr lang="en-US" sz="5000" b="1" cap="all">
                <a:solidFill>
                  <a:srgbClr val="FFFFFF"/>
                </a:solidFill>
              </a:rPr>
              <a:t>How should I test this in a clinical service?</a:t>
            </a:r>
            <a:br>
              <a:rPr lang="en-US" sz="5000" b="1" cap="all">
                <a:solidFill>
                  <a:srgbClr val="FFFFFF"/>
                </a:solidFill>
              </a:rPr>
            </a:br>
            <a:r>
              <a:rPr lang="en-US" sz="1800" b="1" i="1" cap="all">
                <a:solidFill>
                  <a:srgbClr val="FFFFFF"/>
                </a:solidFill>
              </a:rPr>
              <a:t>Review 3</a:t>
            </a:r>
            <a:endParaRPr lang="en-US" sz="1800" b="1" cap="all">
              <a:solidFill>
                <a:srgbClr val="FFFFFF"/>
              </a:solidFill>
            </a:endParaRPr>
          </a:p>
        </p:txBody>
      </p:sp>
      <p:graphicFrame>
        <p:nvGraphicFramePr>
          <p:cNvPr id="4" name="Content Placeholder 3">
            <a:extLst>
              <a:ext uri="{FF2B5EF4-FFF2-40B4-BE49-F238E27FC236}">
                <a16:creationId xmlns:a16="http://schemas.microsoft.com/office/drawing/2014/main" id="{6F7B776F-8E61-C793-03D7-6748C6E87A31}"/>
              </a:ext>
            </a:extLst>
          </p:cNvPr>
          <p:cNvGraphicFramePr>
            <a:graphicFrameLocks noGrp="1"/>
          </p:cNvGraphicFramePr>
          <p:nvPr>
            <p:ph idx="1"/>
          </p:nvPr>
        </p:nvGraphicFramePr>
        <p:xfrm>
          <a:off x="311972" y="419162"/>
          <a:ext cx="7065827" cy="6002767"/>
        </p:xfrm>
        <a:graphic>
          <a:graphicData uri="http://schemas.openxmlformats.org/drawingml/2006/table">
            <a:tbl>
              <a:tblPr firstRow="1" firstCol="1" bandRow="1">
                <a:tableStyleId>{5C22544A-7EE6-4342-B048-85BDC9FD1C3A}</a:tableStyleId>
              </a:tblPr>
              <a:tblGrid>
                <a:gridCol w="1168485">
                  <a:extLst>
                    <a:ext uri="{9D8B030D-6E8A-4147-A177-3AD203B41FA5}">
                      <a16:colId xmlns:a16="http://schemas.microsoft.com/office/drawing/2014/main" val="1863422196"/>
                    </a:ext>
                  </a:extLst>
                </a:gridCol>
                <a:gridCol w="5897342">
                  <a:extLst>
                    <a:ext uri="{9D8B030D-6E8A-4147-A177-3AD203B41FA5}">
                      <a16:colId xmlns:a16="http://schemas.microsoft.com/office/drawing/2014/main" val="1500226564"/>
                    </a:ext>
                  </a:extLst>
                </a:gridCol>
              </a:tblGrid>
              <a:tr h="197044">
                <a:tc>
                  <a:txBody>
                    <a:bodyPr/>
                    <a:lstStyle/>
                    <a:p>
                      <a:pPr>
                        <a:lnSpc>
                          <a:spcPct val="107000"/>
                        </a:lnSpc>
                        <a:spcAft>
                          <a:spcPts val="800"/>
                        </a:spcAft>
                        <a:buNone/>
                      </a:pPr>
                      <a:r>
                        <a:rPr lang="en-GB" sz="1100" kern="100">
                          <a:effectLst/>
                        </a:rPr>
                        <a:t>Area of focus</a:t>
                      </a:r>
                      <a:endParaRPr lang="en-GB"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36366" marR="36366" marT="0" marB="0"/>
                </a:tc>
                <a:tc>
                  <a:txBody>
                    <a:bodyPr/>
                    <a:lstStyle/>
                    <a:p>
                      <a:pPr>
                        <a:lnSpc>
                          <a:spcPct val="107000"/>
                        </a:lnSpc>
                        <a:spcAft>
                          <a:spcPts val="800"/>
                        </a:spcAft>
                        <a:buNone/>
                      </a:pPr>
                      <a:r>
                        <a:rPr lang="en-GB" sz="1100" kern="100">
                          <a:effectLst/>
                        </a:rPr>
                        <a:t>Recommendation</a:t>
                      </a:r>
                      <a:endParaRPr lang="en-GB"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36366" marR="36366" marT="0" marB="0"/>
                </a:tc>
                <a:extLst>
                  <a:ext uri="{0D108BD9-81ED-4DB2-BD59-A6C34878D82A}">
                    <a16:rowId xmlns:a16="http://schemas.microsoft.com/office/drawing/2014/main" val="35007291"/>
                  </a:ext>
                </a:extLst>
              </a:tr>
              <a:tr h="868588">
                <a:tc>
                  <a:txBody>
                    <a:bodyPr/>
                    <a:lstStyle/>
                    <a:p>
                      <a:pPr>
                        <a:lnSpc>
                          <a:spcPct val="107000"/>
                        </a:lnSpc>
                        <a:spcAft>
                          <a:spcPts val="800"/>
                        </a:spcAft>
                        <a:buNone/>
                      </a:pPr>
                      <a:r>
                        <a:rPr lang="en-GB" sz="1100" kern="100">
                          <a:effectLst/>
                        </a:rPr>
                        <a:t>Study design</a:t>
                      </a:r>
                      <a:endParaRPr lang="en-GB"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36366" marR="36366" marT="0" marB="0"/>
                </a:tc>
                <a:tc>
                  <a:txBody>
                    <a:bodyPr/>
                    <a:lstStyle/>
                    <a:p>
                      <a:pPr>
                        <a:lnSpc>
                          <a:spcPct val="107000"/>
                        </a:lnSpc>
                        <a:spcAft>
                          <a:spcPts val="800"/>
                        </a:spcAft>
                        <a:buNone/>
                      </a:pPr>
                      <a:r>
                        <a:rPr lang="en-GB" sz="1100" kern="100">
                          <a:effectLst/>
                        </a:rPr>
                        <a:t>A mixed methods approach allows for a more comprehensive perspective and considers a broader range of data. This is useful when applying research to clinical practice as feasibility and practicality can be assessed from participant feedback. Often the qualitative data will complement or add a deeper understanding to the quantitative data collected. </a:t>
                      </a:r>
                      <a:endParaRPr lang="en-GB"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36366" marR="36366" marT="0" marB="0"/>
                </a:tc>
                <a:extLst>
                  <a:ext uri="{0D108BD9-81ED-4DB2-BD59-A6C34878D82A}">
                    <a16:rowId xmlns:a16="http://schemas.microsoft.com/office/drawing/2014/main" val="1343475243"/>
                  </a:ext>
                </a:extLst>
              </a:tr>
              <a:tr h="2929548">
                <a:tc>
                  <a:txBody>
                    <a:bodyPr/>
                    <a:lstStyle/>
                    <a:p>
                      <a:pPr>
                        <a:lnSpc>
                          <a:spcPct val="107000"/>
                        </a:lnSpc>
                        <a:spcAft>
                          <a:spcPts val="800"/>
                        </a:spcAft>
                        <a:buNone/>
                      </a:pPr>
                      <a:r>
                        <a:rPr lang="en-GB" sz="1100" kern="100">
                          <a:effectLst/>
                        </a:rPr>
                        <a:t>Implementing the interventions</a:t>
                      </a:r>
                      <a:endParaRPr lang="en-GB"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36366" marR="36366" marT="0" marB="0"/>
                </a:tc>
                <a:tc>
                  <a:txBody>
                    <a:bodyPr/>
                    <a:lstStyle/>
                    <a:p>
                      <a:pPr>
                        <a:lnSpc>
                          <a:spcPct val="107000"/>
                        </a:lnSpc>
                        <a:spcAft>
                          <a:spcPts val="800"/>
                        </a:spcAft>
                        <a:buNone/>
                      </a:pPr>
                      <a:r>
                        <a:rPr lang="en-GB" sz="1100" kern="100">
                          <a:effectLst/>
                        </a:rPr>
                        <a:t>Participants in clinical trials value meeting in-person with like-minded peers, or colleagues that they would not usually interact with. </a:t>
                      </a:r>
                    </a:p>
                    <a:p>
                      <a:pPr>
                        <a:lnSpc>
                          <a:spcPct val="107000"/>
                        </a:lnSpc>
                        <a:spcAft>
                          <a:spcPts val="800"/>
                        </a:spcAft>
                        <a:buNone/>
                      </a:pPr>
                      <a:r>
                        <a:rPr lang="en-GB" sz="1100" kern="100">
                          <a:effectLst/>
                        </a:rPr>
                        <a:t> </a:t>
                      </a:r>
                    </a:p>
                    <a:p>
                      <a:pPr>
                        <a:lnSpc>
                          <a:spcPct val="107000"/>
                        </a:lnSpc>
                        <a:spcAft>
                          <a:spcPts val="800"/>
                        </a:spcAft>
                        <a:buNone/>
                      </a:pPr>
                      <a:r>
                        <a:rPr lang="en-GB" sz="1100" kern="100">
                          <a:effectLst/>
                        </a:rPr>
                        <a:t>The support of senior leadership is important for the success of any project and leadership training, to allow for attendance and change-engagement. </a:t>
                      </a:r>
                    </a:p>
                    <a:p>
                      <a:pPr>
                        <a:lnSpc>
                          <a:spcPct val="107000"/>
                        </a:lnSpc>
                        <a:spcAft>
                          <a:spcPts val="800"/>
                        </a:spcAft>
                        <a:buNone/>
                      </a:pPr>
                      <a:r>
                        <a:rPr lang="en-GB" sz="1100" kern="100">
                          <a:effectLst/>
                        </a:rPr>
                        <a:t> </a:t>
                      </a:r>
                    </a:p>
                    <a:p>
                      <a:pPr>
                        <a:lnSpc>
                          <a:spcPct val="107000"/>
                        </a:lnSpc>
                        <a:spcAft>
                          <a:spcPts val="800"/>
                        </a:spcAft>
                        <a:buNone/>
                      </a:pPr>
                      <a:r>
                        <a:rPr lang="en-GB" sz="1100" kern="100">
                          <a:effectLst/>
                        </a:rPr>
                        <a:t>It is important to minimise the impact of the training on the clinicians’ practice i.e. to be mindful of the length and intensity of the training. This is to encourage attendance and reduce the potential for conflicting priorities to lead to dropout or otherwise disrupt engagement. </a:t>
                      </a:r>
                    </a:p>
                    <a:p>
                      <a:pPr>
                        <a:lnSpc>
                          <a:spcPct val="107000"/>
                        </a:lnSpc>
                        <a:spcAft>
                          <a:spcPts val="800"/>
                        </a:spcAft>
                        <a:buNone/>
                      </a:pPr>
                      <a:r>
                        <a:rPr lang="en-GB" sz="1100" kern="100">
                          <a:effectLst/>
                        </a:rPr>
                        <a:t> </a:t>
                      </a:r>
                    </a:p>
                    <a:p>
                      <a:pPr>
                        <a:lnSpc>
                          <a:spcPct val="107000"/>
                        </a:lnSpc>
                        <a:spcAft>
                          <a:spcPts val="800"/>
                        </a:spcAft>
                        <a:buNone/>
                      </a:pPr>
                      <a:r>
                        <a:rPr lang="en-GB" sz="1100" kern="100">
                          <a:effectLst/>
                        </a:rPr>
                        <a:t>Ensuring the location of training is accessible, such as the participants’ workplace, can aid recruitment and retention. </a:t>
                      </a:r>
                      <a:endParaRPr lang="en-GB"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36366" marR="36366" marT="0" marB="0"/>
                </a:tc>
                <a:extLst>
                  <a:ext uri="{0D108BD9-81ED-4DB2-BD59-A6C34878D82A}">
                    <a16:rowId xmlns:a16="http://schemas.microsoft.com/office/drawing/2014/main" val="1953286435"/>
                  </a:ext>
                </a:extLst>
              </a:tr>
              <a:tr h="2007587">
                <a:tc>
                  <a:txBody>
                    <a:bodyPr/>
                    <a:lstStyle/>
                    <a:p>
                      <a:pPr>
                        <a:lnSpc>
                          <a:spcPct val="107000"/>
                        </a:lnSpc>
                        <a:spcAft>
                          <a:spcPts val="800"/>
                        </a:spcAft>
                        <a:buNone/>
                      </a:pPr>
                      <a:r>
                        <a:rPr lang="en-GB" sz="1100" kern="100">
                          <a:effectLst/>
                        </a:rPr>
                        <a:t>Data collection</a:t>
                      </a:r>
                      <a:endParaRPr lang="en-GB"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36366" marR="36366" marT="0" marB="0"/>
                </a:tc>
                <a:tc>
                  <a:txBody>
                    <a:bodyPr/>
                    <a:lstStyle/>
                    <a:p>
                      <a:pPr>
                        <a:lnSpc>
                          <a:spcPct val="107000"/>
                        </a:lnSpc>
                        <a:spcAft>
                          <a:spcPts val="800"/>
                        </a:spcAft>
                        <a:buNone/>
                      </a:pPr>
                      <a:r>
                        <a:rPr lang="en-GB" sz="1100" kern="100">
                          <a:effectLst/>
                        </a:rPr>
                        <a:t>360-degree data collection, gaining perspectives from the leaders and their colleagues or subordinates can provide a more comprehensive assessment and potentially overcome any social desirability effect.</a:t>
                      </a:r>
                    </a:p>
                    <a:p>
                      <a:pPr>
                        <a:lnSpc>
                          <a:spcPct val="107000"/>
                        </a:lnSpc>
                        <a:spcAft>
                          <a:spcPts val="800"/>
                        </a:spcAft>
                        <a:buNone/>
                      </a:pPr>
                      <a:r>
                        <a:rPr lang="en-GB" sz="1100" kern="100">
                          <a:effectLst/>
                        </a:rPr>
                        <a:t> </a:t>
                      </a:r>
                    </a:p>
                    <a:p>
                      <a:pPr>
                        <a:lnSpc>
                          <a:spcPct val="107000"/>
                        </a:lnSpc>
                        <a:spcAft>
                          <a:spcPts val="800"/>
                        </a:spcAft>
                        <a:buNone/>
                      </a:pPr>
                      <a:r>
                        <a:rPr lang="en-GB" sz="1100" kern="100">
                          <a:effectLst/>
                        </a:rPr>
                        <a:t>Aligning the theoretical orientation of the intervention and questionnaires would ensure clear and valid measurement of the targeted leadership factors.</a:t>
                      </a:r>
                    </a:p>
                    <a:p>
                      <a:pPr>
                        <a:lnSpc>
                          <a:spcPct val="107000"/>
                        </a:lnSpc>
                        <a:spcAft>
                          <a:spcPts val="800"/>
                        </a:spcAft>
                        <a:buNone/>
                      </a:pPr>
                      <a:r>
                        <a:rPr lang="en-GB" sz="1100" kern="100">
                          <a:effectLst/>
                        </a:rPr>
                        <a:t> </a:t>
                      </a:r>
                    </a:p>
                    <a:p>
                      <a:pPr>
                        <a:lnSpc>
                          <a:spcPct val="107000"/>
                        </a:lnSpc>
                        <a:spcAft>
                          <a:spcPts val="800"/>
                        </a:spcAft>
                        <a:buNone/>
                      </a:pPr>
                      <a:r>
                        <a:rPr lang="en-GB" sz="1100" kern="100">
                          <a:effectLst/>
                        </a:rPr>
                        <a:t>Using validated questionnaires would be helpful to allow for comparison across research studies. </a:t>
                      </a:r>
                      <a:endParaRPr lang="en-GB"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36366" marR="36366" marT="0" marB="0"/>
                </a:tc>
                <a:extLst>
                  <a:ext uri="{0D108BD9-81ED-4DB2-BD59-A6C34878D82A}">
                    <a16:rowId xmlns:a16="http://schemas.microsoft.com/office/drawing/2014/main" val="287560298"/>
                  </a:ext>
                </a:extLst>
              </a:tr>
            </a:tbl>
          </a:graphicData>
        </a:graphic>
      </p:graphicFrame>
    </p:spTree>
    <p:extLst>
      <p:ext uri="{BB962C8B-B14F-4D97-AF65-F5344CB8AC3E}">
        <p14:creationId xmlns:p14="http://schemas.microsoft.com/office/powerpoint/2010/main" val="1913231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E0D606-0F29-E3D2-7717-C682B168AB6A}"/>
              </a:ext>
            </a:extLst>
          </p:cNvPr>
          <p:cNvSpPr>
            <a:spLocks noGrp="1"/>
          </p:cNvSpPr>
          <p:nvPr>
            <p:ph type="title"/>
          </p:nvPr>
        </p:nvSpPr>
        <p:spPr/>
        <p:txBody>
          <a:bodyPr/>
          <a:lstStyle/>
          <a:p>
            <a:r>
              <a:rPr lang="en-GB"/>
              <a:t>The Feasibility Study Design</a:t>
            </a:r>
          </a:p>
        </p:txBody>
      </p:sp>
      <p:sp>
        <p:nvSpPr>
          <p:cNvPr id="3" name="Content Placeholder 2">
            <a:extLst>
              <a:ext uri="{FF2B5EF4-FFF2-40B4-BE49-F238E27FC236}">
                <a16:creationId xmlns:a16="http://schemas.microsoft.com/office/drawing/2014/main" id="{E401A13C-A25F-0530-3CFF-415FD6A12850}"/>
              </a:ext>
            </a:extLst>
          </p:cNvPr>
          <p:cNvSpPr>
            <a:spLocks noGrp="1"/>
          </p:cNvSpPr>
          <p:nvPr>
            <p:ph idx="1"/>
          </p:nvPr>
        </p:nvSpPr>
        <p:spPr/>
        <p:txBody>
          <a:bodyPr/>
          <a:lstStyle/>
          <a:p>
            <a:pPr>
              <a:lnSpc>
                <a:spcPct val="107000"/>
              </a:lnSpc>
              <a:spcAft>
                <a:spcPts val="800"/>
              </a:spcAft>
            </a:pPr>
            <a:r>
              <a:rPr lang="en-GB" sz="1800" kern="100">
                <a:effectLst/>
                <a:latin typeface="Arial" panose="020B0604020202020204" pitchFamily="34" charset="0"/>
                <a:ea typeface="Calibri" panose="020F0502020204030204" pitchFamily="34" charset="0"/>
                <a:cs typeface="Times New Roman" panose="02020603050405020304" pitchFamily="18" charset="0"/>
              </a:rPr>
              <a:t>This feasibility trial utilised a mixed-methods explanatory sequential study design with between-subject conditions (Creswell &amp; Plano Clark, 2018). </a:t>
            </a:r>
          </a:p>
          <a:p>
            <a:pPr>
              <a:lnSpc>
                <a:spcPct val="107000"/>
              </a:lnSpc>
              <a:spcAft>
                <a:spcPts val="800"/>
              </a:spcAft>
            </a:pPr>
            <a:r>
              <a:rPr lang="en-GB" sz="1800" kern="100">
                <a:effectLst/>
                <a:latin typeface="Arial" panose="020B0604020202020204" pitchFamily="34" charset="0"/>
                <a:ea typeface="Calibri" panose="020F0502020204030204" pitchFamily="34" charset="0"/>
                <a:cs typeface="Times New Roman" panose="02020603050405020304" pitchFamily="18" charset="0"/>
              </a:rPr>
              <a:t>The data collection was split into two key phases: the initial quantitative phase and the qualitative phase. </a:t>
            </a:r>
            <a:endParaRPr lang="en-GB" sz="1800" kern="100">
              <a:latin typeface="Arial" panose="020B060402020202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kern="100">
                <a:effectLst/>
                <a:latin typeface="Arial" panose="020B0604020202020204" pitchFamily="34" charset="0"/>
                <a:ea typeface="Calibri" panose="020F0502020204030204" pitchFamily="34" charset="0"/>
                <a:cs typeface="Times New Roman" panose="02020603050405020304" pitchFamily="18" charset="0"/>
              </a:rPr>
              <a:t>Quantitative </a:t>
            </a:r>
            <a:r>
              <a:rPr lang="en-GB" sz="1800" kern="100">
                <a:latin typeface="Arial" panose="020B0604020202020204" pitchFamily="34" charset="0"/>
                <a:ea typeface="Calibri" panose="020F0502020204030204" pitchFamily="34" charset="0"/>
                <a:cs typeface="Times New Roman" panose="02020603050405020304" pitchFamily="18" charset="0"/>
              </a:rPr>
              <a:t>d</a:t>
            </a:r>
            <a:r>
              <a:rPr lang="en-GB" sz="1800" kern="100">
                <a:effectLst/>
                <a:latin typeface="Arial" panose="020B0604020202020204" pitchFamily="34" charset="0"/>
                <a:ea typeface="Calibri" panose="020F0502020204030204" pitchFamily="34" charset="0"/>
                <a:cs typeface="Times New Roman" panose="02020603050405020304" pitchFamily="18" charset="0"/>
              </a:rPr>
              <a:t>ata was collected from all participants at 6 timepoints across three stages (pre-, mid-, post-intervention).</a:t>
            </a:r>
            <a:endParaRPr lang="en-GB" sz="1800" kern="100">
              <a:latin typeface="Arial" panose="020B060402020202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kern="100">
                <a:effectLst/>
                <a:latin typeface="Arial" panose="020B0604020202020204" pitchFamily="34" charset="0"/>
                <a:ea typeface="Calibri" panose="020F0502020204030204" pitchFamily="34" charset="0"/>
                <a:cs typeface="Times New Roman" panose="02020603050405020304" pitchFamily="18" charset="0"/>
              </a:rPr>
              <a:t>Qualitative data was collected in the form of leader interviews post-intervention.</a:t>
            </a:r>
            <a:endParaRPr lang="en-GB"/>
          </a:p>
        </p:txBody>
      </p:sp>
    </p:spTree>
    <p:extLst>
      <p:ext uri="{BB962C8B-B14F-4D97-AF65-F5344CB8AC3E}">
        <p14:creationId xmlns:p14="http://schemas.microsoft.com/office/powerpoint/2010/main" val="178236741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D036D0D5-3AA0-47FD-A83C-7A06CA2EEE1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1140" y="243840"/>
            <a:ext cx="11724640" cy="637793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graphicFrame>
        <p:nvGraphicFramePr>
          <p:cNvPr id="5" name="Content Placeholder 4">
            <a:extLst>
              <a:ext uri="{FF2B5EF4-FFF2-40B4-BE49-F238E27FC236}">
                <a16:creationId xmlns:a16="http://schemas.microsoft.com/office/drawing/2014/main" id="{54A7BB64-8C2A-DACB-8976-86FF0EA2A213}"/>
              </a:ext>
            </a:extLst>
          </p:cNvPr>
          <p:cNvGraphicFramePr>
            <a:graphicFrameLocks noGrp="1"/>
          </p:cNvGraphicFramePr>
          <p:nvPr>
            <p:ph idx="1"/>
          </p:nvPr>
        </p:nvGraphicFramePr>
        <p:xfrm>
          <a:off x="552872" y="763820"/>
          <a:ext cx="11081176" cy="5337983"/>
        </p:xfrm>
        <a:graphic>
          <a:graphicData uri="http://schemas.openxmlformats.org/drawingml/2006/table">
            <a:tbl>
              <a:tblPr firstRow="1" firstCol="1" bandRow="1"/>
              <a:tblGrid>
                <a:gridCol w="2581088">
                  <a:extLst>
                    <a:ext uri="{9D8B030D-6E8A-4147-A177-3AD203B41FA5}">
                      <a16:colId xmlns:a16="http://schemas.microsoft.com/office/drawing/2014/main" val="721834036"/>
                    </a:ext>
                  </a:extLst>
                </a:gridCol>
                <a:gridCol w="8500088">
                  <a:extLst>
                    <a:ext uri="{9D8B030D-6E8A-4147-A177-3AD203B41FA5}">
                      <a16:colId xmlns:a16="http://schemas.microsoft.com/office/drawing/2014/main" val="3903843034"/>
                    </a:ext>
                  </a:extLst>
                </a:gridCol>
              </a:tblGrid>
              <a:tr h="559894">
                <a:tc>
                  <a:txBody>
                    <a:bodyPr/>
                    <a:lstStyle/>
                    <a:p>
                      <a:pPr algn="l" fontAlgn="t">
                        <a:lnSpc>
                          <a:spcPct val="107000"/>
                        </a:lnSpc>
                        <a:spcAft>
                          <a:spcPts val="800"/>
                        </a:spcAft>
                        <a:buNone/>
                      </a:pPr>
                      <a:r>
                        <a:rPr lang="en-GB" sz="2700" b="0" i="0" u="none" strike="noStrike" kern="100">
                          <a:effectLst/>
                          <a:latin typeface="Calibri" panose="020F0502020204030204" pitchFamily="34" charset="0"/>
                          <a:ea typeface="Calibri" panose="020F0502020204030204" pitchFamily="34" charset="0"/>
                          <a:cs typeface="Times New Roman" panose="02020603050405020304" pitchFamily="18" charset="0"/>
                        </a:rPr>
                        <a:t>Stage of study</a:t>
                      </a:r>
                      <a:endParaRPr lang="en-GB" sz="4500" b="0" i="0" u="none" strike="noStrike">
                        <a:effectLst/>
                        <a:latin typeface="Arial" panose="020B0604020202020204" pitchFamily="34" charset="0"/>
                      </a:endParaRPr>
                    </a:p>
                  </a:txBody>
                  <a:tcPr marL="170286" marR="170286" marT="236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t">
                        <a:lnSpc>
                          <a:spcPct val="107000"/>
                        </a:lnSpc>
                        <a:spcAft>
                          <a:spcPts val="800"/>
                        </a:spcAft>
                        <a:buNone/>
                      </a:pPr>
                      <a:r>
                        <a:rPr lang="en-GB" sz="2700" b="0" i="0" u="none" strike="noStrike" kern="100">
                          <a:effectLst/>
                          <a:latin typeface="Calibri" panose="020F0502020204030204" pitchFamily="34" charset="0"/>
                          <a:ea typeface="Calibri" panose="020F0502020204030204" pitchFamily="34" charset="0"/>
                          <a:cs typeface="Times New Roman" panose="02020603050405020304" pitchFamily="18" charset="0"/>
                        </a:rPr>
                        <a:t>Week and Activity</a:t>
                      </a:r>
                      <a:endParaRPr lang="en-GB" sz="4500" b="0" i="0" u="none" strike="noStrike">
                        <a:effectLst/>
                        <a:latin typeface="Arial" panose="020B0604020202020204" pitchFamily="34" charset="0"/>
                      </a:endParaRPr>
                    </a:p>
                  </a:txBody>
                  <a:tcPr marL="170286" marR="170286" marT="236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250604479"/>
                  </a:ext>
                </a:extLst>
              </a:tr>
              <a:tr h="1257591">
                <a:tc>
                  <a:txBody>
                    <a:bodyPr/>
                    <a:lstStyle/>
                    <a:p>
                      <a:pPr algn="l" fontAlgn="t">
                        <a:lnSpc>
                          <a:spcPct val="107000"/>
                        </a:lnSpc>
                        <a:spcAft>
                          <a:spcPts val="800"/>
                        </a:spcAft>
                        <a:buNone/>
                      </a:pPr>
                      <a:r>
                        <a:rPr lang="en-GB" sz="2700" b="0" i="0" u="none" strike="noStrike" kern="100">
                          <a:effectLst/>
                          <a:latin typeface="Calibri" panose="020F0502020204030204" pitchFamily="34" charset="0"/>
                          <a:ea typeface="Calibri" panose="020F0502020204030204" pitchFamily="34" charset="0"/>
                          <a:cs typeface="Times New Roman" panose="02020603050405020304" pitchFamily="18" charset="0"/>
                        </a:rPr>
                        <a:t>Pre-Intervention</a:t>
                      </a:r>
                      <a:endParaRPr lang="en-GB" sz="4500" b="0" i="0" u="none" strike="noStrike">
                        <a:effectLst/>
                        <a:latin typeface="Arial" panose="020B0604020202020204" pitchFamily="34" charset="0"/>
                      </a:endParaRPr>
                    </a:p>
                  </a:txBody>
                  <a:tcPr marL="170286" marR="170286" marT="236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t">
                        <a:lnSpc>
                          <a:spcPct val="107000"/>
                        </a:lnSpc>
                        <a:spcAft>
                          <a:spcPts val="800"/>
                        </a:spcAft>
                        <a:buNone/>
                      </a:pPr>
                      <a:r>
                        <a:rPr lang="en-GB" sz="2700" b="0" i="0" u="none" strike="noStrike" kern="100">
                          <a:effectLst/>
                          <a:latin typeface="Calibri" panose="020F0502020204030204" pitchFamily="34" charset="0"/>
                          <a:ea typeface="Calibri" panose="020F0502020204030204" pitchFamily="34" charset="0"/>
                          <a:cs typeface="Times New Roman" panose="02020603050405020304" pitchFamily="18" charset="0"/>
                        </a:rPr>
                        <a:t>Week 1: Questionnaires sent via email as a Qualtrics link</a:t>
                      </a:r>
                      <a:endParaRPr lang="en-GB" sz="4500" b="0" i="0" u="none" strike="noStrike">
                        <a:effectLst/>
                        <a:latin typeface="Arial" panose="020B0604020202020204" pitchFamily="34" charset="0"/>
                      </a:endParaRPr>
                    </a:p>
                    <a:p>
                      <a:pPr algn="l" fontAlgn="t">
                        <a:lnSpc>
                          <a:spcPct val="107000"/>
                        </a:lnSpc>
                        <a:spcAft>
                          <a:spcPts val="800"/>
                        </a:spcAft>
                        <a:buNone/>
                      </a:pPr>
                      <a:r>
                        <a:rPr lang="en-GB" sz="2700" b="0" i="0" u="none" strike="noStrike" kern="100">
                          <a:effectLst/>
                          <a:latin typeface="Calibri" panose="020F0502020204030204" pitchFamily="34" charset="0"/>
                          <a:ea typeface="Calibri" panose="020F0502020204030204" pitchFamily="34" charset="0"/>
                          <a:cs typeface="Times New Roman" panose="02020603050405020304" pitchFamily="18" charset="0"/>
                        </a:rPr>
                        <a:t>Week 3: Questionnaires sent via email as a Qualtrics link</a:t>
                      </a:r>
                      <a:endParaRPr lang="en-GB" sz="4500" b="0" i="0" u="none" strike="noStrike">
                        <a:effectLst/>
                        <a:latin typeface="Arial" panose="020B0604020202020204" pitchFamily="34" charset="0"/>
                      </a:endParaRPr>
                    </a:p>
                  </a:txBody>
                  <a:tcPr marL="170286" marR="170286" marT="236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771949641"/>
                  </a:ext>
                </a:extLst>
              </a:tr>
              <a:tr h="1257591">
                <a:tc>
                  <a:txBody>
                    <a:bodyPr/>
                    <a:lstStyle/>
                    <a:p>
                      <a:pPr algn="l" fontAlgn="t">
                        <a:lnSpc>
                          <a:spcPct val="107000"/>
                        </a:lnSpc>
                        <a:spcAft>
                          <a:spcPts val="800"/>
                        </a:spcAft>
                        <a:buNone/>
                      </a:pPr>
                      <a:r>
                        <a:rPr lang="en-GB" sz="2700" b="0" i="0" u="none" strike="noStrike" kern="100">
                          <a:effectLst/>
                          <a:latin typeface="Calibri" panose="020F0502020204030204" pitchFamily="34" charset="0"/>
                          <a:ea typeface="Calibri" panose="020F0502020204030204" pitchFamily="34" charset="0"/>
                          <a:cs typeface="Times New Roman" panose="02020603050405020304" pitchFamily="18" charset="0"/>
                        </a:rPr>
                        <a:t>Post-Intervention</a:t>
                      </a:r>
                      <a:endParaRPr lang="en-GB" sz="4500" b="0" i="0" u="none" strike="noStrike">
                        <a:effectLst/>
                        <a:latin typeface="Arial" panose="020B0604020202020204" pitchFamily="34" charset="0"/>
                      </a:endParaRPr>
                    </a:p>
                  </a:txBody>
                  <a:tcPr marL="170286" marR="170286" marT="236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t">
                        <a:lnSpc>
                          <a:spcPct val="107000"/>
                        </a:lnSpc>
                        <a:spcAft>
                          <a:spcPts val="800"/>
                        </a:spcAft>
                        <a:buNone/>
                      </a:pPr>
                      <a:r>
                        <a:rPr lang="en-GB" sz="2700" b="0" i="0" u="none" strike="noStrike" kern="100">
                          <a:effectLst/>
                          <a:latin typeface="Calibri" panose="020F0502020204030204" pitchFamily="34" charset="0"/>
                          <a:ea typeface="Calibri" panose="020F0502020204030204" pitchFamily="34" charset="0"/>
                          <a:cs typeface="Times New Roman" panose="02020603050405020304" pitchFamily="18" charset="0"/>
                        </a:rPr>
                        <a:t>Week 5: Workshop 1 plus all questionnaires</a:t>
                      </a:r>
                      <a:endParaRPr lang="en-GB" sz="4500" b="0" i="0" u="none" strike="noStrike">
                        <a:effectLst/>
                        <a:latin typeface="Arial" panose="020B0604020202020204" pitchFamily="34" charset="0"/>
                      </a:endParaRPr>
                    </a:p>
                    <a:p>
                      <a:pPr algn="l" fontAlgn="t">
                        <a:lnSpc>
                          <a:spcPct val="107000"/>
                        </a:lnSpc>
                        <a:spcAft>
                          <a:spcPts val="800"/>
                        </a:spcAft>
                        <a:buNone/>
                      </a:pPr>
                      <a:r>
                        <a:rPr lang="en-GB" sz="2700" b="0" i="0" u="none" strike="noStrike" kern="100">
                          <a:effectLst/>
                          <a:latin typeface="Calibri" panose="020F0502020204030204" pitchFamily="34" charset="0"/>
                          <a:ea typeface="Calibri" panose="020F0502020204030204" pitchFamily="34" charset="0"/>
                          <a:cs typeface="Times New Roman" panose="02020603050405020304" pitchFamily="18" charset="0"/>
                        </a:rPr>
                        <a:t>Week 9: Workshop 2 plus all questionnaires</a:t>
                      </a:r>
                      <a:endParaRPr lang="en-GB" sz="4500" b="0" i="0" u="none" strike="noStrike">
                        <a:effectLst/>
                        <a:latin typeface="Arial" panose="020B0604020202020204" pitchFamily="34" charset="0"/>
                      </a:endParaRPr>
                    </a:p>
                  </a:txBody>
                  <a:tcPr marL="170286" marR="170286" marT="236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89845916"/>
                  </a:ext>
                </a:extLst>
              </a:tr>
              <a:tr h="1257591">
                <a:tc>
                  <a:txBody>
                    <a:bodyPr/>
                    <a:lstStyle/>
                    <a:p>
                      <a:pPr algn="l" fontAlgn="t">
                        <a:lnSpc>
                          <a:spcPct val="107000"/>
                        </a:lnSpc>
                        <a:spcAft>
                          <a:spcPts val="800"/>
                        </a:spcAft>
                        <a:buNone/>
                      </a:pPr>
                      <a:r>
                        <a:rPr lang="en-GB" sz="2700" b="0" i="0" u="none" strike="noStrike" kern="100">
                          <a:effectLst/>
                          <a:latin typeface="Calibri" panose="020F0502020204030204" pitchFamily="34" charset="0"/>
                          <a:ea typeface="Calibri" panose="020F0502020204030204" pitchFamily="34" charset="0"/>
                          <a:cs typeface="Times New Roman" panose="02020603050405020304" pitchFamily="18" charset="0"/>
                        </a:rPr>
                        <a:t>Post-Intervention</a:t>
                      </a:r>
                      <a:endParaRPr lang="en-GB" sz="4500" b="0" i="0" u="none" strike="noStrike">
                        <a:effectLst/>
                        <a:latin typeface="Arial" panose="020B0604020202020204" pitchFamily="34" charset="0"/>
                      </a:endParaRPr>
                    </a:p>
                  </a:txBody>
                  <a:tcPr marL="170286" marR="170286" marT="236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t">
                        <a:lnSpc>
                          <a:spcPct val="107000"/>
                        </a:lnSpc>
                        <a:spcAft>
                          <a:spcPts val="800"/>
                        </a:spcAft>
                        <a:buNone/>
                      </a:pPr>
                      <a:r>
                        <a:rPr lang="en-GB" sz="2700" b="0" i="0" u="none" strike="noStrike" kern="100">
                          <a:effectLst/>
                          <a:latin typeface="Calibri" panose="020F0502020204030204" pitchFamily="34" charset="0"/>
                          <a:ea typeface="Calibri" panose="020F0502020204030204" pitchFamily="34" charset="0"/>
                          <a:cs typeface="Times New Roman" panose="02020603050405020304" pitchFamily="18" charset="0"/>
                        </a:rPr>
                        <a:t>Week 13: Workshop 3 (final) plus all questionnaires</a:t>
                      </a:r>
                      <a:endParaRPr lang="en-GB" sz="4500" b="0" i="0" u="none" strike="noStrike">
                        <a:effectLst/>
                        <a:latin typeface="Arial" panose="020B0604020202020204" pitchFamily="34" charset="0"/>
                      </a:endParaRPr>
                    </a:p>
                    <a:p>
                      <a:pPr algn="l" fontAlgn="t">
                        <a:lnSpc>
                          <a:spcPct val="107000"/>
                        </a:lnSpc>
                        <a:spcAft>
                          <a:spcPts val="800"/>
                        </a:spcAft>
                        <a:buNone/>
                      </a:pPr>
                      <a:r>
                        <a:rPr lang="en-GB" sz="2700" b="0" i="0" u="none" strike="noStrike" kern="100">
                          <a:effectLst/>
                          <a:latin typeface="Calibri" panose="020F0502020204030204" pitchFamily="34" charset="0"/>
                          <a:ea typeface="Calibri" panose="020F0502020204030204" pitchFamily="34" charset="0"/>
                          <a:cs typeface="Times New Roman" panose="02020603050405020304" pitchFamily="18" charset="0"/>
                        </a:rPr>
                        <a:t>Week 17: Final follow up questionnaires</a:t>
                      </a:r>
                      <a:endParaRPr lang="en-GB" sz="4500" b="0" i="0" u="none" strike="noStrike">
                        <a:effectLst/>
                        <a:latin typeface="Arial" panose="020B0604020202020204" pitchFamily="34" charset="0"/>
                      </a:endParaRPr>
                    </a:p>
                  </a:txBody>
                  <a:tcPr marL="170286" marR="170286" marT="236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512957395"/>
                  </a:ext>
                </a:extLst>
              </a:tr>
              <a:tr h="1005316">
                <a:tc>
                  <a:txBody>
                    <a:bodyPr/>
                    <a:lstStyle/>
                    <a:p>
                      <a:pPr algn="l" fontAlgn="t">
                        <a:lnSpc>
                          <a:spcPct val="107000"/>
                        </a:lnSpc>
                        <a:spcAft>
                          <a:spcPts val="800"/>
                        </a:spcAft>
                        <a:buNone/>
                      </a:pPr>
                      <a:r>
                        <a:rPr lang="en-GB" sz="2700" b="0" i="0" u="none" strike="noStrike" kern="100">
                          <a:effectLst/>
                          <a:latin typeface="Calibri" panose="020F0502020204030204" pitchFamily="34" charset="0"/>
                          <a:ea typeface="Calibri" panose="020F0502020204030204" pitchFamily="34" charset="0"/>
                          <a:cs typeface="Times New Roman" panose="02020603050405020304" pitchFamily="18" charset="0"/>
                        </a:rPr>
                        <a:t>Qualitative element</a:t>
                      </a:r>
                      <a:endParaRPr lang="en-GB" sz="4500" b="0" i="0" u="none" strike="noStrike">
                        <a:effectLst/>
                        <a:latin typeface="Arial" panose="020B0604020202020204" pitchFamily="34" charset="0"/>
                      </a:endParaRPr>
                    </a:p>
                  </a:txBody>
                  <a:tcPr marL="170286" marR="170286" marT="236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t">
                        <a:lnSpc>
                          <a:spcPct val="107000"/>
                        </a:lnSpc>
                        <a:spcAft>
                          <a:spcPts val="800"/>
                        </a:spcAft>
                        <a:buNone/>
                      </a:pPr>
                      <a:r>
                        <a:rPr lang="en-GB" sz="2700" b="0" i="0" u="none" strike="noStrike" kern="100">
                          <a:effectLst/>
                          <a:latin typeface="Calibri" panose="020F0502020204030204" pitchFamily="34" charset="0"/>
                          <a:ea typeface="Calibri" panose="020F0502020204030204" pitchFamily="34" charset="0"/>
                          <a:cs typeface="Times New Roman" panose="02020603050405020304" pitchFamily="18" charset="0"/>
                        </a:rPr>
                        <a:t>Week 17-23: all leader participants are invited to a semi-structured interview</a:t>
                      </a:r>
                      <a:endParaRPr lang="en-GB" sz="4500" b="0" i="0" u="none" strike="noStrike">
                        <a:effectLst/>
                        <a:latin typeface="Arial" panose="020B0604020202020204" pitchFamily="34" charset="0"/>
                      </a:endParaRPr>
                    </a:p>
                  </a:txBody>
                  <a:tcPr marL="170286" marR="170286" marT="236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502461153"/>
                  </a:ext>
                </a:extLst>
              </a:tr>
            </a:tbl>
          </a:graphicData>
        </a:graphic>
      </p:graphicFrame>
    </p:spTree>
    <p:extLst>
      <p:ext uri="{BB962C8B-B14F-4D97-AF65-F5344CB8AC3E}">
        <p14:creationId xmlns:p14="http://schemas.microsoft.com/office/powerpoint/2010/main" val="16496558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990E2A-1263-54F8-0D14-B180A9D96185}"/>
            </a:ext>
          </a:extLst>
        </p:cNvPr>
        <p:cNvGrpSpPr/>
        <p:nvPr/>
      </p:nvGrpSpPr>
      <p:grpSpPr>
        <a:xfrm>
          <a:off x="0" y="0"/>
          <a:ext cx="0" cy="0"/>
          <a:chOff x="0" y="0"/>
          <a:chExt cx="0" cy="0"/>
        </a:xfrm>
      </p:grpSpPr>
      <p:sp>
        <p:nvSpPr>
          <p:cNvPr id="8" name="Title 7">
            <a:extLst>
              <a:ext uri="{FF2B5EF4-FFF2-40B4-BE49-F238E27FC236}">
                <a16:creationId xmlns:a16="http://schemas.microsoft.com/office/drawing/2014/main" id="{5F810FF8-BCF2-DEF4-792E-FF74649C6258}"/>
              </a:ext>
            </a:extLst>
          </p:cNvPr>
          <p:cNvSpPr>
            <a:spLocks noGrp="1"/>
          </p:cNvSpPr>
          <p:nvPr>
            <p:ph type="title"/>
          </p:nvPr>
        </p:nvSpPr>
        <p:spPr/>
        <p:txBody>
          <a:bodyPr/>
          <a:lstStyle/>
          <a:p>
            <a:endParaRPr lang="en-GB"/>
          </a:p>
        </p:txBody>
      </p:sp>
      <p:sp>
        <p:nvSpPr>
          <p:cNvPr id="9" name="Content Placeholder 8">
            <a:extLst>
              <a:ext uri="{FF2B5EF4-FFF2-40B4-BE49-F238E27FC236}">
                <a16:creationId xmlns:a16="http://schemas.microsoft.com/office/drawing/2014/main" id="{D5B32547-88B9-DB3D-3F30-2DE2EC2869BA}"/>
              </a:ext>
            </a:extLst>
          </p:cNvPr>
          <p:cNvSpPr>
            <a:spLocks noGrp="1"/>
          </p:cNvSpPr>
          <p:nvPr>
            <p:ph idx="1"/>
          </p:nvPr>
        </p:nvSpPr>
        <p:spPr/>
        <p:txBody>
          <a:bodyPr/>
          <a:lstStyle/>
          <a:p>
            <a:endParaRPr lang="en-GB"/>
          </a:p>
        </p:txBody>
      </p:sp>
      <p:sp>
        <p:nvSpPr>
          <p:cNvPr id="4" name="Rectangle 3">
            <a:extLst>
              <a:ext uri="{FF2B5EF4-FFF2-40B4-BE49-F238E27FC236}">
                <a16:creationId xmlns:a16="http://schemas.microsoft.com/office/drawing/2014/main" id="{D387CB7F-5FE1-FA48-D2BA-A7EF53E3B89F}"/>
              </a:ext>
            </a:extLst>
          </p:cNvPr>
          <p:cNvSpPr/>
          <p:nvPr/>
        </p:nvSpPr>
        <p:spPr>
          <a:xfrm>
            <a:off x="0" y="0"/>
            <a:ext cx="12192000" cy="68580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Rectangle 4">
            <a:extLst>
              <a:ext uri="{FF2B5EF4-FFF2-40B4-BE49-F238E27FC236}">
                <a16:creationId xmlns:a16="http://schemas.microsoft.com/office/drawing/2014/main" id="{4F0FC699-5D45-A796-933B-2E979484A7E0}"/>
              </a:ext>
            </a:extLst>
          </p:cNvPr>
          <p:cNvSpPr/>
          <p:nvPr/>
        </p:nvSpPr>
        <p:spPr>
          <a:xfrm>
            <a:off x="184558" y="192947"/>
            <a:ext cx="11828477" cy="64846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TextBox 9">
            <a:extLst>
              <a:ext uri="{FF2B5EF4-FFF2-40B4-BE49-F238E27FC236}">
                <a16:creationId xmlns:a16="http://schemas.microsoft.com/office/drawing/2014/main" id="{B06005BB-8490-98FC-A904-289E34CC0634}"/>
              </a:ext>
            </a:extLst>
          </p:cNvPr>
          <p:cNvSpPr txBox="1"/>
          <p:nvPr/>
        </p:nvSpPr>
        <p:spPr>
          <a:xfrm>
            <a:off x="357051" y="531223"/>
            <a:ext cx="10920549" cy="10156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600" b="1" i="0" u="none" strike="noStrike" kern="1200" cap="none" spc="0" normalizeH="0" baseline="0" noProof="0">
                <a:ln>
                  <a:noFill/>
                </a:ln>
                <a:solidFill>
                  <a:srgbClr val="7030A0"/>
                </a:solidFill>
                <a:effectLst/>
                <a:uLnTx/>
                <a:uFillTx/>
                <a:latin typeface="Arial" panose="020B0604020202020204" pitchFamily="34" charset="0"/>
                <a:ea typeface="+mn-ea"/>
                <a:cs typeface="Arial" panose="020B0604020202020204" pitchFamily="34" charset="0"/>
              </a:rPr>
              <a:t>Welcome: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1" u="none" strike="noStrike" kern="1200" cap="none" spc="0" normalizeH="0" baseline="0" noProof="0">
                <a:ln>
                  <a:noFill/>
                </a:ln>
                <a:solidFill>
                  <a:srgbClr val="7030A0"/>
                </a:solidFill>
                <a:effectLst/>
                <a:uLnTx/>
                <a:uFillTx/>
                <a:latin typeface="Arial" panose="020B0604020202020204" pitchFamily="34" charset="0"/>
                <a:ea typeface="+mn-ea"/>
                <a:cs typeface="Arial" panose="020B0604020202020204" pitchFamily="34" charset="0"/>
              </a:rPr>
              <a:t>Agenda</a:t>
            </a:r>
          </a:p>
        </p:txBody>
      </p:sp>
      <p:sp>
        <p:nvSpPr>
          <p:cNvPr id="3" name="Text Placeholder 5">
            <a:extLst>
              <a:ext uri="{FF2B5EF4-FFF2-40B4-BE49-F238E27FC236}">
                <a16:creationId xmlns:a16="http://schemas.microsoft.com/office/drawing/2014/main" id="{59839389-0DD3-3CCB-BD17-8FF46096D9BE}"/>
              </a:ext>
            </a:extLst>
          </p:cNvPr>
          <p:cNvSpPr txBox="1">
            <a:spLocks/>
          </p:cNvSpPr>
          <p:nvPr/>
        </p:nvSpPr>
        <p:spPr>
          <a:xfrm>
            <a:off x="357051" y="1416790"/>
            <a:ext cx="11087593" cy="577927"/>
          </a:xfrm>
          <a:prstGeom prst="rect">
            <a:avLst/>
          </a:prstGeom>
        </p:spPr>
        <p:txBody>
          <a:bodyPr vert="horz" lIns="0" tIns="0" rIns="0" bIns="0" rtlCol="0">
            <a:noAutofit/>
          </a:bodyPr>
          <a:lstStyle>
            <a:lvl1pPr marL="0" indent="0" algn="l" defTabSz="914400" rtl="0" eaLnBrk="1" latinLnBrk="0" hangingPunct="1">
              <a:lnSpc>
                <a:spcPts val="2200"/>
              </a:lnSpc>
              <a:spcBef>
                <a:spcPts val="0"/>
              </a:spcBef>
              <a:spcAft>
                <a:spcPts val="900"/>
              </a:spcAft>
              <a:buClr>
                <a:schemeClr val="tx1"/>
              </a:buClr>
              <a:buFont typeface="Arial" panose="020B0604020202020204" pitchFamily="34" charset="0"/>
              <a:buNone/>
              <a:defRPr sz="2400" b="1" kern="1200">
                <a:solidFill>
                  <a:schemeClr val="accent6"/>
                </a:solidFill>
                <a:latin typeface="+mn-lt"/>
                <a:ea typeface="+mn-ea"/>
                <a:cs typeface="+mn-cs"/>
              </a:defRPr>
            </a:lvl1pPr>
            <a:lvl2pPr marL="357188"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2pPr>
            <a:lvl3pPr marL="7143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3pPr>
            <a:lvl4pPr marL="1081087"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4pPr>
            <a:lvl5pPr marL="14382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87313" marR="0" lvl="0" indent="0" algn="l" defTabSz="914400" rtl="0" eaLnBrk="1" fontAlgn="auto" latinLnBrk="0" hangingPunct="1">
              <a:lnSpc>
                <a:spcPct val="100000"/>
              </a:lnSpc>
              <a:spcBef>
                <a:spcPts val="0"/>
              </a:spcBef>
              <a:spcAft>
                <a:spcPts val="1200"/>
              </a:spcAft>
              <a:buClr>
                <a:srgbClr val="425563"/>
              </a:buClr>
              <a:buSzTx/>
              <a:buFont typeface="Arial" panose="020B0604020202020204" pitchFamily="34" charset="0"/>
              <a:buNone/>
              <a:tabLst/>
              <a:defRPr/>
            </a:pPr>
            <a:endParaRPr kumimoji="0" lang="en-GB" sz="2400" b="1" i="0" u="none" strike="noStrike" kern="1200" cap="none" spc="0" normalizeH="0" baseline="0" noProof="0">
              <a:ln>
                <a:noFill/>
              </a:ln>
              <a:solidFill>
                <a:srgbClr val="6E51A0"/>
              </a:solidFill>
              <a:effectLst/>
              <a:uLnTx/>
              <a:uFillTx/>
              <a:latin typeface="Arial" panose="020B0604020202020204"/>
              <a:ea typeface="+mn-ea"/>
              <a:cs typeface="+mn-cs"/>
            </a:endParaRPr>
          </a:p>
        </p:txBody>
      </p:sp>
      <p:pic>
        <p:nvPicPr>
          <p:cNvPr id="12" name="Picture 11">
            <a:extLst>
              <a:ext uri="{FF2B5EF4-FFF2-40B4-BE49-F238E27FC236}">
                <a16:creationId xmlns:a16="http://schemas.microsoft.com/office/drawing/2014/main" id="{31F8766A-9451-4108-6EFA-71E19FB4A9CD}"/>
              </a:ext>
            </a:extLst>
          </p:cNvPr>
          <p:cNvPicPr>
            <a:picLocks noChangeAspect="1"/>
          </p:cNvPicPr>
          <p:nvPr/>
        </p:nvPicPr>
        <p:blipFill>
          <a:blip r:embed="rId3"/>
          <a:stretch>
            <a:fillRect/>
          </a:stretch>
        </p:blipFill>
        <p:spPr>
          <a:xfrm>
            <a:off x="9908772" y="345718"/>
            <a:ext cx="1865490" cy="1778539"/>
          </a:xfrm>
          <a:prstGeom prst="rect">
            <a:avLst/>
          </a:prstGeom>
        </p:spPr>
      </p:pic>
      <p:graphicFrame>
        <p:nvGraphicFramePr>
          <p:cNvPr id="2" name="Content Placeholder 3">
            <a:extLst>
              <a:ext uri="{FF2B5EF4-FFF2-40B4-BE49-F238E27FC236}">
                <a16:creationId xmlns:a16="http://schemas.microsoft.com/office/drawing/2014/main" id="{ECB70173-0284-A231-9E2B-742EA84C8CAB}"/>
              </a:ext>
            </a:extLst>
          </p:cNvPr>
          <p:cNvGraphicFramePr>
            <a:graphicFrameLocks/>
          </p:cNvGraphicFramePr>
          <p:nvPr>
            <p:extLst>
              <p:ext uri="{D42A27DB-BD31-4B8C-83A1-F6EECF244321}">
                <p14:modId xmlns:p14="http://schemas.microsoft.com/office/powerpoint/2010/main" val="3480724686"/>
              </p:ext>
            </p:extLst>
          </p:nvPr>
        </p:nvGraphicFramePr>
        <p:xfrm>
          <a:off x="1558681" y="2089179"/>
          <a:ext cx="8684331" cy="3964035"/>
        </p:xfrm>
        <a:graphic>
          <a:graphicData uri="http://schemas.openxmlformats.org/drawingml/2006/table">
            <a:tbl>
              <a:tblPr firstRow="1" firstCol="1"/>
              <a:tblGrid>
                <a:gridCol w="1079511">
                  <a:extLst>
                    <a:ext uri="{9D8B030D-6E8A-4147-A177-3AD203B41FA5}">
                      <a16:colId xmlns:a16="http://schemas.microsoft.com/office/drawing/2014/main" val="4072006264"/>
                    </a:ext>
                  </a:extLst>
                </a:gridCol>
                <a:gridCol w="2881655">
                  <a:extLst>
                    <a:ext uri="{9D8B030D-6E8A-4147-A177-3AD203B41FA5}">
                      <a16:colId xmlns:a16="http://schemas.microsoft.com/office/drawing/2014/main" val="2364979712"/>
                    </a:ext>
                  </a:extLst>
                </a:gridCol>
                <a:gridCol w="4723165">
                  <a:extLst>
                    <a:ext uri="{9D8B030D-6E8A-4147-A177-3AD203B41FA5}">
                      <a16:colId xmlns:a16="http://schemas.microsoft.com/office/drawing/2014/main" val="3367527605"/>
                    </a:ext>
                  </a:extLst>
                </a:gridCol>
              </a:tblGrid>
              <a:tr h="334214">
                <a:tc>
                  <a:txBody>
                    <a:bodyPr/>
                    <a:lstStyle/>
                    <a:p>
                      <a:pPr algn="l" fontAlgn="t">
                        <a:lnSpc>
                          <a:spcPct val="115000"/>
                        </a:lnSpc>
                        <a:spcAft>
                          <a:spcPts val="800"/>
                        </a:spcAft>
                        <a:buNone/>
                      </a:pPr>
                      <a:r>
                        <a:rPr lang="en-GB" sz="1600" b="1" i="0" u="none" strike="noStrike" kern="100">
                          <a:effectLst/>
                          <a:latin typeface="Aptos" panose="020B0004020202020204" pitchFamily="34" charset="0"/>
                          <a:ea typeface="Aptos" panose="020B0004020202020204" pitchFamily="34" charset="0"/>
                          <a:cs typeface="Arial" panose="020B0604020202020204" pitchFamily="34" charset="0"/>
                        </a:rPr>
                        <a:t>Time</a:t>
                      </a:r>
                      <a:endParaRPr lang="en-GB" sz="2300" b="0" i="0" u="none" strike="noStrike">
                        <a:effectLst/>
                        <a:latin typeface="Arial" panose="020B0604020202020204" pitchFamily="34" charset="0"/>
                      </a:endParaRPr>
                    </a:p>
                  </a:txBody>
                  <a:tcPr marL="89388" marR="89388" marT="1241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t">
                        <a:lnSpc>
                          <a:spcPct val="115000"/>
                        </a:lnSpc>
                        <a:spcAft>
                          <a:spcPts val="800"/>
                        </a:spcAft>
                        <a:buNone/>
                      </a:pPr>
                      <a:r>
                        <a:rPr lang="en-GB" sz="1600" b="1" i="0" u="none" strike="noStrike" kern="100">
                          <a:effectLst/>
                          <a:latin typeface="Aptos" panose="020B0004020202020204" pitchFamily="34" charset="0"/>
                          <a:ea typeface="Aptos" panose="020B0004020202020204" pitchFamily="34" charset="0"/>
                          <a:cs typeface="Arial" panose="020B0604020202020204" pitchFamily="34" charset="0"/>
                        </a:rPr>
                        <a:t>Title</a:t>
                      </a:r>
                      <a:endParaRPr lang="en-GB" sz="2300" b="0" i="0" u="none" strike="noStrike">
                        <a:effectLst/>
                        <a:latin typeface="Arial" panose="020B0604020202020204" pitchFamily="34" charset="0"/>
                      </a:endParaRPr>
                    </a:p>
                  </a:txBody>
                  <a:tcPr marL="89388" marR="89388" marT="1241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t">
                        <a:lnSpc>
                          <a:spcPct val="115000"/>
                        </a:lnSpc>
                        <a:spcAft>
                          <a:spcPts val="800"/>
                        </a:spcAft>
                        <a:buNone/>
                      </a:pPr>
                      <a:r>
                        <a:rPr lang="en-GB" sz="1600" b="1" i="0" u="none" strike="noStrike" kern="100">
                          <a:effectLst/>
                          <a:latin typeface="Aptos" panose="020B0004020202020204" pitchFamily="34" charset="0"/>
                          <a:ea typeface="Aptos" panose="020B0004020202020204" pitchFamily="34" charset="0"/>
                          <a:cs typeface="Arial" panose="020B0604020202020204" pitchFamily="34" charset="0"/>
                        </a:rPr>
                        <a:t>Speaker</a:t>
                      </a:r>
                      <a:endParaRPr lang="en-GB" sz="2300" b="0" i="0" u="none" strike="noStrike">
                        <a:effectLst/>
                        <a:latin typeface="Arial" panose="020B0604020202020204" pitchFamily="34" charset="0"/>
                      </a:endParaRPr>
                    </a:p>
                  </a:txBody>
                  <a:tcPr marL="89388" marR="89388" marT="1241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467306632"/>
                  </a:ext>
                </a:extLst>
              </a:tr>
              <a:tr h="334214">
                <a:tc>
                  <a:txBody>
                    <a:bodyPr/>
                    <a:lstStyle/>
                    <a:p>
                      <a:pPr algn="l" fontAlgn="t">
                        <a:lnSpc>
                          <a:spcPct val="115000"/>
                        </a:lnSpc>
                        <a:spcAft>
                          <a:spcPts val="800"/>
                        </a:spcAft>
                        <a:buNone/>
                      </a:pPr>
                      <a:r>
                        <a:rPr lang="en-GB" sz="1600" b="0" i="0" u="none" strike="noStrike" kern="100">
                          <a:effectLst/>
                          <a:latin typeface="Aptos" panose="020B0004020202020204" pitchFamily="34" charset="0"/>
                          <a:ea typeface="Aptos" panose="020B0004020202020204" pitchFamily="34" charset="0"/>
                          <a:cs typeface="Arial" panose="020B0604020202020204" pitchFamily="34" charset="0"/>
                        </a:rPr>
                        <a:t>09:30</a:t>
                      </a:r>
                      <a:endParaRPr lang="en-GB" sz="2300" b="0" i="0" u="none" strike="noStrike">
                        <a:effectLst/>
                        <a:latin typeface="Arial" panose="020B0604020202020204" pitchFamily="34" charset="0"/>
                      </a:endParaRPr>
                    </a:p>
                  </a:txBody>
                  <a:tcPr marL="89388" marR="89388" marT="1241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t">
                        <a:lnSpc>
                          <a:spcPct val="115000"/>
                        </a:lnSpc>
                        <a:spcAft>
                          <a:spcPts val="800"/>
                        </a:spcAft>
                        <a:buNone/>
                      </a:pPr>
                      <a:r>
                        <a:rPr lang="en-GB" sz="1600" b="0" i="0" u="none" strike="noStrike" kern="100">
                          <a:effectLst/>
                          <a:latin typeface="Aptos" panose="020B0004020202020204" pitchFamily="34" charset="0"/>
                          <a:ea typeface="Aptos" panose="020B0004020202020204" pitchFamily="34" charset="0"/>
                          <a:cs typeface="Arial" panose="020B0604020202020204" pitchFamily="34" charset="0"/>
                        </a:rPr>
                        <a:t>Welcome</a:t>
                      </a:r>
                      <a:endParaRPr lang="en-GB" sz="2300" b="0" i="0" u="none" strike="noStrike">
                        <a:effectLst/>
                        <a:latin typeface="Arial" panose="020B0604020202020204" pitchFamily="34" charset="0"/>
                      </a:endParaRPr>
                    </a:p>
                  </a:txBody>
                  <a:tcPr marL="89388" marR="89388" marT="1241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t">
                        <a:lnSpc>
                          <a:spcPct val="115000"/>
                        </a:lnSpc>
                        <a:spcAft>
                          <a:spcPts val="800"/>
                        </a:spcAft>
                        <a:buNone/>
                      </a:pPr>
                      <a:r>
                        <a:rPr lang="en-GB" sz="1600" b="1" i="0" u="none" strike="noStrike" kern="100">
                          <a:effectLst/>
                          <a:latin typeface="Aptos" panose="020B0004020202020204" pitchFamily="34" charset="0"/>
                          <a:cs typeface="Arial" panose="020B0604020202020204" pitchFamily="34" charset="0"/>
                        </a:rPr>
                        <a:t>Toby Sweet</a:t>
                      </a:r>
                    </a:p>
                    <a:p>
                      <a:pPr algn="l" fontAlgn="t">
                        <a:lnSpc>
                          <a:spcPct val="115000"/>
                        </a:lnSpc>
                        <a:spcAft>
                          <a:spcPts val="800"/>
                        </a:spcAft>
                        <a:buNone/>
                      </a:pPr>
                      <a:r>
                        <a:rPr lang="en-GB" sz="1600" b="0" i="0" u="none" strike="noStrike" kern="100">
                          <a:effectLst/>
                          <a:latin typeface="Aptos" panose="020B0004020202020204" pitchFamily="34" charset="0"/>
                          <a:cs typeface="Arial" panose="020B0604020202020204" pitchFamily="34" charset="0"/>
                        </a:rPr>
                        <a:t>Forum Chair &amp; Chief Executive, Sunderland Counselling Service</a:t>
                      </a:r>
                      <a:endParaRPr lang="en-GB" sz="2300" b="0" i="0" u="none" strike="noStrike">
                        <a:effectLst/>
                        <a:latin typeface="Arial" panose="020B0604020202020204" pitchFamily="34" charset="0"/>
                      </a:endParaRPr>
                    </a:p>
                  </a:txBody>
                  <a:tcPr marL="89388" marR="89388" marT="1241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55857690"/>
                  </a:ext>
                </a:extLst>
              </a:tr>
              <a:tr h="334214">
                <a:tc>
                  <a:txBody>
                    <a:bodyPr/>
                    <a:lstStyle/>
                    <a:p>
                      <a:pPr algn="l" fontAlgn="t">
                        <a:lnSpc>
                          <a:spcPct val="115000"/>
                        </a:lnSpc>
                        <a:spcAft>
                          <a:spcPts val="800"/>
                        </a:spcAft>
                        <a:buNone/>
                      </a:pPr>
                      <a:r>
                        <a:rPr lang="en-GB" sz="1600" b="0" i="0" u="none" strike="noStrike" kern="100">
                          <a:effectLst/>
                          <a:latin typeface="Aptos" panose="020B0004020202020204" pitchFamily="34" charset="0"/>
                          <a:ea typeface="Aptos" panose="020B0004020202020204" pitchFamily="34" charset="0"/>
                          <a:cs typeface="Arial" panose="020B0604020202020204" pitchFamily="34" charset="0"/>
                        </a:rPr>
                        <a:t>09:45</a:t>
                      </a:r>
                      <a:endParaRPr lang="en-GB" sz="2300" b="0" i="0" u="none" strike="noStrike">
                        <a:effectLst/>
                        <a:latin typeface="Arial" panose="020B0604020202020204" pitchFamily="34" charset="0"/>
                      </a:endParaRPr>
                    </a:p>
                  </a:txBody>
                  <a:tcPr marL="89388" marR="89388" marT="1241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t">
                        <a:lnSpc>
                          <a:spcPct val="115000"/>
                        </a:lnSpc>
                        <a:spcAft>
                          <a:spcPts val="800"/>
                        </a:spcAft>
                        <a:buNone/>
                      </a:pPr>
                      <a:r>
                        <a:rPr lang="en-GB" sz="1600" b="0" i="0" u="none" strike="noStrike" kern="100">
                          <a:effectLst/>
                          <a:latin typeface="Aptos" panose="020B0004020202020204" pitchFamily="34" charset="0"/>
                          <a:ea typeface="Aptos" panose="020B0004020202020204" pitchFamily="34" charset="0"/>
                          <a:cs typeface="Arial" panose="020B0604020202020204" pitchFamily="34" charset="0"/>
                        </a:rPr>
                        <a:t>Compassionate Leadership in NHS Talking Therapies</a:t>
                      </a:r>
                      <a:endParaRPr lang="en-GB" sz="2300" b="0" i="0" u="none" strike="noStrike">
                        <a:effectLst/>
                        <a:latin typeface="Arial" panose="020B0604020202020204" pitchFamily="34" charset="0"/>
                      </a:endParaRPr>
                    </a:p>
                  </a:txBody>
                  <a:tcPr marL="89388" marR="89388" marT="1241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t">
                        <a:lnSpc>
                          <a:spcPct val="115000"/>
                        </a:lnSpc>
                        <a:spcAft>
                          <a:spcPts val="800"/>
                        </a:spcAft>
                        <a:buNone/>
                      </a:pPr>
                      <a:r>
                        <a:rPr lang="en-GB" sz="1600" b="1" i="0" u="none" strike="noStrike" kern="100">
                          <a:effectLst/>
                          <a:latin typeface="Aptos" panose="020B0004020202020204" pitchFamily="34" charset="0"/>
                          <a:ea typeface="Aptos" panose="020B0004020202020204" pitchFamily="34" charset="0"/>
                          <a:cs typeface="Arial" panose="020B0604020202020204" pitchFamily="34" charset="0"/>
                        </a:rPr>
                        <a:t>Jenny </a:t>
                      </a:r>
                      <a:r>
                        <a:rPr lang="en-GB" sz="1600" b="1" i="0" u="none" strike="noStrike" kern="100" err="1">
                          <a:effectLst/>
                          <a:latin typeface="Aptos" panose="020B0004020202020204" pitchFamily="34" charset="0"/>
                          <a:ea typeface="Aptos" panose="020B0004020202020204" pitchFamily="34" charset="0"/>
                          <a:cs typeface="Arial" panose="020B0604020202020204" pitchFamily="34" charset="0"/>
                        </a:rPr>
                        <a:t>Gravestock</a:t>
                      </a:r>
                      <a:endParaRPr lang="en-GB" sz="1600" b="1" i="0" u="none" strike="noStrike" kern="100">
                        <a:effectLst/>
                        <a:latin typeface="Aptos" panose="020B0004020202020204" pitchFamily="34" charset="0"/>
                        <a:ea typeface="Aptos" panose="020B0004020202020204" pitchFamily="34" charset="0"/>
                        <a:cs typeface="Arial" panose="020B0604020202020204" pitchFamily="34" charset="0"/>
                      </a:endParaRPr>
                    </a:p>
                    <a:p>
                      <a:pPr algn="l" fontAlgn="t">
                        <a:lnSpc>
                          <a:spcPct val="115000"/>
                        </a:lnSpc>
                        <a:spcAft>
                          <a:spcPts val="800"/>
                        </a:spcAft>
                        <a:buNone/>
                      </a:pPr>
                      <a:r>
                        <a:rPr lang="en-GB" sz="1600" b="0" i="0" u="none" strike="noStrike" kern="100">
                          <a:effectLst/>
                          <a:latin typeface="Aptos" panose="020B0004020202020204" pitchFamily="34" charset="0"/>
                          <a:ea typeface="Aptos" panose="020B0004020202020204" pitchFamily="34" charset="0"/>
                          <a:cs typeface="Arial" panose="020B0604020202020204" pitchFamily="34" charset="0"/>
                        </a:rPr>
                        <a:t>Clinical Lead, North Lincolnshire Community Mental Health and Talking Therapy Services</a:t>
                      </a:r>
                      <a:endParaRPr lang="en-GB" sz="2300" b="0" i="0" u="none" strike="noStrike">
                        <a:effectLst/>
                        <a:latin typeface="Arial" panose="020B0604020202020204" pitchFamily="34" charset="0"/>
                      </a:endParaRPr>
                    </a:p>
                  </a:txBody>
                  <a:tcPr marL="89388" marR="89388" marT="1241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053176282"/>
                  </a:ext>
                </a:extLst>
              </a:tr>
              <a:tr h="740766">
                <a:tc>
                  <a:txBody>
                    <a:bodyPr/>
                    <a:lstStyle/>
                    <a:p>
                      <a:pPr algn="l" fontAlgn="t">
                        <a:lnSpc>
                          <a:spcPct val="115000"/>
                        </a:lnSpc>
                        <a:spcAft>
                          <a:spcPts val="800"/>
                        </a:spcAft>
                        <a:buNone/>
                      </a:pPr>
                      <a:r>
                        <a:rPr lang="en-GB" sz="1600" b="0" i="0" u="none" strike="noStrike" kern="100">
                          <a:effectLst/>
                          <a:latin typeface="Aptos" panose="020B0004020202020204" pitchFamily="34" charset="0"/>
                          <a:ea typeface="Aptos" panose="020B0004020202020204" pitchFamily="34" charset="0"/>
                          <a:cs typeface="Arial" panose="020B0604020202020204" pitchFamily="34" charset="0"/>
                        </a:rPr>
                        <a:t>10:15</a:t>
                      </a:r>
                      <a:endParaRPr lang="en-GB" sz="2300" b="0" i="0" u="none" strike="noStrike">
                        <a:effectLst/>
                        <a:latin typeface="Arial" panose="020B0604020202020204" pitchFamily="34" charset="0"/>
                      </a:endParaRPr>
                    </a:p>
                  </a:txBody>
                  <a:tcPr marL="89388" marR="89388" marT="1241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t">
                        <a:lnSpc>
                          <a:spcPct val="115000"/>
                        </a:lnSpc>
                        <a:spcAft>
                          <a:spcPts val="800"/>
                        </a:spcAft>
                        <a:buNone/>
                      </a:pPr>
                      <a:r>
                        <a:rPr lang="en-GB" sz="1600" b="0" i="0" u="none" strike="noStrike" kern="100">
                          <a:effectLst/>
                          <a:latin typeface="Aptos" panose="020B0004020202020204" pitchFamily="34" charset="0"/>
                          <a:ea typeface="Aptos" panose="020B0004020202020204" pitchFamily="34" charset="0"/>
                          <a:cs typeface="Arial" panose="020B0604020202020204" pitchFamily="34" charset="0"/>
                        </a:rPr>
                        <a:t>Integrating Physical Activity into Talking Therapy Services</a:t>
                      </a:r>
                      <a:endParaRPr lang="en-GB" sz="2300" b="0" i="0" u="none" strike="noStrike">
                        <a:effectLst/>
                        <a:latin typeface="Arial" panose="020B0604020202020204" pitchFamily="34" charset="0"/>
                      </a:endParaRPr>
                    </a:p>
                  </a:txBody>
                  <a:tcPr marL="89388" marR="89388" marT="1241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t">
                        <a:lnSpc>
                          <a:spcPct val="115000"/>
                        </a:lnSpc>
                        <a:spcAft>
                          <a:spcPts val="800"/>
                        </a:spcAft>
                        <a:buNone/>
                      </a:pPr>
                      <a:r>
                        <a:rPr lang="en-GB" sz="1600" b="1" i="0" u="none" strike="noStrike" kern="100">
                          <a:effectLst/>
                          <a:latin typeface="Aptos"/>
                          <a:ea typeface="Aptos" panose="020B0004020202020204" pitchFamily="34" charset="0"/>
                          <a:cs typeface="Arial"/>
                        </a:rPr>
                        <a:t>Dominic Mossa</a:t>
                      </a:r>
                    </a:p>
                    <a:p>
                      <a:pPr algn="l" fontAlgn="t">
                        <a:lnSpc>
                          <a:spcPct val="115000"/>
                        </a:lnSpc>
                        <a:spcAft>
                          <a:spcPts val="800"/>
                        </a:spcAft>
                        <a:buNone/>
                      </a:pPr>
                      <a:r>
                        <a:rPr lang="en-GB" sz="1600" b="0" i="0" u="none" strike="noStrike" kern="100">
                          <a:effectLst/>
                          <a:latin typeface="Aptos" panose="020B0004020202020204" pitchFamily="34" charset="0"/>
                          <a:ea typeface="Aptos" panose="020B0004020202020204" pitchFamily="34" charset="0"/>
                          <a:cs typeface="Arial" panose="020B0604020202020204" pitchFamily="34" charset="0"/>
                        </a:rPr>
                        <a:t>Senior High Intensity Therapist, </a:t>
                      </a:r>
                      <a:r>
                        <a:rPr lang="en-GB" sz="1600" b="0" i="0" u="none" strike="noStrike">
                          <a:effectLst/>
                          <a:latin typeface="Aptos" panose="020B0004020202020204" pitchFamily="34" charset="0"/>
                        </a:rPr>
                        <a:t>NHS Durham and Darlington Talking Therapies</a:t>
                      </a:r>
                    </a:p>
                    <a:p>
                      <a:pPr algn="l" fontAlgn="t">
                        <a:lnSpc>
                          <a:spcPct val="115000"/>
                        </a:lnSpc>
                        <a:spcAft>
                          <a:spcPts val="800"/>
                        </a:spcAft>
                        <a:buNone/>
                      </a:pPr>
                      <a:r>
                        <a:rPr lang="en-GB" sz="1600" b="1" i="0" u="none" strike="noStrike" kern="100">
                          <a:effectLst/>
                          <a:latin typeface="Aptos" panose="020B0004020202020204" pitchFamily="34" charset="0"/>
                          <a:ea typeface="Aptos" panose="020B0004020202020204" pitchFamily="34" charset="0"/>
                          <a:cs typeface="Arial" panose="020B0604020202020204" pitchFamily="34" charset="0"/>
                        </a:rPr>
                        <a:t>Charlotte Regan</a:t>
                      </a:r>
                    </a:p>
                    <a:p>
                      <a:pPr algn="l" fontAlgn="t">
                        <a:lnSpc>
                          <a:spcPct val="115000"/>
                        </a:lnSpc>
                        <a:spcAft>
                          <a:spcPts val="800"/>
                        </a:spcAft>
                        <a:buNone/>
                      </a:pPr>
                      <a:r>
                        <a:rPr lang="en-GB" sz="1600" b="0" i="0" u="none" strike="noStrike" kern="100">
                          <a:effectLst/>
                          <a:latin typeface="Aptos" panose="020B0004020202020204" pitchFamily="34" charset="0"/>
                          <a:cs typeface="Arial" panose="020B0604020202020204" pitchFamily="34" charset="0"/>
                        </a:rPr>
                        <a:t>Health Integration Lead, Tees Valley Sport</a:t>
                      </a:r>
                      <a:endParaRPr lang="en-GB" sz="2300" b="0" i="0" u="none" strike="noStrike">
                        <a:effectLst/>
                        <a:latin typeface="Arial" panose="020B0604020202020204" pitchFamily="34" charset="0"/>
                      </a:endParaRPr>
                    </a:p>
                  </a:txBody>
                  <a:tcPr marL="89388" marR="89388" marT="1241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277383325"/>
                  </a:ext>
                </a:extLst>
              </a:tr>
            </a:tbl>
          </a:graphicData>
        </a:graphic>
      </p:graphicFrame>
    </p:spTree>
    <p:extLst>
      <p:ext uri="{BB962C8B-B14F-4D97-AF65-F5344CB8AC3E}">
        <p14:creationId xmlns:p14="http://schemas.microsoft.com/office/powerpoint/2010/main" val="38620108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D25145-22EC-77B6-F449-1FDF802B6B7A}"/>
              </a:ext>
            </a:extLst>
          </p:cNvPr>
          <p:cNvSpPr>
            <a:spLocks noGrp="1"/>
          </p:cNvSpPr>
          <p:nvPr>
            <p:ph type="title"/>
          </p:nvPr>
        </p:nvSpPr>
        <p:spPr>
          <a:xfrm>
            <a:off x="1001486" y="83820"/>
            <a:ext cx="9875520" cy="1356360"/>
          </a:xfrm>
        </p:spPr>
        <p:txBody>
          <a:bodyPr/>
          <a:lstStyle/>
          <a:p>
            <a:r>
              <a:rPr lang="en-GB"/>
              <a:t>Measures</a:t>
            </a:r>
          </a:p>
        </p:txBody>
      </p:sp>
      <p:graphicFrame>
        <p:nvGraphicFramePr>
          <p:cNvPr id="9" name="Content Placeholder 2">
            <a:extLst>
              <a:ext uri="{FF2B5EF4-FFF2-40B4-BE49-F238E27FC236}">
                <a16:creationId xmlns:a16="http://schemas.microsoft.com/office/drawing/2014/main" id="{D36661C0-13FC-6F62-0102-4A29BF0DF421}"/>
              </a:ext>
            </a:extLst>
          </p:cNvPr>
          <p:cNvGraphicFramePr>
            <a:graphicFrameLocks noGrp="1"/>
          </p:cNvGraphicFramePr>
          <p:nvPr>
            <p:ph idx="1"/>
          </p:nvPr>
        </p:nvGraphicFramePr>
        <p:xfrm>
          <a:off x="1001486" y="1306285"/>
          <a:ext cx="10319657" cy="473528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6618253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5303DC-E9E9-F88B-B896-E379D3BA72C0}"/>
              </a:ext>
            </a:extLst>
          </p:cNvPr>
          <p:cNvSpPr>
            <a:spLocks noGrp="1"/>
          </p:cNvSpPr>
          <p:nvPr>
            <p:ph type="title"/>
          </p:nvPr>
        </p:nvSpPr>
        <p:spPr/>
        <p:txBody>
          <a:bodyPr/>
          <a:lstStyle/>
          <a:p>
            <a:r>
              <a:rPr lang="en-GB"/>
              <a:t>Participants</a:t>
            </a:r>
          </a:p>
        </p:txBody>
      </p:sp>
      <p:sp>
        <p:nvSpPr>
          <p:cNvPr id="3" name="Content Placeholder 2">
            <a:extLst>
              <a:ext uri="{FF2B5EF4-FFF2-40B4-BE49-F238E27FC236}">
                <a16:creationId xmlns:a16="http://schemas.microsoft.com/office/drawing/2014/main" id="{918F8F0A-87F2-A7A3-F7F1-3D0163F81F18}"/>
              </a:ext>
            </a:extLst>
          </p:cNvPr>
          <p:cNvSpPr>
            <a:spLocks noGrp="1"/>
          </p:cNvSpPr>
          <p:nvPr>
            <p:ph idx="1"/>
          </p:nvPr>
        </p:nvSpPr>
        <p:spPr/>
        <p:txBody>
          <a:bodyPr/>
          <a:lstStyle/>
          <a:p>
            <a:r>
              <a:rPr lang="en-GB" sz="1800" kern="100">
                <a:effectLst/>
                <a:latin typeface="Arial" panose="020B0604020202020204" pitchFamily="34" charset="0"/>
                <a:ea typeface="Calibri" panose="020F0502020204030204" pitchFamily="34" charset="0"/>
                <a:cs typeface="Times New Roman" panose="02020603050405020304" pitchFamily="18" charset="0"/>
              </a:rPr>
              <a:t>The feasibility trial aimed to recruit a total sample of 56 participants over the two groups of leaders and team members. </a:t>
            </a:r>
          </a:p>
          <a:p>
            <a:r>
              <a:rPr lang="en-GB" sz="1800" kern="100">
                <a:effectLst/>
                <a:latin typeface="Arial" panose="020B0604020202020204" pitchFamily="34" charset="0"/>
                <a:ea typeface="Calibri" panose="020F0502020204030204" pitchFamily="34" charset="0"/>
                <a:cs typeface="Times New Roman" panose="02020603050405020304" pitchFamily="18" charset="0"/>
              </a:rPr>
              <a:t>The final and total sample included 31 participants. </a:t>
            </a:r>
          </a:p>
          <a:p>
            <a:r>
              <a:rPr lang="en-GB" sz="1800" b="1">
                <a:effectLst/>
                <a:latin typeface="Arial" panose="020B0604020202020204" pitchFamily="34" charset="0"/>
                <a:ea typeface="Times New Roman" panose="02020603050405020304" pitchFamily="18" charset="0"/>
              </a:rPr>
              <a:t>The final sample included 13 leader-participants</a:t>
            </a:r>
            <a:r>
              <a:rPr lang="en-GB" sz="1800">
                <a:effectLst/>
                <a:latin typeface="Arial" panose="020B0604020202020204" pitchFamily="34" charset="0"/>
                <a:ea typeface="Times New Roman" panose="02020603050405020304" pitchFamily="18" charset="0"/>
              </a:rPr>
              <a:t>; 12 females and 1 male with a mean age of 39.9years (</a:t>
            </a:r>
            <a:r>
              <a:rPr lang="en-GB" sz="1800" err="1">
                <a:effectLst/>
                <a:latin typeface="Arial" panose="020B0604020202020204" pitchFamily="34" charset="0"/>
                <a:ea typeface="Times New Roman" panose="02020603050405020304" pitchFamily="18" charset="0"/>
              </a:rPr>
              <a:t>s.d.</a:t>
            </a:r>
            <a:r>
              <a:rPr lang="en-GB" sz="1800">
                <a:effectLst/>
                <a:latin typeface="Arial" panose="020B0604020202020204" pitchFamily="34" charset="0"/>
                <a:ea typeface="Times New Roman" panose="02020603050405020304" pitchFamily="18" charset="0"/>
              </a:rPr>
              <a:t> 8.3). No participant dropped out or withdrew their data from the  study. However, one leader was removed from the study due to non-engagement.</a:t>
            </a:r>
            <a:endParaRPr lang="en-GB" sz="1800" kern="100">
              <a:effectLst/>
              <a:latin typeface="Arial" panose="020B0604020202020204" pitchFamily="34" charset="0"/>
              <a:ea typeface="Calibri" panose="020F0502020204030204" pitchFamily="34" charset="0"/>
              <a:cs typeface="Times New Roman" panose="02020603050405020304" pitchFamily="18" charset="0"/>
            </a:endParaRPr>
          </a:p>
          <a:p>
            <a:r>
              <a:rPr lang="en-GB" sz="1800" b="1" kern="100">
                <a:effectLst/>
                <a:latin typeface="Arial" panose="020B0604020202020204" pitchFamily="34" charset="0"/>
                <a:ea typeface="Calibri" panose="020F0502020204030204" pitchFamily="34" charset="0"/>
                <a:cs typeface="Times New Roman" panose="02020603050405020304" pitchFamily="18" charset="0"/>
              </a:rPr>
              <a:t>The final team member sample included 18 participants</a:t>
            </a:r>
            <a:r>
              <a:rPr lang="en-GB" sz="1800" kern="100">
                <a:effectLst/>
                <a:latin typeface="Arial" panose="020B0604020202020204" pitchFamily="34" charset="0"/>
                <a:ea typeface="Calibri" panose="020F0502020204030204" pitchFamily="34" charset="0"/>
                <a:cs typeface="Times New Roman" panose="02020603050405020304" pitchFamily="18" charset="0"/>
              </a:rPr>
              <a:t>; 15 females and 3 males with a mean age of 39.2 (</a:t>
            </a:r>
            <a:r>
              <a:rPr lang="en-GB" sz="1800" kern="100" err="1">
                <a:effectLst/>
                <a:latin typeface="Arial" panose="020B0604020202020204" pitchFamily="34" charset="0"/>
                <a:ea typeface="Calibri" panose="020F0502020204030204" pitchFamily="34" charset="0"/>
                <a:cs typeface="Times New Roman" panose="02020603050405020304" pitchFamily="18" charset="0"/>
              </a:rPr>
              <a:t>s.d.</a:t>
            </a:r>
            <a:r>
              <a:rPr lang="en-GB" sz="1800" kern="100">
                <a:effectLst/>
                <a:latin typeface="Arial" panose="020B0604020202020204" pitchFamily="34" charset="0"/>
                <a:ea typeface="Calibri" panose="020F0502020204030204" pitchFamily="34" charset="0"/>
                <a:cs typeface="Times New Roman" panose="02020603050405020304" pitchFamily="18" charset="0"/>
              </a:rPr>
              <a:t> 13.2). No team-member participant dropped out or were removed from the study.</a:t>
            </a:r>
            <a:endParaRPr lang="en-GB" sz="1800" kern="10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7488816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FFFAC8-812F-EE4F-B5C0-6243B2408BE8}"/>
              </a:ext>
            </a:extLst>
          </p:cNvPr>
          <p:cNvSpPr>
            <a:spLocks noGrp="1"/>
          </p:cNvSpPr>
          <p:nvPr>
            <p:ph type="title"/>
          </p:nvPr>
        </p:nvSpPr>
        <p:spPr/>
        <p:txBody>
          <a:bodyPr/>
          <a:lstStyle/>
          <a:p>
            <a:r>
              <a:rPr lang="en-GB"/>
              <a:t>Questionnaires: summary of findings</a:t>
            </a:r>
          </a:p>
        </p:txBody>
      </p:sp>
      <p:sp>
        <p:nvSpPr>
          <p:cNvPr id="4" name="Rectangle 1">
            <a:extLst>
              <a:ext uri="{FF2B5EF4-FFF2-40B4-BE49-F238E27FC236}">
                <a16:creationId xmlns:a16="http://schemas.microsoft.com/office/drawing/2014/main" id="{808F7B53-A391-BE3D-42F4-BE941FD70703}"/>
              </a:ext>
            </a:extLst>
          </p:cNvPr>
          <p:cNvSpPr>
            <a:spLocks noGrp="1" noChangeArrowheads="1"/>
          </p:cNvSpPr>
          <p:nvPr>
            <p:ph idx="1"/>
          </p:nvPr>
        </p:nvSpPr>
        <p:spPr bwMode="auto">
          <a:xfrm>
            <a:off x="1173480" y="2062172"/>
            <a:ext cx="8194294" cy="3462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50000"/>
              </a:lnSpc>
              <a:spcBef>
                <a:spcPct val="0"/>
              </a:spcBef>
              <a:spcAft>
                <a:spcPct val="0"/>
              </a:spcAft>
              <a:buClrTx/>
              <a:buSzTx/>
              <a:buFontTx/>
              <a:buChar char="•"/>
              <a:tabLst/>
            </a:pPr>
            <a:r>
              <a:rPr kumimoji="0" lang="en-US" altLang="en-US" sz="1800" b="0" i="0" u="none" strike="noStrike" cap="none" normalizeH="0" baseline="0">
                <a:ln>
                  <a:noFill/>
                </a:ln>
                <a:effectLst/>
                <a:latin typeface="Arial" panose="020B0604020202020204" pitchFamily="34" charset="0"/>
              </a:rPr>
              <a:t>Completion rates:</a:t>
            </a:r>
          </a:p>
          <a:p>
            <a:pPr marL="228600" lvl="1" indent="0" eaLnBrk="0" fontAlgn="base" hangingPunct="0">
              <a:lnSpc>
                <a:spcPct val="150000"/>
              </a:lnSpc>
              <a:spcBef>
                <a:spcPct val="0"/>
              </a:spcBef>
              <a:spcAft>
                <a:spcPct val="0"/>
              </a:spcAft>
              <a:buClrTx/>
              <a:buSzTx/>
              <a:buFontTx/>
              <a:buChar char="•"/>
            </a:pPr>
            <a:r>
              <a:rPr kumimoji="0" lang="en-US" altLang="en-US" sz="1600" b="0" i="0" u="none" strike="noStrike" cap="none" normalizeH="0" baseline="0">
                <a:ln>
                  <a:noFill/>
                </a:ln>
                <a:effectLst/>
                <a:latin typeface="Arial" panose="020B0604020202020204" pitchFamily="34" charset="0"/>
              </a:rPr>
              <a:t>100% for team members</a:t>
            </a:r>
          </a:p>
          <a:p>
            <a:pPr marL="228600" lvl="1" indent="0" eaLnBrk="0" fontAlgn="base" hangingPunct="0">
              <a:lnSpc>
                <a:spcPct val="150000"/>
              </a:lnSpc>
              <a:spcBef>
                <a:spcPct val="0"/>
              </a:spcBef>
              <a:spcAft>
                <a:spcPct val="0"/>
              </a:spcAft>
              <a:buClrTx/>
              <a:buSzTx/>
              <a:buFontTx/>
              <a:buChar char="•"/>
            </a:pPr>
            <a:r>
              <a:rPr kumimoji="0" lang="en-US" altLang="en-US" sz="1600" b="0" i="0" u="none" strike="noStrike" cap="none" normalizeH="0" baseline="0">
                <a:ln>
                  <a:noFill/>
                </a:ln>
                <a:effectLst/>
                <a:latin typeface="Arial" panose="020B0604020202020204" pitchFamily="34" charset="0"/>
              </a:rPr>
              <a:t>83% for leaders</a:t>
            </a:r>
          </a:p>
          <a:p>
            <a:pPr marL="0" marR="0" lvl="0" indent="0" algn="l" defTabSz="914400" rtl="0" eaLnBrk="0" fontAlgn="base" latinLnBrk="0" hangingPunct="0">
              <a:lnSpc>
                <a:spcPct val="150000"/>
              </a:lnSpc>
              <a:spcBef>
                <a:spcPct val="0"/>
              </a:spcBef>
              <a:spcAft>
                <a:spcPct val="0"/>
              </a:spcAft>
              <a:buClrTx/>
              <a:buSzTx/>
              <a:buFontTx/>
              <a:buChar char="•"/>
              <a:tabLst/>
            </a:pPr>
            <a:r>
              <a:rPr kumimoji="0" lang="en-US" altLang="en-US" sz="1800" b="0" i="0" u="none" strike="noStrike" cap="none" normalizeH="0" baseline="0">
                <a:ln>
                  <a:noFill/>
                </a:ln>
                <a:effectLst/>
                <a:latin typeface="Arial" panose="020B0604020202020204" pitchFamily="34" charset="0"/>
              </a:rPr>
              <a:t>Timepoints 1 and 6 (with substitutions from timepoints 2 and 5 where needed)</a:t>
            </a:r>
          </a:p>
          <a:p>
            <a:pPr marL="0" marR="0" lvl="0" indent="0" algn="l" defTabSz="914400" rtl="0" eaLnBrk="0" fontAlgn="base" latinLnBrk="0" hangingPunct="0">
              <a:lnSpc>
                <a:spcPct val="150000"/>
              </a:lnSpc>
              <a:spcBef>
                <a:spcPct val="0"/>
              </a:spcBef>
              <a:spcAft>
                <a:spcPct val="0"/>
              </a:spcAft>
              <a:buClrTx/>
              <a:buSzTx/>
              <a:buFontTx/>
              <a:buChar char="•"/>
              <a:tabLst/>
            </a:pPr>
            <a:r>
              <a:rPr kumimoji="0" lang="en-US" altLang="en-US" sz="1800" b="0" i="0" u="none" strike="noStrike" cap="none" normalizeH="0" baseline="0">
                <a:ln>
                  <a:noFill/>
                </a:ln>
                <a:effectLst/>
                <a:latin typeface="Arial" panose="020B0604020202020204" pitchFamily="34" charset="0"/>
              </a:rPr>
              <a:t>Tests of normal distribution were completed using SPSS</a:t>
            </a:r>
          </a:p>
          <a:p>
            <a:pPr marL="228600" lvl="1" indent="0" eaLnBrk="0" fontAlgn="base" hangingPunct="0">
              <a:lnSpc>
                <a:spcPct val="150000"/>
              </a:lnSpc>
              <a:spcBef>
                <a:spcPct val="0"/>
              </a:spcBef>
              <a:spcAft>
                <a:spcPct val="0"/>
              </a:spcAft>
              <a:buClrTx/>
              <a:buSzTx/>
              <a:buFontTx/>
              <a:buChar char="•"/>
            </a:pPr>
            <a:r>
              <a:rPr lang="en-US" altLang="en-US" sz="1400">
                <a:latin typeface="Arial" panose="020B0604020202020204" pitchFamily="34" charset="0"/>
              </a:rPr>
              <a:t>Shapiro-Wilks, Skew, Kurtosis, and Z Scores</a:t>
            </a:r>
          </a:p>
          <a:p>
            <a:pPr marL="0" marR="0" lvl="0" indent="0" algn="l" defTabSz="914400" rtl="0" eaLnBrk="0" fontAlgn="base" latinLnBrk="0" hangingPunct="0">
              <a:lnSpc>
                <a:spcPct val="150000"/>
              </a:lnSpc>
              <a:spcBef>
                <a:spcPct val="0"/>
              </a:spcBef>
              <a:spcAft>
                <a:spcPct val="0"/>
              </a:spcAft>
              <a:buClrTx/>
              <a:buSzTx/>
              <a:buFontTx/>
              <a:buChar char="•"/>
              <a:tabLst/>
            </a:pPr>
            <a:r>
              <a:rPr kumimoji="0" lang="en-US" altLang="en-US" sz="1600" b="0" i="0" u="none" strike="noStrike" cap="none" normalizeH="0" baseline="0">
                <a:ln>
                  <a:noFill/>
                </a:ln>
                <a:effectLst/>
                <a:latin typeface="Arial" panose="020B0604020202020204" pitchFamily="34" charset="0"/>
              </a:rPr>
              <a:t>Then the appropriate parametric / non-parametric tests were used</a:t>
            </a:r>
          </a:p>
          <a:p>
            <a:pPr marL="228600" lvl="1" indent="0" eaLnBrk="0" fontAlgn="base" hangingPunct="0">
              <a:lnSpc>
                <a:spcPct val="150000"/>
              </a:lnSpc>
              <a:spcBef>
                <a:spcPct val="0"/>
              </a:spcBef>
              <a:spcAft>
                <a:spcPct val="0"/>
              </a:spcAft>
              <a:buClrTx/>
              <a:buSzTx/>
              <a:buFontTx/>
              <a:buChar char="•"/>
            </a:pPr>
            <a:r>
              <a:rPr lang="en-US" altLang="en-US" sz="1600">
                <a:latin typeface="Arial" panose="020B0604020202020204" pitchFamily="34" charset="0"/>
              </a:rPr>
              <a:t>Paired-sample t test</a:t>
            </a:r>
          </a:p>
          <a:p>
            <a:pPr marL="228600" lvl="1" indent="0" eaLnBrk="0" fontAlgn="base" hangingPunct="0">
              <a:lnSpc>
                <a:spcPct val="150000"/>
              </a:lnSpc>
              <a:spcBef>
                <a:spcPct val="0"/>
              </a:spcBef>
              <a:spcAft>
                <a:spcPct val="0"/>
              </a:spcAft>
              <a:buClrTx/>
              <a:buSzTx/>
              <a:buFontTx/>
              <a:buChar char="•"/>
            </a:pPr>
            <a:r>
              <a:rPr kumimoji="0" lang="en-US" altLang="en-US" sz="1600" b="0" i="0" u="none" strike="noStrike" cap="none" normalizeH="0" baseline="0">
                <a:ln>
                  <a:noFill/>
                </a:ln>
                <a:effectLst/>
                <a:latin typeface="Arial" panose="020B0604020202020204" pitchFamily="34" charset="0"/>
              </a:rPr>
              <a:t>Wilcoxon signed-rank test (For the Leader-Participant’s OLBI data)</a:t>
            </a:r>
          </a:p>
        </p:txBody>
      </p:sp>
    </p:spTree>
    <p:extLst>
      <p:ext uri="{BB962C8B-B14F-4D97-AF65-F5344CB8AC3E}">
        <p14:creationId xmlns:p14="http://schemas.microsoft.com/office/powerpoint/2010/main" val="426912911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544601-B3CE-9011-5772-7A9643E6BF38}"/>
              </a:ext>
            </a:extLst>
          </p:cNvPr>
          <p:cNvSpPr>
            <a:spLocks noGrp="1"/>
          </p:cNvSpPr>
          <p:nvPr>
            <p:ph type="title"/>
          </p:nvPr>
        </p:nvSpPr>
        <p:spPr/>
        <p:txBody>
          <a:bodyPr/>
          <a:lstStyle/>
          <a:p>
            <a:r>
              <a:rPr lang="en-GB"/>
              <a:t>Questionnaires: summary of findings</a:t>
            </a:r>
          </a:p>
        </p:txBody>
      </p:sp>
      <p:sp>
        <p:nvSpPr>
          <p:cNvPr id="3" name="Content Placeholder 2">
            <a:extLst>
              <a:ext uri="{FF2B5EF4-FFF2-40B4-BE49-F238E27FC236}">
                <a16:creationId xmlns:a16="http://schemas.microsoft.com/office/drawing/2014/main" id="{C6EEEAF8-0F3D-93B9-439E-0A53F31D2D9E}"/>
              </a:ext>
            </a:extLst>
          </p:cNvPr>
          <p:cNvSpPr>
            <a:spLocks noGrp="1"/>
          </p:cNvSpPr>
          <p:nvPr>
            <p:ph idx="1"/>
          </p:nvPr>
        </p:nvSpPr>
        <p:spPr/>
        <p:txBody>
          <a:bodyPr>
            <a:normAutofit lnSpcReduction="10000"/>
          </a:bodyPr>
          <a:lstStyle/>
          <a:p>
            <a:pPr>
              <a:buNone/>
            </a:pPr>
            <a:r>
              <a:rPr lang="en-US" b="1"/>
              <a:t>Culture Assessment Tool (CAT) – Team Members</a:t>
            </a:r>
          </a:p>
          <a:p>
            <a:r>
              <a:rPr lang="en-US"/>
              <a:t>Significant improvement in total or overall CAT scores (p=.02,d=603)</a:t>
            </a:r>
          </a:p>
          <a:p>
            <a:pPr>
              <a:buFont typeface="Arial" panose="020B0604020202020204" pitchFamily="34" charset="0"/>
              <a:buChar char="•"/>
            </a:pPr>
            <a:r>
              <a:rPr lang="en-US"/>
              <a:t>Significant improvement in compassionate culture subscale (p = .02, d = .587)</a:t>
            </a:r>
          </a:p>
          <a:p>
            <a:pPr>
              <a:buFont typeface="Arial" panose="020B0604020202020204" pitchFamily="34" charset="0"/>
              <a:buChar char="•"/>
            </a:pPr>
            <a:r>
              <a:rPr lang="en-US"/>
              <a:t>Observed leadership support improved but only approached statistical significance(p = .07, d = .455)</a:t>
            </a:r>
          </a:p>
          <a:p>
            <a:pPr>
              <a:buNone/>
            </a:pPr>
            <a:r>
              <a:rPr lang="en-US" b="1"/>
              <a:t>Compassionate Leadership Survey (CLS) – Leaders</a:t>
            </a:r>
            <a:endParaRPr lang="en-US"/>
          </a:p>
          <a:p>
            <a:pPr>
              <a:buFont typeface="Arial" panose="020B0604020202020204" pitchFamily="34" charset="0"/>
              <a:buChar char="•"/>
            </a:pPr>
            <a:r>
              <a:rPr lang="en-US"/>
              <a:t>Non-significant decline in self-rated compassionate leadership, including total and attending / helping subscales</a:t>
            </a:r>
          </a:p>
          <a:p>
            <a:pPr>
              <a:buFont typeface="Arial" panose="020B0604020202020204" pitchFamily="34" charset="0"/>
              <a:buChar char="•"/>
            </a:pPr>
            <a:r>
              <a:rPr lang="en-US"/>
              <a:t>‘Attending’ subscale decreased, approaching significance (p = .067, d = .587)</a:t>
            </a:r>
          </a:p>
          <a:p>
            <a:pPr>
              <a:buFont typeface="Arial" panose="020B0604020202020204" pitchFamily="34" charset="0"/>
              <a:buChar char="•"/>
            </a:pPr>
            <a:r>
              <a:rPr lang="en-US"/>
              <a:t>Very slight, non-significant gains in ‘empathy’ and ‘understanding’</a:t>
            </a:r>
          </a:p>
        </p:txBody>
      </p:sp>
    </p:spTree>
    <p:extLst>
      <p:ext uri="{BB962C8B-B14F-4D97-AF65-F5344CB8AC3E}">
        <p14:creationId xmlns:p14="http://schemas.microsoft.com/office/powerpoint/2010/main" val="210374112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D8F036-AE35-8950-9ED2-77425BBE95C5}"/>
              </a:ext>
            </a:extLst>
          </p:cNvPr>
          <p:cNvSpPr>
            <a:spLocks noGrp="1"/>
          </p:cNvSpPr>
          <p:nvPr>
            <p:ph type="title"/>
          </p:nvPr>
        </p:nvSpPr>
        <p:spPr/>
        <p:txBody>
          <a:bodyPr/>
          <a:lstStyle/>
          <a:p>
            <a:r>
              <a:rPr lang="en-GB"/>
              <a:t>Questionnaires: summary of findings</a:t>
            </a:r>
          </a:p>
        </p:txBody>
      </p:sp>
      <p:sp>
        <p:nvSpPr>
          <p:cNvPr id="3" name="Content Placeholder 2">
            <a:extLst>
              <a:ext uri="{FF2B5EF4-FFF2-40B4-BE49-F238E27FC236}">
                <a16:creationId xmlns:a16="http://schemas.microsoft.com/office/drawing/2014/main" id="{40E38D48-5395-0E08-ACA6-94BBAB7F467E}"/>
              </a:ext>
            </a:extLst>
          </p:cNvPr>
          <p:cNvSpPr>
            <a:spLocks noGrp="1"/>
          </p:cNvSpPr>
          <p:nvPr>
            <p:ph idx="1"/>
          </p:nvPr>
        </p:nvSpPr>
        <p:spPr>
          <a:xfrm>
            <a:off x="1140351" y="1965960"/>
            <a:ext cx="9875519" cy="4376057"/>
          </a:xfrm>
        </p:spPr>
        <p:txBody>
          <a:bodyPr>
            <a:normAutofit/>
          </a:bodyPr>
          <a:lstStyle/>
          <a:p>
            <a:pPr>
              <a:buNone/>
            </a:pPr>
            <a:r>
              <a:rPr lang="en-US" b="1"/>
              <a:t>Oldenburg Burnout Inventory (OLBI) – Both Groups</a:t>
            </a:r>
            <a:endParaRPr lang="en-US"/>
          </a:p>
          <a:p>
            <a:pPr>
              <a:buFont typeface="Arial" panose="020B0604020202020204" pitchFamily="34" charset="0"/>
              <a:buChar char="•"/>
            </a:pPr>
            <a:r>
              <a:rPr lang="en-US"/>
              <a:t>Leaders: Data distribution </a:t>
            </a:r>
            <a:r>
              <a:rPr lang="en-US" err="1"/>
              <a:t>normalised</a:t>
            </a:r>
            <a:r>
              <a:rPr lang="en-US"/>
              <a:t> post-intervention</a:t>
            </a:r>
          </a:p>
          <a:p>
            <a:pPr lvl="1">
              <a:buFont typeface="Arial" panose="020B0604020202020204" pitchFamily="34" charset="0"/>
              <a:buChar char="•"/>
            </a:pPr>
            <a:r>
              <a:rPr lang="en-US"/>
              <a:t>Overall change in burnout scores was not statistically significant but this suggests fewer extreme cases</a:t>
            </a:r>
          </a:p>
          <a:p>
            <a:pPr>
              <a:buFont typeface="Arial" panose="020B0604020202020204" pitchFamily="34" charset="0"/>
              <a:buChar char="•"/>
            </a:pPr>
            <a:r>
              <a:rPr lang="en-US"/>
              <a:t>Team members: Slight improvement in emotional exhaustion; slight increase in disengagement, but no significant changes overall</a:t>
            </a:r>
          </a:p>
          <a:p>
            <a:pPr>
              <a:buNone/>
            </a:pPr>
            <a:r>
              <a:rPr lang="en-US" b="1"/>
              <a:t>Job Discrepancy and Satisfaction Survey (JDSS) – Both Groups</a:t>
            </a:r>
            <a:endParaRPr lang="en-US"/>
          </a:p>
          <a:p>
            <a:pPr>
              <a:buFont typeface="Arial" panose="020B0604020202020204" pitchFamily="34" charset="0"/>
              <a:buChar char="•"/>
            </a:pPr>
            <a:r>
              <a:rPr lang="en-US"/>
              <a:t>No statistically significant changes in job satisfaction for either group</a:t>
            </a:r>
          </a:p>
        </p:txBody>
      </p:sp>
    </p:spTree>
    <p:extLst>
      <p:ext uri="{BB962C8B-B14F-4D97-AF65-F5344CB8AC3E}">
        <p14:creationId xmlns:p14="http://schemas.microsoft.com/office/powerpoint/2010/main" val="370718027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819F6A-6515-5552-128B-84273FBF56B1}"/>
              </a:ext>
            </a:extLst>
          </p:cNvPr>
          <p:cNvSpPr>
            <a:spLocks noGrp="1"/>
          </p:cNvSpPr>
          <p:nvPr>
            <p:ph type="title"/>
          </p:nvPr>
        </p:nvSpPr>
        <p:spPr/>
        <p:txBody>
          <a:bodyPr/>
          <a:lstStyle/>
          <a:p>
            <a:r>
              <a:rPr lang="en-GB"/>
              <a:t>Leader interviews</a:t>
            </a:r>
          </a:p>
        </p:txBody>
      </p:sp>
      <p:sp>
        <p:nvSpPr>
          <p:cNvPr id="3" name="Content Placeholder 2">
            <a:extLst>
              <a:ext uri="{FF2B5EF4-FFF2-40B4-BE49-F238E27FC236}">
                <a16:creationId xmlns:a16="http://schemas.microsoft.com/office/drawing/2014/main" id="{B2E85D02-18F6-F278-F881-AA3E5C147A8F}"/>
              </a:ext>
            </a:extLst>
          </p:cNvPr>
          <p:cNvSpPr>
            <a:spLocks noGrp="1"/>
          </p:cNvSpPr>
          <p:nvPr>
            <p:ph idx="1"/>
          </p:nvPr>
        </p:nvSpPr>
        <p:spPr/>
        <p:txBody>
          <a:bodyPr>
            <a:normAutofit/>
          </a:bodyPr>
          <a:lstStyle/>
          <a:p>
            <a:r>
              <a:rPr lang="en-GB" sz="1800">
                <a:effectLst/>
                <a:latin typeface="Arial" panose="020B0604020202020204" pitchFamily="34" charset="0"/>
                <a:ea typeface="Calibri" panose="020F0502020204030204" pitchFamily="34" charset="0"/>
              </a:rPr>
              <a:t>11 of the 13 leaders completed interviews, each lasting 30-60 minutes</a:t>
            </a:r>
          </a:p>
          <a:p>
            <a:r>
              <a:rPr lang="en-GB" sz="1800">
                <a:latin typeface="Arial" panose="020B0604020202020204" pitchFamily="34" charset="0"/>
                <a:ea typeface="Calibri" panose="020F0502020204030204" pitchFamily="34" charset="0"/>
              </a:rPr>
              <a:t>The questions focussed on key elements of acceptability including beliefs, burden, opportunity cost, attitudes etc. </a:t>
            </a:r>
          </a:p>
          <a:p>
            <a:r>
              <a:rPr lang="en-GB" sz="1800">
                <a:latin typeface="Arial" panose="020B0604020202020204" pitchFamily="34" charset="0"/>
                <a:ea typeface="Calibri" panose="020F0502020204030204" pitchFamily="34" charset="0"/>
              </a:rPr>
              <a:t>Leaders were also shown their own questionnaire data and asked for their understanding.</a:t>
            </a:r>
          </a:p>
          <a:p>
            <a:r>
              <a:rPr lang="en-GB" sz="1800">
                <a:effectLst/>
                <a:latin typeface="Arial" panose="020B0604020202020204" pitchFamily="34" charset="0"/>
                <a:ea typeface="Calibri" panose="020F0502020204030204" pitchFamily="34" charset="0"/>
              </a:rPr>
              <a:t>The semi-structured interviews produced qualitative data transcribed from MS Teams recordings. This data was analysed using framework analysis, supported using the NVivo software. </a:t>
            </a:r>
          </a:p>
        </p:txBody>
      </p:sp>
    </p:spTree>
    <p:extLst>
      <p:ext uri="{BB962C8B-B14F-4D97-AF65-F5344CB8AC3E}">
        <p14:creationId xmlns:p14="http://schemas.microsoft.com/office/powerpoint/2010/main" val="180576570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6989EB-8AAA-B304-E388-6A0CD53B465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0578622-E203-CD4A-6DFC-A8269E7F3363}"/>
              </a:ext>
            </a:extLst>
          </p:cNvPr>
          <p:cNvSpPr>
            <a:spLocks noGrp="1"/>
          </p:cNvSpPr>
          <p:nvPr>
            <p:ph type="title"/>
          </p:nvPr>
        </p:nvSpPr>
        <p:spPr>
          <a:xfrm>
            <a:off x="1143000" y="457197"/>
            <a:ext cx="9875520" cy="1356360"/>
          </a:xfrm>
        </p:spPr>
        <p:txBody>
          <a:bodyPr/>
          <a:lstStyle/>
          <a:p>
            <a:r>
              <a:rPr lang="en-GB"/>
              <a:t>Leader interviews: summary of findings</a:t>
            </a:r>
          </a:p>
        </p:txBody>
      </p:sp>
      <p:sp>
        <p:nvSpPr>
          <p:cNvPr id="3" name="Content Placeholder 2">
            <a:extLst>
              <a:ext uri="{FF2B5EF4-FFF2-40B4-BE49-F238E27FC236}">
                <a16:creationId xmlns:a16="http://schemas.microsoft.com/office/drawing/2014/main" id="{7B4ACC85-AE3B-F732-B219-535E8F225E75}"/>
              </a:ext>
            </a:extLst>
          </p:cNvPr>
          <p:cNvSpPr>
            <a:spLocks noGrp="1"/>
          </p:cNvSpPr>
          <p:nvPr>
            <p:ph idx="1"/>
          </p:nvPr>
        </p:nvSpPr>
        <p:spPr>
          <a:xfrm>
            <a:off x="1143000" y="1730829"/>
            <a:ext cx="10276114" cy="4365171"/>
          </a:xfrm>
        </p:spPr>
        <p:txBody>
          <a:bodyPr>
            <a:normAutofit lnSpcReduction="10000"/>
          </a:bodyPr>
          <a:lstStyle/>
          <a:p>
            <a:r>
              <a:rPr lang="en-GB"/>
              <a:t>Framework analysis identified 9 themes</a:t>
            </a:r>
          </a:p>
          <a:p>
            <a:pPr marL="1143000" lvl="2" indent="-228600">
              <a:lnSpc>
                <a:spcPct val="107000"/>
              </a:lnSpc>
              <a:spcBef>
                <a:spcPts val="800"/>
              </a:spcBef>
              <a:spcAft>
                <a:spcPts val="400"/>
              </a:spcAft>
              <a:buFont typeface="+mj-lt"/>
              <a:buAutoNum type="arabicPeriod"/>
            </a:pPr>
            <a:r>
              <a:rPr lang="en-GB" sz="1800" b="1" kern="10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rPr>
              <a:t>Acceptability of the intervention</a:t>
            </a:r>
          </a:p>
          <a:p>
            <a:pPr marL="1143000" lvl="2" indent="-228600">
              <a:lnSpc>
                <a:spcPct val="107000"/>
              </a:lnSpc>
              <a:spcBef>
                <a:spcPts val="800"/>
              </a:spcBef>
              <a:spcAft>
                <a:spcPts val="400"/>
              </a:spcAft>
              <a:buFont typeface="+mj-lt"/>
              <a:buAutoNum type="arabicPeriod"/>
            </a:pPr>
            <a:r>
              <a:rPr lang="en-GB" sz="1800" b="1" kern="10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rPr>
              <a:t>Beliefs and attitudes and compassion in the workplace</a:t>
            </a:r>
          </a:p>
          <a:p>
            <a:pPr marL="1143000" lvl="2" indent="-228600">
              <a:lnSpc>
                <a:spcPct val="107000"/>
              </a:lnSpc>
              <a:spcBef>
                <a:spcPts val="800"/>
              </a:spcBef>
              <a:spcAft>
                <a:spcPts val="400"/>
              </a:spcAft>
              <a:buFont typeface="+mj-lt"/>
              <a:buAutoNum type="arabicPeriod"/>
            </a:pPr>
            <a:r>
              <a:rPr lang="en-GB" sz="1800" b="1" kern="10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rPr>
              <a:t>The perceived burden or opportunity cost</a:t>
            </a:r>
          </a:p>
          <a:p>
            <a:pPr marL="1143000" lvl="2" indent="-228600">
              <a:lnSpc>
                <a:spcPct val="107000"/>
              </a:lnSpc>
              <a:spcBef>
                <a:spcPts val="800"/>
              </a:spcBef>
              <a:spcAft>
                <a:spcPts val="400"/>
              </a:spcAft>
              <a:buFont typeface="+mj-lt"/>
              <a:buAutoNum type="arabicPeriod"/>
            </a:pPr>
            <a:r>
              <a:rPr lang="en-GB" sz="1800" b="1" kern="10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rPr>
              <a:t>Perceived change: what and how</a:t>
            </a:r>
          </a:p>
          <a:p>
            <a:pPr marL="1143000" lvl="2" indent="-228600">
              <a:lnSpc>
                <a:spcPct val="107000"/>
              </a:lnSpc>
              <a:spcBef>
                <a:spcPts val="800"/>
              </a:spcBef>
              <a:spcAft>
                <a:spcPts val="400"/>
              </a:spcAft>
              <a:buFont typeface="+mj-lt"/>
              <a:buAutoNum type="arabicPeriod"/>
            </a:pPr>
            <a:r>
              <a:rPr lang="en-GB" sz="1800" b="1" kern="10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rPr>
              <a:t>Awareness (of leaders)</a:t>
            </a:r>
          </a:p>
          <a:p>
            <a:pPr marL="1143000" lvl="2" indent="-228600">
              <a:lnSpc>
                <a:spcPct val="107000"/>
              </a:lnSpc>
              <a:spcBef>
                <a:spcPts val="800"/>
              </a:spcBef>
              <a:spcAft>
                <a:spcPts val="400"/>
              </a:spcAft>
              <a:buFont typeface="+mj-lt"/>
              <a:buAutoNum type="arabicPeriod"/>
            </a:pPr>
            <a:r>
              <a:rPr lang="en-GB" sz="1800" b="1" kern="10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rPr>
              <a:t>Interplay of compassionate leadership with NHSTT specific approach to targets and structures</a:t>
            </a:r>
          </a:p>
          <a:p>
            <a:pPr marL="1143000" lvl="2" indent="-228600">
              <a:lnSpc>
                <a:spcPct val="107000"/>
              </a:lnSpc>
              <a:spcBef>
                <a:spcPts val="800"/>
              </a:spcBef>
              <a:spcAft>
                <a:spcPts val="400"/>
              </a:spcAft>
              <a:buFont typeface="+mj-lt"/>
              <a:buAutoNum type="arabicPeriod"/>
            </a:pPr>
            <a:r>
              <a:rPr lang="en-GB" sz="1800" b="1" kern="10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rPr>
              <a:t>Leader-identified confounding variables</a:t>
            </a:r>
          </a:p>
          <a:p>
            <a:pPr marL="1143000" lvl="2" indent="-228600">
              <a:lnSpc>
                <a:spcPct val="107000"/>
              </a:lnSpc>
              <a:spcBef>
                <a:spcPts val="800"/>
              </a:spcBef>
              <a:spcAft>
                <a:spcPts val="400"/>
              </a:spcAft>
              <a:buFont typeface="+mj-lt"/>
              <a:buAutoNum type="arabicPeriod"/>
            </a:pPr>
            <a:r>
              <a:rPr lang="en-GB" sz="1800" b="1" kern="10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rPr>
              <a:t>Recommendations for future</a:t>
            </a:r>
          </a:p>
          <a:p>
            <a:pPr marL="1143000" lvl="2" indent="-228600">
              <a:lnSpc>
                <a:spcPct val="107000"/>
              </a:lnSpc>
              <a:spcBef>
                <a:spcPts val="800"/>
              </a:spcBef>
              <a:spcAft>
                <a:spcPts val="400"/>
              </a:spcAft>
              <a:buFont typeface="+mj-lt"/>
              <a:buAutoNum type="arabicPeriod"/>
            </a:pPr>
            <a:r>
              <a:rPr lang="en-GB" sz="1800" b="1" kern="10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rPr>
              <a:t>Specific changes for the workbook and workshop</a:t>
            </a:r>
          </a:p>
          <a:p>
            <a:endParaRPr lang="en-GB"/>
          </a:p>
        </p:txBody>
      </p:sp>
    </p:spTree>
    <p:extLst>
      <p:ext uri="{BB962C8B-B14F-4D97-AF65-F5344CB8AC3E}">
        <p14:creationId xmlns:p14="http://schemas.microsoft.com/office/powerpoint/2010/main" val="88498285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FC2B3A-F24D-3A97-DE84-86E49DBE0F4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A99E29F-070E-1700-A83A-936024EAD34E}"/>
              </a:ext>
            </a:extLst>
          </p:cNvPr>
          <p:cNvSpPr>
            <a:spLocks noGrp="1"/>
          </p:cNvSpPr>
          <p:nvPr>
            <p:ph type="title"/>
          </p:nvPr>
        </p:nvSpPr>
        <p:spPr>
          <a:xfrm>
            <a:off x="859971" y="298861"/>
            <a:ext cx="9875520" cy="1356360"/>
          </a:xfrm>
        </p:spPr>
        <p:txBody>
          <a:bodyPr/>
          <a:lstStyle/>
          <a:p>
            <a:r>
              <a:rPr lang="en-GB"/>
              <a:t>Leader interviews: summary of findings</a:t>
            </a:r>
          </a:p>
        </p:txBody>
      </p:sp>
      <p:sp>
        <p:nvSpPr>
          <p:cNvPr id="3" name="Content Placeholder 2">
            <a:extLst>
              <a:ext uri="{FF2B5EF4-FFF2-40B4-BE49-F238E27FC236}">
                <a16:creationId xmlns:a16="http://schemas.microsoft.com/office/drawing/2014/main" id="{C18010E8-DCAB-7EE7-9ED0-5A6706A6A07B}"/>
              </a:ext>
            </a:extLst>
          </p:cNvPr>
          <p:cNvSpPr>
            <a:spLocks noGrp="1"/>
          </p:cNvSpPr>
          <p:nvPr>
            <p:ph idx="1"/>
          </p:nvPr>
        </p:nvSpPr>
        <p:spPr>
          <a:xfrm>
            <a:off x="859971" y="1490353"/>
            <a:ext cx="11217234" cy="5836721"/>
          </a:xfrm>
        </p:spPr>
        <p:txBody>
          <a:bodyPr>
            <a:normAutofit/>
          </a:bodyPr>
          <a:lstStyle/>
          <a:p>
            <a:r>
              <a:rPr lang="en-GB"/>
              <a:t>Everyone agreed that CL is acceptable and appropriate (self selecting sample?)</a:t>
            </a:r>
          </a:p>
          <a:p>
            <a:r>
              <a:rPr lang="en-GB"/>
              <a:t>Workshops should lead the training with workbooks in supporting role</a:t>
            </a:r>
          </a:p>
          <a:p>
            <a:r>
              <a:rPr lang="en-GB"/>
              <a:t>Hidden cost of completing work in personal time</a:t>
            </a:r>
          </a:p>
          <a:p>
            <a:r>
              <a:rPr lang="en-GB"/>
              <a:t>Strong theme of self-criticism linked to increased awareness which possibly explains the reduced self-rated scores and increased observer scores</a:t>
            </a:r>
          </a:p>
          <a:p>
            <a:r>
              <a:rPr lang="en-GB"/>
              <a:t>Leaders acknowledged busy-ness of work (this wasn’t specifically asked about) but often blamed themselves for ‘failure’ to work towards their own standards or inline with their own compassionate values</a:t>
            </a:r>
          </a:p>
          <a:p>
            <a:pPr lvl="1"/>
            <a:r>
              <a:rPr lang="en-GB"/>
              <a:t>There was a *small* group who demonstrated acceptance that the organisation ‘is what it is’ and tried their best within this, not taking personal responsibility if they were unable</a:t>
            </a:r>
          </a:p>
          <a:p>
            <a:pPr lvl="2"/>
            <a:r>
              <a:rPr lang="en-GB"/>
              <a:t>This group did not self-criticism as often and showed some improvements on the CLS</a:t>
            </a:r>
          </a:p>
        </p:txBody>
      </p:sp>
    </p:spTree>
    <p:extLst>
      <p:ext uri="{BB962C8B-B14F-4D97-AF65-F5344CB8AC3E}">
        <p14:creationId xmlns:p14="http://schemas.microsoft.com/office/powerpoint/2010/main" val="385796057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6875BF-9DAA-CA94-95A0-F0502A669E80}"/>
              </a:ext>
            </a:extLst>
          </p:cNvPr>
          <p:cNvSpPr>
            <a:spLocks noGrp="1"/>
          </p:cNvSpPr>
          <p:nvPr>
            <p:ph type="title"/>
          </p:nvPr>
        </p:nvSpPr>
        <p:spPr>
          <a:xfrm>
            <a:off x="1140351" y="229590"/>
            <a:ext cx="9875520" cy="1356360"/>
          </a:xfrm>
        </p:spPr>
        <p:txBody>
          <a:bodyPr/>
          <a:lstStyle/>
          <a:p>
            <a:r>
              <a:rPr lang="en-GB"/>
              <a:t>Leader Interviews: summary of findings</a:t>
            </a:r>
          </a:p>
        </p:txBody>
      </p:sp>
      <p:sp>
        <p:nvSpPr>
          <p:cNvPr id="3" name="Content Placeholder 2">
            <a:extLst>
              <a:ext uri="{FF2B5EF4-FFF2-40B4-BE49-F238E27FC236}">
                <a16:creationId xmlns:a16="http://schemas.microsoft.com/office/drawing/2014/main" id="{0FDB6E51-A5A9-990E-C558-E6EEB80A6A9C}"/>
              </a:ext>
            </a:extLst>
          </p:cNvPr>
          <p:cNvSpPr>
            <a:spLocks noGrp="1"/>
          </p:cNvSpPr>
          <p:nvPr>
            <p:ph idx="1"/>
          </p:nvPr>
        </p:nvSpPr>
        <p:spPr>
          <a:xfrm>
            <a:off x="1143000" y="1585950"/>
            <a:ext cx="9872871" cy="4038600"/>
          </a:xfrm>
        </p:spPr>
        <p:txBody>
          <a:bodyPr/>
          <a:lstStyle/>
          <a:p>
            <a:r>
              <a:rPr lang="en-GB"/>
              <a:t>Workshops with different roles and levels of leadership is extremely important</a:t>
            </a:r>
          </a:p>
          <a:p>
            <a:pPr lvl="1"/>
            <a:r>
              <a:rPr lang="en-GB"/>
              <a:t>Increase understanding and empathy “I didn’t realise it was like that for them”</a:t>
            </a:r>
          </a:p>
          <a:p>
            <a:pPr lvl="1"/>
            <a:r>
              <a:rPr lang="en-GB"/>
              <a:t>Improve relationships “they’re just a person aren’t they”</a:t>
            </a:r>
          </a:p>
          <a:p>
            <a:pPr lvl="1"/>
            <a:r>
              <a:rPr lang="en-GB"/>
              <a:t>Recognising each others’ motives when making decisions e.g. in meetings “I knew what she was trying to do there”</a:t>
            </a:r>
          </a:p>
          <a:p>
            <a:r>
              <a:rPr lang="en-GB"/>
              <a:t>It is worth noting that leaders identified some potential confounding variables:</a:t>
            </a:r>
          </a:p>
          <a:p>
            <a:pPr lvl="1"/>
            <a:r>
              <a:rPr lang="en-GB"/>
              <a:t>Personal caring commitments (for family or children).</a:t>
            </a:r>
          </a:p>
          <a:p>
            <a:pPr lvl="1"/>
            <a:r>
              <a:rPr lang="en-GB"/>
              <a:t>There were some Trust-wide restructuring during this time period. A longer-term follow-up and baseline period might have helped manage this.  </a:t>
            </a:r>
          </a:p>
        </p:txBody>
      </p:sp>
    </p:spTree>
    <p:extLst>
      <p:ext uri="{BB962C8B-B14F-4D97-AF65-F5344CB8AC3E}">
        <p14:creationId xmlns:p14="http://schemas.microsoft.com/office/powerpoint/2010/main" val="6188967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D06B0B-11AF-A518-997A-53DAB1609691}"/>
              </a:ext>
            </a:extLst>
          </p:cNvPr>
          <p:cNvSpPr>
            <a:spLocks noGrp="1"/>
          </p:cNvSpPr>
          <p:nvPr>
            <p:ph type="title"/>
          </p:nvPr>
        </p:nvSpPr>
        <p:spPr/>
        <p:txBody>
          <a:bodyPr/>
          <a:lstStyle/>
          <a:p>
            <a:r>
              <a:rPr lang="en-GB"/>
              <a:t>Future research?	</a:t>
            </a:r>
          </a:p>
        </p:txBody>
      </p:sp>
      <p:sp>
        <p:nvSpPr>
          <p:cNvPr id="3" name="Content Placeholder 2">
            <a:extLst>
              <a:ext uri="{FF2B5EF4-FFF2-40B4-BE49-F238E27FC236}">
                <a16:creationId xmlns:a16="http://schemas.microsoft.com/office/drawing/2014/main" id="{8FE7E9B9-CF10-C0F4-CC7F-B6F91C1818F0}"/>
              </a:ext>
            </a:extLst>
          </p:cNvPr>
          <p:cNvSpPr>
            <a:spLocks noGrp="1"/>
          </p:cNvSpPr>
          <p:nvPr>
            <p:ph idx="1"/>
          </p:nvPr>
        </p:nvSpPr>
        <p:spPr>
          <a:xfrm>
            <a:off x="1143000" y="2057400"/>
            <a:ext cx="4533405" cy="4038600"/>
          </a:xfrm>
        </p:spPr>
        <p:txBody>
          <a:bodyPr/>
          <a:lstStyle/>
          <a:p>
            <a:r>
              <a:rPr lang="en-GB"/>
              <a:t>Long follow up period would be helpful</a:t>
            </a:r>
          </a:p>
          <a:p>
            <a:r>
              <a:rPr lang="en-GB"/>
              <a:t>Qualitative information from team members (observers) would be helpful</a:t>
            </a:r>
          </a:p>
          <a:p>
            <a:r>
              <a:rPr lang="en-GB"/>
              <a:t>Perhaps some questions around personal and professional factors</a:t>
            </a:r>
          </a:p>
          <a:p>
            <a:r>
              <a:rPr lang="en-GB"/>
              <a:t>A focus on self-compassion / self-criticism in leaders</a:t>
            </a:r>
          </a:p>
        </p:txBody>
      </p:sp>
      <p:sp>
        <p:nvSpPr>
          <p:cNvPr id="4" name="Content Placeholder 2">
            <a:extLst>
              <a:ext uri="{FF2B5EF4-FFF2-40B4-BE49-F238E27FC236}">
                <a16:creationId xmlns:a16="http://schemas.microsoft.com/office/drawing/2014/main" id="{9D6DB9B5-3974-E555-4484-999770E62E7E}"/>
              </a:ext>
            </a:extLst>
          </p:cNvPr>
          <p:cNvSpPr txBox="1">
            <a:spLocks/>
          </p:cNvSpPr>
          <p:nvPr/>
        </p:nvSpPr>
        <p:spPr>
          <a:xfrm>
            <a:off x="5838701" y="1965960"/>
            <a:ext cx="5210299" cy="4038600"/>
          </a:xfrm>
          <a:prstGeom prst="rect">
            <a:avLst/>
          </a:prstGeom>
        </p:spPr>
        <p:txBody>
          <a:bodyPr vert="horz" lIns="91440" tIns="45720" rIns="91440" bIns="45720" rtlCol="0">
            <a:normAutofit/>
          </a:bodyPr>
          <a:lstStyle>
            <a:lvl1pPr marL="228600" indent="-182880" algn="l" defTabSz="914400" rtl="0" eaLnBrk="1" latinLnBrk="0" hangingPunct="1">
              <a:lnSpc>
                <a:spcPct val="90000"/>
              </a:lnSpc>
              <a:spcBef>
                <a:spcPts val="1400"/>
              </a:spcBef>
              <a:buClr>
                <a:schemeClr val="accent1"/>
              </a:buClr>
              <a:buSzPct val="80000"/>
              <a:buFont typeface="Corbel" pitchFamily="34" charset="0"/>
              <a:buChar char="•"/>
              <a:defRPr sz="2200" kern="1200">
                <a:solidFill>
                  <a:schemeClr val="accent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2000" kern="1200">
                <a:solidFill>
                  <a:schemeClr val="accent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800" kern="1200">
                <a:solidFill>
                  <a:schemeClr val="accent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9pPr>
          </a:lstStyle>
          <a:p>
            <a:pPr marL="228600" marR="0" lvl="0" indent="-182880" algn="l" defTabSz="914400" rtl="0" eaLnBrk="1" fontAlgn="auto" latinLnBrk="0" hangingPunct="1">
              <a:lnSpc>
                <a:spcPct val="90000"/>
              </a:lnSpc>
              <a:spcBef>
                <a:spcPts val="1400"/>
              </a:spcBef>
              <a:spcAft>
                <a:spcPts val="0"/>
              </a:spcAft>
              <a:buClr>
                <a:srgbClr val="4E67C8"/>
              </a:buClr>
              <a:buSzPct val="80000"/>
              <a:buFont typeface="Corbel" pitchFamily="34" charset="0"/>
              <a:buChar char="•"/>
              <a:tabLst/>
              <a:defRPr/>
            </a:pPr>
            <a:r>
              <a:rPr kumimoji="0" lang="en-GB" sz="2200" b="0" i="0" u="none" strike="noStrike" kern="1200" cap="none" spc="0" normalizeH="0" baseline="0" noProof="0">
                <a:ln>
                  <a:noFill/>
                </a:ln>
                <a:solidFill>
                  <a:srgbClr val="4E67C8"/>
                </a:solidFill>
                <a:effectLst/>
                <a:uLnTx/>
                <a:uFillTx/>
                <a:latin typeface="Corbel" panose="020B0503020204020204"/>
                <a:ea typeface="+mn-ea"/>
                <a:cs typeface="+mn-cs"/>
              </a:rPr>
              <a:t>In person / online opportunities for learning and reflection are important</a:t>
            </a:r>
          </a:p>
          <a:p>
            <a:pPr marL="228600" marR="0" lvl="0" indent="-182880" algn="l" defTabSz="914400" rtl="0" eaLnBrk="1" fontAlgn="auto" latinLnBrk="0" hangingPunct="1">
              <a:lnSpc>
                <a:spcPct val="90000"/>
              </a:lnSpc>
              <a:spcBef>
                <a:spcPts val="1400"/>
              </a:spcBef>
              <a:spcAft>
                <a:spcPts val="0"/>
              </a:spcAft>
              <a:buClr>
                <a:srgbClr val="4E67C8"/>
              </a:buClr>
              <a:buSzPct val="80000"/>
              <a:buFont typeface="Corbel" pitchFamily="34" charset="0"/>
              <a:buChar char="•"/>
              <a:tabLst/>
              <a:defRPr/>
            </a:pPr>
            <a:r>
              <a:rPr kumimoji="0" lang="en-GB" sz="2200" b="0" i="0" u="none" strike="noStrike" kern="1200" cap="none" spc="0" normalizeH="0" baseline="0" noProof="0">
                <a:ln>
                  <a:noFill/>
                </a:ln>
                <a:solidFill>
                  <a:srgbClr val="4E67C8"/>
                </a:solidFill>
                <a:effectLst/>
                <a:uLnTx/>
                <a:uFillTx/>
                <a:latin typeface="Corbel" panose="020B0503020204020204"/>
                <a:ea typeface="+mn-ea"/>
                <a:cs typeface="+mn-cs"/>
              </a:rPr>
              <a:t>Actual protected time is important</a:t>
            </a:r>
          </a:p>
          <a:p>
            <a:pPr marL="228600" marR="0" lvl="0" indent="-182880" algn="l" defTabSz="914400" rtl="0" eaLnBrk="1" fontAlgn="auto" latinLnBrk="0" hangingPunct="1">
              <a:lnSpc>
                <a:spcPct val="90000"/>
              </a:lnSpc>
              <a:spcBef>
                <a:spcPts val="1400"/>
              </a:spcBef>
              <a:spcAft>
                <a:spcPts val="0"/>
              </a:spcAft>
              <a:buClr>
                <a:srgbClr val="4E67C8"/>
              </a:buClr>
              <a:buSzPct val="80000"/>
              <a:buFont typeface="Corbel" pitchFamily="34" charset="0"/>
              <a:buChar char="•"/>
              <a:tabLst/>
              <a:defRPr/>
            </a:pPr>
            <a:r>
              <a:rPr kumimoji="0" lang="en-GB" sz="2200" b="0" i="0" u="none" strike="noStrike" kern="1200" cap="none" spc="0" normalizeH="0" baseline="0" noProof="0">
                <a:ln>
                  <a:noFill/>
                </a:ln>
                <a:solidFill>
                  <a:srgbClr val="4E67C8"/>
                </a:solidFill>
                <a:effectLst/>
                <a:uLnTx/>
                <a:uFillTx/>
                <a:latin typeface="Corbel" panose="020B0503020204020204"/>
                <a:ea typeface="+mn-ea"/>
                <a:cs typeface="+mn-cs"/>
              </a:rPr>
              <a:t>Mixed groups and mixed levels of seniority meeting together</a:t>
            </a:r>
          </a:p>
          <a:p>
            <a:pPr marL="228600" marR="0" lvl="0" indent="-182880" algn="l" defTabSz="914400" rtl="0" eaLnBrk="1" fontAlgn="auto" latinLnBrk="0" hangingPunct="1">
              <a:lnSpc>
                <a:spcPct val="90000"/>
              </a:lnSpc>
              <a:spcBef>
                <a:spcPts val="1400"/>
              </a:spcBef>
              <a:spcAft>
                <a:spcPts val="0"/>
              </a:spcAft>
              <a:buClr>
                <a:srgbClr val="4E67C8"/>
              </a:buClr>
              <a:buSzPct val="80000"/>
              <a:buFont typeface="Corbel" pitchFamily="34" charset="0"/>
              <a:buChar char="•"/>
              <a:tabLst/>
              <a:defRPr/>
            </a:pPr>
            <a:r>
              <a:rPr kumimoji="0" lang="en-GB" sz="2200" b="0" i="0" u="none" strike="noStrike" kern="1200" cap="none" spc="0" normalizeH="0" baseline="0" noProof="0">
                <a:ln>
                  <a:noFill/>
                </a:ln>
                <a:solidFill>
                  <a:srgbClr val="4E67C8"/>
                </a:solidFill>
                <a:effectLst/>
                <a:uLnTx/>
                <a:uFillTx/>
                <a:latin typeface="Corbel" panose="020B0503020204020204"/>
                <a:ea typeface="+mn-ea"/>
                <a:cs typeface="+mn-cs"/>
              </a:rPr>
              <a:t>Workbooks can support learning, not lead the learning</a:t>
            </a:r>
          </a:p>
          <a:p>
            <a:pPr marL="228600" marR="0" lvl="0" indent="-182880" algn="l" defTabSz="914400" rtl="0" eaLnBrk="1" fontAlgn="auto" latinLnBrk="0" hangingPunct="1">
              <a:lnSpc>
                <a:spcPct val="90000"/>
              </a:lnSpc>
              <a:spcBef>
                <a:spcPts val="1400"/>
              </a:spcBef>
              <a:spcAft>
                <a:spcPts val="0"/>
              </a:spcAft>
              <a:buClr>
                <a:srgbClr val="4E67C8"/>
              </a:buClr>
              <a:buSzPct val="80000"/>
              <a:buFont typeface="Corbel" pitchFamily="34" charset="0"/>
              <a:buChar char="•"/>
              <a:tabLst/>
              <a:defRPr/>
            </a:pPr>
            <a:r>
              <a:rPr kumimoji="0" lang="en-GB" sz="2200" b="0" i="0" u="none" strike="noStrike" kern="1200" cap="none" spc="0" normalizeH="0" baseline="0" noProof="0">
                <a:ln>
                  <a:noFill/>
                </a:ln>
                <a:solidFill>
                  <a:srgbClr val="4E67C8"/>
                </a:solidFill>
                <a:effectLst/>
                <a:uLnTx/>
                <a:uFillTx/>
                <a:latin typeface="Corbel" panose="020B0503020204020204"/>
                <a:ea typeface="+mn-ea"/>
                <a:cs typeface="+mn-cs"/>
              </a:rPr>
              <a:t>Perhaps include compassionate leadership as a standing item on existing meetings</a:t>
            </a:r>
          </a:p>
        </p:txBody>
      </p:sp>
      <p:sp>
        <p:nvSpPr>
          <p:cNvPr id="5" name="Title 1">
            <a:extLst>
              <a:ext uri="{FF2B5EF4-FFF2-40B4-BE49-F238E27FC236}">
                <a16:creationId xmlns:a16="http://schemas.microsoft.com/office/drawing/2014/main" id="{A53315AA-8ED5-9F08-8F60-7BB4D0232344}"/>
              </a:ext>
            </a:extLst>
          </p:cNvPr>
          <p:cNvSpPr txBox="1">
            <a:spLocks/>
          </p:cNvSpPr>
          <p:nvPr/>
        </p:nvSpPr>
        <p:spPr>
          <a:xfrm>
            <a:off x="5838701" y="857398"/>
            <a:ext cx="3982193" cy="135636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4400" b="0" i="0" u="none" strike="noStrike" kern="1200" cap="none" spc="0" normalizeH="0" baseline="0" noProof="0">
                <a:ln>
                  <a:noFill/>
                </a:ln>
                <a:solidFill>
                  <a:srgbClr val="4E67C8"/>
                </a:solidFill>
                <a:effectLst/>
                <a:uLnTx/>
                <a:uFillTx/>
                <a:latin typeface="Corbel" panose="020B0503020204020204"/>
                <a:ea typeface="+mj-ea"/>
                <a:cs typeface="+mj-cs"/>
              </a:rPr>
              <a:t>Future practice?	</a:t>
            </a:r>
          </a:p>
        </p:txBody>
      </p:sp>
    </p:spTree>
    <p:extLst>
      <p:ext uri="{BB962C8B-B14F-4D97-AF65-F5344CB8AC3E}">
        <p14:creationId xmlns:p14="http://schemas.microsoft.com/office/powerpoint/2010/main" val="24635713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18BA45-670E-755F-8B9F-8DEDBCCD32A2}"/>
            </a:ext>
          </a:extLst>
        </p:cNvPr>
        <p:cNvGrpSpPr/>
        <p:nvPr/>
      </p:nvGrpSpPr>
      <p:grpSpPr>
        <a:xfrm>
          <a:off x="0" y="0"/>
          <a:ext cx="0" cy="0"/>
          <a:chOff x="0" y="0"/>
          <a:chExt cx="0" cy="0"/>
        </a:xfrm>
      </p:grpSpPr>
      <p:sp>
        <p:nvSpPr>
          <p:cNvPr id="8" name="Title 7">
            <a:extLst>
              <a:ext uri="{FF2B5EF4-FFF2-40B4-BE49-F238E27FC236}">
                <a16:creationId xmlns:a16="http://schemas.microsoft.com/office/drawing/2014/main" id="{47476F6E-35FE-AA46-B515-57C191BA89D4}"/>
              </a:ext>
            </a:extLst>
          </p:cNvPr>
          <p:cNvSpPr>
            <a:spLocks noGrp="1"/>
          </p:cNvSpPr>
          <p:nvPr>
            <p:ph type="title"/>
          </p:nvPr>
        </p:nvSpPr>
        <p:spPr/>
        <p:txBody>
          <a:bodyPr/>
          <a:lstStyle/>
          <a:p>
            <a:endParaRPr lang="en-GB"/>
          </a:p>
        </p:txBody>
      </p:sp>
      <p:sp>
        <p:nvSpPr>
          <p:cNvPr id="9" name="Content Placeholder 8">
            <a:extLst>
              <a:ext uri="{FF2B5EF4-FFF2-40B4-BE49-F238E27FC236}">
                <a16:creationId xmlns:a16="http://schemas.microsoft.com/office/drawing/2014/main" id="{4EC39E40-F744-A86F-341B-A659C3A717CB}"/>
              </a:ext>
            </a:extLst>
          </p:cNvPr>
          <p:cNvSpPr>
            <a:spLocks noGrp="1"/>
          </p:cNvSpPr>
          <p:nvPr>
            <p:ph idx="1"/>
          </p:nvPr>
        </p:nvSpPr>
        <p:spPr/>
        <p:txBody>
          <a:bodyPr/>
          <a:lstStyle/>
          <a:p>
            <a:endParaRPr lang="en-GB"/>
          </a:p>
        </p:txBody>
      </p:sp>
      <p:sp>
        <p:nvSpPr>
          <p:cNvPr id="4" name="Rectangle 3">
            <a:extLst>
              <a:ext uri="{FF2B5EF4-FFF2-40B4-BE49-F238E27FC236}">
                <a16:creationId xmlns:a16="http://schemas.microsoft.com/office/drawing/2014/main" id="{DF1251C1-9A54-CBE3-7108-E697249F94E9}"/>
              </a:ext>
            </a:extLst>
          </p:cNvPr>
          <p:cNvSpPr/>
          <p:nvPr/>
        </p:nvSpPr>
        <p:spPr>
          <a:xfrm>
            <a:off x="0" y="0"/>
            <a:ext cx="12192000" cy="68580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Rectangle 4">
            <a:extLst>
              <a:ext uri="{FF2B5EF4-FFF2-40B4-BE49-F238E27FC236}">
                <a16:creationId xmlns:a16="http://schemas.microsoft.com/office/drawing/2014/main" id="{8B648C46-44C6-2C61-C7C3-A3EB75BEB838}"/>
              </a:ext>
            </a:extLst>
          </p:cNvPr>
          <p:cNvSpPr/>
          <p:nvPr/>
        </p:nvSpPr>
        <p:spPr>
          <a:xfrm>
            <a:off x="184558" y="192947"/>
            <a:ext cx="11828477" cy="64846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TextBox 9">
            <a:extLst>
              <a:ext uri="{FF2B5EF4-FFF2-40B4-BE49-F238E27FC236}">
                <a16:creationId xmlns:a16="http://schemas.microsoft.com/office/drawing/2014/main" id="{88CEB7CF-6E7F-2AB8-4709-07FEF9708FA6}"/>
              </a:ext>
            </a:extLst>
          </p:cNvPr>
          <p:cNvSpPr txBox="1"/>
          <p:nvPr/>
        </p:nvSpPr>
        <p:spPr>
          <a:xfrm>
            <a:off x="357051" y="531223"/>
            <a:ext cx="10920549" cy="10156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600" b="1" i="0" u="none" strike="noStrike" kern="1200" cap="none" spc="0" normalizeH="0" baseline="0" noProof="0">
                <a:ln>
                  <a:noFill/>
                </a:ln>
                <a:solidFill>
                  <a:srgbClr val="7030A0"/>
                </a:solidFill>
                <a:effectLst/>
                <a:uLnTx/>
                <a:uFillTx/>
                <a:latin typeface="Arial" panose="020B0604020202020204" pitchFamily="34" charset="0"/>
                <a:ea typeface="+mn-ea"/>
                <a:cs typeface="Arial" panose="020B0604020202020204" pitchFamily="34" charset="0"/>
              </a:rPr>
              <a:t>Welcome: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1" u="none" strike="noStrike" kern="1200" cap="none" spc="0" normalizeH="0" baseline="0" noProof="0">
                <a:ln>
                  <a:noFill/>
                </a:ln>
                <a:solidFill>
                  <a:srgbClr val="7030A0"/>
                </a:solidFill>
                <a:effectLst/>
                <a:uLnTx/>
                <a:uFillTx/>
                <a:latin typeface="Arial" panose="020B0604020202020204" pitchFamily="34" charset="0"/>
                <a:ea typeface="+mn-ea"/>
                <a:cs typeface="Arial" panose="020B0604020202020204" pitchFamily="34" charset="0"/>
              </a:rPr>
              <a:t>Agenda</a:t>
            </a:r>
          </a:p>
        </p:txBody>
      </p:sp>
      <p:sp>
        <p:nvSpPr>
          <p:cNvPr id="3" name="Text Placeholder 5">
            <a:extLst>
              <a:ext uri="{FF2B5EF4-FFF2-40B4-BE49-F238E27FC236}">
                <a16:creationId xmlns:a16="http://schemas.microsoft.com/office/drawing/2014/main" id="{70795CC5-BE5F-0DD5-A33B-9C0F6B790839}"/>
              </a:ext>
            </a:extLst>
          </p:cNvPr>
          <p:cNvSpPr txBox="1">
            <a:spLocks/>
          </p:cNvSpPr>
          <p:nvPr/>
        </p:nvSpPr>
        <p:spPr>
          <a:xfrm>
            <a:off x="357051" y="1416790"/>
            <a:ext cx="11087593" cy="577927"/>
          </a:xfrm>
          <a:prstGeom prst="rect">
            <a:avLst/>
          </a:prstGeom>
        </p:spPr>
        <p:txBody>
          <a:bodyPr vert="horz" lIns="0" tIns="0" rIns="0" bIns="0" rtlCol="0">
            <a:noAutofit/>
          </a:bodyPr>
          <a:lstStyle>
            <a:lvl1pPr marL="0" indent="0" algn="l" defTabSz="914400" rtl="0" eaLnBrk="1" latinLnBrk="0" hangingPunct="1">
              <a:lnSpc>
                <a:spcPts val="2200"/>
              </a:lnSpc>
              <a:spcBef>
                <a:spcPts val="0"/>
              </a:spcBef>
              <a:spcAft>
                <a:spcPts val="900"/>
              </a:spcAft>
              <a:buClr>
                <a:schemeClr val="tx1"/>
              </a:buClr>
              <a:buFont typeface="Arial" panose="020B0604020202020204" pitchFamily="34" charset="0"/>
              <a:buNone/>
              <a:defRPr sz="2400" b="1" kern="1200">
                <a:solidFill>
                  <a:schemeClr val="accent6"/>
                </a:solidFill>
                <a:latin typeface="+mn-lt"/>
                <a:ea typeface="+mn-ea"/>
                <a:cs typeface="+mn-cs"/>
              </a:defRPr>
            </a:lvl1pPr>
            <a:lvl2pPr marL="357188"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2pPr>
            <a:lvl3pPr marL="7143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3pPr>
            <a:lvl4pPr marL="1081087"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4pPr>
            <a:lvl5pPr marL="14382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87313" marR="0" lvl="0" indent="0" algn="l" defTabSz="914400" rtl="0" eaLnBrk="1" fontAlgn="auto" latinLnBrk="0" hangingPunct="1">
              <a:lnSpc>
                <a:spcPct val="100000"/>
              </a:lnSpc>
              <a:spcBef>
                <a:spcPts val="0"/>
              </a:spcBef>
              <a:spcAft>
                <a:spcPts val="1200"/>
              </a:spcAft>
              <a:buClr>
                <a:srgbClr val="425563"/>
              </a:buClr>
              <a:buSzTx/>
              <a:buFont typeface="Arial" panose="020B0604020202020204" pitchFamily="34" charset="0"/>
              <a:buNone/>
              <a:tabLst/>
              <a:defRPr/>
            </a:pPr>
            <a:endParaRPr kumimoji="0" lang="en-GB" sz="2400" b="1" i="0" u="none" strike="noStrike" kern="1200" cap="none" spc="0" normalizeH="0" baseline="0" noProof="0">
              <a:ln>
                <a:noFill/>
              </a:ln>
              <a:solidFill>
                <a:srgbClr val="6E51A0"/>
              </a:solidFill>
              <a:effectLst/>
              <a:uLnTx/>
              <a:uFillTx/>
              <a:latin typeface="Arial" panose="020B0604020202020204"/>
              <a:ea typeface="+mn-ea"/>
              <a:cs typeface="+mn-cs"/>
            </a:endParaRPr>
          </a:p>
        </p:txBody>
      </p:sp>
      <p:pic>
        <p:nvPicPr>
          <p:cNvPr id="12" name="Picture 11">
            <a:extLst>
              <a:ext uri="{FF2B5EF4-FFF2-40B4-BE49-F238E27FC236}">
                <a16:creationId xmlns:a16="http://schemas.microsoft.com/office/drawing/2014/main" id="{D0E639B9-C2F9-E98A-16C4-1DCFE4542C27}"/>
              </a:ext>
            </a:extLst>
          </p:cNvPr>
          <p:cNvPicPr>
            <a:picLocks noChangeAspect="1"/>
          </p:cNvPicPr>
          <p:nvPr/>
        </p:nvPicPr>
        <p:blipFill>
          <a:blip r:embed="rId3"/>
          <a:stretch>
            <a:fillRect/>
          </a:stretch>
        </p:blipFill>
        <p:spPr>
          <a:xfrm>
            <a:off x="9908772" y="345718"/>
            <a:ext cx="1865490" cy="1778539"/>
          </a:xfrm>
          <a:prstGeom prst="rect">
            <a:avLst/>
          </a:prstGeom>
        </p:spPr>
      </p:pic>
      <p:graphicFrame>
        <p:nvGraphicFramePr>
          <p:cNvPr id="2" name="Content Placeholder 3">
            <a:extLst>
              <a:ext uri="{FF2B5EF4-FFF2-40B4-BE49-F238E27FC236}">
                <a16:creationId xmlns:a16="http://schemas.microsoft.com/office/drawing/2014/main" id="{3615EF95-E61A-79AD-ACE8-B7D4B32BF7EB}"/>
              </a:ext>
            </a:extLst>
          </p:cNvPr>
          <p:cNvGraphicFramePr>
            <a:graphicFrameLocks/>
          </p:cNvGraphicFramePr>
          <p:nvPr>
            <p:extLst>
              <p:ext uri="{D42A27DB-BD31-4B8C-83A1-F6EECF244321}">
                <p14:modId xmlns:p14="http://schemas.microsoft.com/office/powerpoint/2010/main" val="3405526551"/>
              </p:ext>
            </p:extLst>
          </p:nvPr>
        </p:nvGraphicFramePr>
        <p:xfrm>
          <a:off x="584781" y="1624307"/>
          <a:ext cx="10859863" cy="4971644"/>
        </p:xfrm>
        <a:graphic>
          <a:graphicData uri="http://schemas.openxmlformats.org/drawingml/2006/table">
            <a:tbl>
              <a:tblPr firstRow="1" firstCol="1"/>
              <a:tblGrid>
                <a:gridCol w="1349942">
                  <a:extLst>
                    <a:ext uri="{9D8B030D-6E8A-4147-A177-3AD203B41FA5}">
                      <a16:colId xmlns:a16="http://schemas.microsoft.com/office/drawing/2014/main" val="4072006264"/>
                    </a:ext>
                  </a:extLst>
                </a:gridCol>
                <a:gridCol w="4693303">
                  <a:extLst>
                    <a:ext uri="{9D8B030D-6E8A-4147-A177-3AD203B41FA5}">
                      <a16:colId xmlns:a16="http://schemas.microsoft.com/office/drawing/2014/main" val="2364979712"/>
                    </a:ext>
                  </a:extLst>
                </a:gridCol>
                <a:gridCol w="4816618">
                  <a:extLst>
                    <a:ext uri="{9D8B030D-6E8A-4147-A177-3AD203B41FA5}">
                      <a16:colId xmlns:a16="http://schemas.microsoft.com/office/drawing/2014/main" val="3367527605"/>
                    </a:ext>
                  </a:extLst>
                </a:gridCol>
              </a:tblGrid>
              <a:tr h="334214">
                <a:tc>
                  <a:txBody>
                    <a:bodyPr/>
                    <a:lstStyle/>
                    <a:p>
                      <a:pPr algn="l" fontAlgn="t">
                        <a:lnSpc>
                          <a:spcPct val="115000"/>
                        </a:lnSpc>
                        <a:spcAft>
                          <a:spcPts val="800"/>
                        </a:spcAft>
                        <a:buNone/>
                      </a:pPr>
                      <a:r>
                        <a:rPr lang="en-GB" sz="1600" b="1" i="0" u="none" strike="noStrike" kern="100">
                          <a:effectLst/>
                          <a:latin typeface="Aptos" panose="020B0004020202020204" pitchFamily="34" charset="0"/>
                          <a:ea typeface="Aptos" panose="020B0004020202020204" pitchFamily="34" charset="0"/>
                          <a:cs typeface="Arial" panose="020B0604020202020204" pitchFamily="34" charset="0"/>
                        </a:rPr>
                        <a:t>Time</a:t>
                      </a:r>
                      <a:endParaRPr lang="en-GB" sz="2300" b="0" i="0" u="none" strike="noStrike">
                        <a:effectLst/>
                        <a:latin typeface="Arial" panose="020B0604020202020204" pitchFamily="34" charset="0"/>
                      </a:endParaRPr>
                    </a:p>
                  </a:txBody>
                  <a:tcPr marL="89388" marR="89388" marT="1241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t">
                        <a:lnSpc>
                          <a:spcPct val="115000"/>
                        </a:lnSpc>
                        <a:spcAft>
                          <a:spcPts val="800"/>
                        </a:spcAft>
                        <a:buNone/>
                      </a:pPr>
                      <a:r>
                        <a:rPr lang="en-GB" sz="1600" b="1" i="0" u="none" strike="noStrike" kern="100">
                          <a:effectLst/>
                          <a:latin typeface="Aptos" panose="020B0004020202020204" pitchFamily="34" charset="0"/>
                          <a:ea typeface="Aptos" panose="020B0004020202020204" pitchFamily="34" charset="0"/>
                          <a:cs typeface="Arial" panose="020B0604020202020204" pitchFamily="34" charset="0"/>
                        </a:rPr>
                        <a:t>Title</a:t>
                      </a:r>
                      <a:endParaRPr lang="en-GB" sz="2300" b="0" i="0" u="none" strike="noStrike">
                        <a:effectLst/>
                        <a:latin typeface="Arial" panose="020B0604020202020204" pitchFamily="34" charset="0"/>
                      </a:endParaRPr>
                    </a:p>
                  </a:txBody>
                  <a:tcPr marL="89388" marR="89388" marT="1241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t">
                        <a:lnSpc>
                          <a:spcPct val="115000"/>
                        </a:lnSpc>
                        <a:spcAft>
                          <a:spcPts val="800"/>
                        </a:spcAft>
                        <a:buNone/>
                      </a:pPr>
                      <a:r>
                        <a:rPr lang="en-GB" sz="1600" b="1" i="0" u="none" strike="noStrike" kern="100">
                          <a:effectLst/>
                          <a:latin typeface="Aptos" panose="020B0004020202020204" pitchFamily="34" charset="0"/>
                          <a:ea typeface="Aptos" panose="020B0004020202020204" pitchFamily="34" charset="0"/>
                          <a:cs typeface="Arial" panose="020B0604020202020204" pitchFamily="34" charset="0"/>
                        </a:rPr>
                        <a:t>Speaker</a:t>
                      </a:r>
                      <a:endParaRPr lang="en-GB" sz="2300" b="0" i="0" u="none" strike="noStrike">
                        <a:effectLst/>
                        <a:latin typeface="Arial" panose="020B0604020202020204" pitchFamily="34" charset="0"/>
                      </a:endParaRPr>
                    </a:p>
                  </a:txBody>
                  <a:tcPr marL="89388" marR="89388" marT="1241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467306632"/>
                  </a:ext>
                </a:extLst>
              </a:tr>
              <a:tr h="606847">
                <a:tc>
                  <a:txBody>
                    <a:bodyPr/>
                    <a:lstStyle/>
                    <a:p>
                      <a:pPr algn="l" fontAlgn="t">
                        <a:lnSpc>
                          <a:spcPct val="115000"/>
                        </a:lnSpc>
                        <a:spcAft>
                          <a:spcPts val="800"/>
                        </a:spcAft>
                        <a:buNone/>
                      </a:pPr>
                      <a:r>
                        <a:rPr lang="en-GB" sz="1600" b="0" i="0" u="none" strike="noStrike" kern="100">
                          <a:effectLst/>
                          <a:latin typeface="Aptos" panose="020B0004020202020204" pitchFamily="34" charset="0"/>
                          <a:ea typeface="Aptos" panose="020B0004020202020204" pitchFamily="34" charset="0"/>
                          <a:cs typeface="Arial" panose="020B0604020202020204" pitchFamily="34" charset="0"/>
                        </a:rPr>
                        <a:t>10:45</a:t>
                      </a:r>
                      <a:endParaRPr lang="en-GB" sz="2300" b="0" i="0" u="none" strike="noStrike">
                        <a:effectLst/>
                        <a:latin typeface="Arial" panose="020B0604020202020204" pitchFamily="34" charset="0"/>
                      </a:endParaRPr>
                    </a:p>
                  </a:txBody>
                  <a:tcPr marL="89388" marR="89388" marT="1241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t">
                        <a:lnSpc>
                          <a:spcPct val="115000"/>
                        </a:lnSpc>
                        <a:spcAft>
                          <a:spcPts val="800"/>
                        </a:spcAft>
                        <a:buNone/>
                      </a:pPr>
                      <a:r>
                        <a:rPr lang="en-GB" sz="1600" b="0" i="0" u="none" strike="noStrike" kern="100">
                          <a:effectLst/>
                          <a:latin typeface="Aptos" panose="020B0004020202020204" pitchFamily="34" charset="0"/>
                          <a:ea typeface="Aptos" panose="020B0004020202020204" pitchFamily="34" charset="0"/>
                          <a:cs typeface="Arial" panose="020B0604020202020204" pitchFamily="34" charset="0"/>
                        </a:rPr>
                        <a:t>Experts By Experience: How We Can Support Talking Therapies</a:t>
                      </a:r>
                      <a:endParaRPr lang="en-GB" sz="2300" b="0" i="0" u="none" strike="noStrike">
                        <a:effectLst/>
                        <a:latin typeface="Arial" panose="020B0604020202020204" pitchFamily="34" charset="0"/>
                      </a:endParaRPr>
                    </a:p>
                  </a:txBody>
                  <a:tcPr marL="89388" marR="89388" marT="1241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t">
                        <a:lnSpc>
                          <a:spcPct val="115000"/>
                        </a:lnSpc>
                        <a:spcAft>
                          <a:spcPts val="800"/>
                        </a:spcAft>
                        <a:buNone/>
                      </a:pPr>
                      <a:r>
                        <a:rPr lang="en-GB" sz="1600" b="1" i="0" u="none" strike="noStrike" kern="100">
                          <a:effectLst/>
                          <a:latin typeface="Aptos" panose="020B0004020202020204" pitchFamily="34" charset="0"/>
                          <a:ea typeface="Aptos" panose="020B0004020202020204" pitchFamily="34" charset="0"/>
                          <a:cs typeface="Arial" panose="020B0604020202020204" pitchFamily="34" charset="0"/>
                        </a:rPr>
                        <a:t>PPN NW Experts by Experience</a:t>
                      </a:r>
                    </a:p>
                  </a:txBody>
                  <a:tcPr marL="89388" marR="89388" marT="1241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593283916"/>
                  </a:ext>
                </a:extLst>
              </a:tr>
              <a:tr h="334214">
                <a:tc>
                  <a:txBody>
                    <a:bodyPr/>
                    <a:lstStyle/>
                    <a:p>
                      <a:pPr algn="l" fontAlgn="t">
                        <a:lnSpc>
                          <a:spcPct val="115000"/>
                        </a:lnSpc>
                        <a:spcAft>
                          <a:spcPts val="800"/>
                        </a:spcAft>
                        <a:buNone/>
                      </a:pPr>
                      <a:r>
                        <a:rPr lang="en-GB" sz="1600" b="0" i="0" u="none" strike="noStrike" kern="100">
                          <a:effectLst/>
                          <a:latin typeface="Aptos" panose="020B0004020202020204" pitchFamily="34" charset="0"/>
                          <a:ea typeface="Aptos" panose="020B0004020202020204" pitchFamily="34" charset="0"/>
                          <a:cs typeface="Arial" panose="020B0604020202020204" pitchFamily="34" charset="0"/>
                        </a:rPr>
                        <a:t>11:15</a:t>
                      </a:r>
                      <a:endParaRPr lang="en-GB" sz="2300" b="0" i="0" u="none" strike="noStrike">
                        <a:effectLst/>
                        <a:latin typeface="Arial" panose="020B0604020202020204" pitchFamily="34" charset="0"/>
                      </a:endParaRPr>
                    </a:p>
                  </a:txBody>
                  <a:tcPr marL="89388" marR="89388" marT="1241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l" fontAlgn="t">
                        <a:lnSpc>
                          <a:spcPct val="115000"/>
                        </a:lnSpc>
                        <a:spcAft>
                          <a:spcPts val="800"/>
                        </a:spcAft>
                        <a:buNone/>
                      </a:pPr>
                      <a:r>
                        <a:rPr lang="en-GB" sz="1600" b="1" i="0" u="none" strike="noStrike" kern="100">
                          <a:effectLst/>
                          <a:latin typeface="Aptos" panose="020B0004020202020204" pitchFamily="34" charset="0"/>
                          <a:ea typeface="Aptos" panose="020B0004020202020204" pitchFamily="34" charset="0"/>
                          <a:cs typeface="Arial" panose="020B0604020202020204" pitchFamily="34" charset="0"/>
                        </a:rPr>
                        <a:t>Break</a:t>
                      </a:r>
                      <a:endParaRPr lang="en-GB" sz="2300" b="1" i="0" u="none" strike="noStrike">
                        <a:effectLst/>
                        <a:latin typeface="Arial" panose="020B0604020202020204" pitchFamily="34" charset="0"/>
                      </a:endParaRPr>
                    </a:p>
                  </a:txBody>
                  <a:tcPr marL="89388" marR="89388" marT="1241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l" fontAlgn="t">
                        <a:lnSpc>
                          <a:spcPct val="115000"/>
                        </a:lnSpc>
                        <a:spcAft>
                          <a:spcPts val="800"/>
                        </a:spcAft>
                        <a:buNone/>
                      </a:pPr>
                      <a:r>
                        <a:rPr lang="en-GB" sz="1600" b="0" i="0" u="none" strike="noStrike" kern="100">
                          <a:effectLst/>
                          <a:latin typeface="Aptos" panose="020B0004020202020204" pitchFamily="34" charset="0"/>
                          <a:ea typeface="Aptos" panose="020B0004020202020204" pitchFamily="34" charset="0"/>
                          <a:cs typeface="Arial" panose="020B0604020202020204" pitchFamily="34" charset="0"/>
                        </a:rPr>
                        <a:t> </a:t>
                      </a:r>
                      <a:endParaRPr lang="en-GB" sz="2300" b="0" i="0" u="none" strike="noStrike">
                        <a:effectLst/>
                        <a:latin typeface="Arial" panose="020B0604020202020204" pitchFamily="34" charset="0"/>
                      </a:endParaRPr>
                    </a:p>
                  </a:txBody>
                  <a:tcPr marL="89388" marR="89388" marT="1241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3513301726"/>
                  </a:ext>
                </a:extLst>
              </a:tr>
              <a:tr h="334214">
                <a:tc>
                  <a:txBody>
                    <a:bodyPr/>
                    <a:lstStyle/>
                    <a:p>
                      <a:pPr algn="l" fontAlgn="t">
                        <a:lnSpc>
                          <a:spcPct val="115000"/>
                        </a:lnSpc>
                        <a:spcAft>
                          <a:spcPts val="800"/>
                        </a:spcAft>
                        <a:buNone/>
                      </a:pPr>
                      <a:r>
                        <a:rPr lang="en-GB" sz="1600" b="0" i="0" u="none" strike="noStrike" kern="100">
                          <a:effectLst/>
                          <a:latin typeface="Aptos" panose="020B0004020202020204" pitchFamily="34" charset="0"/>
                          <a:ea typeface="Aptos" panose="020B0004020202020204" pitchFamily="34" charset="0"/>
                          <a:cs typeface="Arial" panose="020B0604020202020204" pitchFamily="34" charset="0"/>
                        </a:rPr>
                        <a:t>11:30</a:t>
                      </a:r>
                      <a:endParaRPr lang="en-GB" sz="2300" b="0" i="0" u="none" strike="noStrike">
                        <a:effectLst/>
                        <a:latin typeface="Arial" panose="020B0604020202020204" pitchFamily="34" charset="0"/>
                      </a:endParaRPr>
                    </a:p>
                  </a:txBody>
                  <a:tcPr marL="89388" marR="89388" marT="1241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t">
                        <a:lnSpc>
                          <a:spcPct val="115000"/>
                        </a:lnSpc>
                        <a:spcAft>
                          <a:spcPts val="800"/>
                        </a:spcAft>
                        <a:buNone/>
                      </a:pPr>
                      <a:r>
                        <a:rPr lang="en-GB" sz="1600" b="0" i="0" u="none" strike="noStrike" kern="100">
                          <a:effectLst/>
                          <a:latin typeface="Aptos" panose="020B0004020202020204" pitchFamily="34" charset="0"/>
                          <a:ea typeface="Aptos" panose="020B0004020202020204" pitchFamily="34" charset="0"/>
                          <a:cs typeface="Arial" panose="020B0604020202020204" pitchFamily="34" charset="0"/>
                        </a:rPr>
                        <a:t>Practice Research Network</a:t>
                      </a:r>
                      <a:endParaRPr lang="en-GB" sz="2300" b="0" i="0" u="none" strike="noStrike">
                        <a:effectLst/>
                        <a:latin typeface="Arial" panose="020B0604020202020204" pitchFamily="34" charset="0"/>
                      </a:endParaRPr>
                    </a:p>
                  </a:txBody>
                  <a:tcPr marL="89388" marR="89388" marT="1241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t">
                        <a:lnSpc>
                          <a:spcPct val="115000"/>
                        </a:lnSpc>
                        <a:spcAft>
                          <a:spcPts val="800"/>
                        </a:spcAft>
                        <a:buNone/>
                      </a:pPr>
                      <a:r>
                        <a:rPr lang="en-GB" sz="1600" b="1" i="0" u="none" strike="noStrike" kern="100">
                          <a:effectLst/>
                          <a:latin typeface="Aptos" panose="020B0004020202020204" pitchFamily="34" charset="0"/>
                          <a:ea typeface="Aptos" panose="020B0004020202020204" pitchFamily="34" charset="0"/>
                          <a:cs typeface="Arial" panose="020B0604020202020204" pitchFamily="34" charset="0"/>
                        </a:rPr>
                        <a:t>Jaime Delgadillo</a:t>
                      </a:r>
                    </a:p>
                    <a:p>
                      <a:pPr algn="l" fontAlgn="t">
                        <a:lnSpc>
                          <a:spcPct val="115000"/>
                        </a:lnSpc>
                        <a:spcAft>
                          <a:spcPts val="800"/>
                        </a:spcAft>
                        <a:buNone/>
                      </a:pPr>
                      <a:r>
                        <a:rPr lang="en-GB" sz="1600" b="0" i="0" u="none" strike="noStrike" kern="100">
                          <a:effectLst/>
                          <a:latin typeface="Aptos" panose="020B0004020202020204" pitchFamily="34" charset="0"/>
                          <a:cs typeface="Arial" panose="020B0604020202020204" pitchFamily="34" charset="0"/>
                        </a:rPr>
                        <a:t>Professor of Clinical Psychology, University of Sheffield</a:t>
                      </a:r>
                      <a:endParaRPr lang="en-GB" sz="2300" b="0" i="0" u="none" strike="noStrike">
                        <a:effectLst/>
                        <a:latin typeface="Arial" panose="020B0604020202020204" pitchFamily="34" charset="0"/>
                      </a:endParaRPr>
                    </a:p>
                  </a:txBody>
                  <a:tcPr marL="89388" marR="89388" marT="1241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894598911"/>
                  </a:ext>
                </a:extLst>
              </a:tr>
              <a:tr h="740766">
                <a:tc>
                  <a:txBody>
                    <a:bodyPr/>
                    <a:lstStyle/>
                    <a:p>
                      <a:pPr algn="l" fontAlgn="t">
                        <a:lnSpc>
                          <a:spcPct val="115000"/>
                        </a:lnSpc>
                        <a:spcAft>
                          <a:spcPts val="800"/>
                        </a:spcAft>
                        <a:buNone/>
                      </a:pPr>
                      <a:r>
                        <a:rPr lang="en-GB" sz="1600" b="0" i="0" u="none" strike="noStrike" kern="100">
                          <a:effectLst/>
                          <a:latin typeface="Aptos" panose="020B0004020202020204" pitchFamily="34" charset="0"/>
                          <a:ea typeface="Aptos" panose="020B0004020202020204" pitchFamily="34" charset="0"/>
                          <a:cs typeface="Arial" panose="020B0604020202020204" pitchFamily="34" charset="0"/>
                        </a:rPr>
                        <a:t>12:10</a:t>
                      </a:r>
                      <a:endParaRPr lang="en-GB" sz="2300" b="0" i="0" u="none" strike="noStrike">
                        <a:effectLst/>
                        <a:latin typeface="Arial" panose="020B0604020202020204" pitchFamily="34" charset="0"/>
                      </a:endParaRPr>
                    </a:p>
                  </a:txBody>
                  <a:tcPr marL="89388" marR="89388" marT="1241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t">
                        <a:lnSpc>
                          <a:spcPct val="115000"/>
                        </a:lnSpc>
                        <a:spcAft>
                          <a:spcPts val="800"/>
                        </a:spcAft>
                        <a:buNone/>
                      </a:pPr>
                      <a:r>
                        <a:rPr lang="en-GB" sz="1600" b="0" i="0" u="none" strike="noStrike" kern="100">
                          <a:effectLst/>
                          <a:latin typeface="Aptos" panose="020B0004020202020204" pitchFamily="34" charset="0"/>
                          <a:ea typeface="Aptos" panose="020B0004020202020204" pitchFamily="34" charset="0"/>
                          <a:cs typeface="Arial" panose="020B0604020202020204" pitchFamily="34" charset="0"/>
                        </a:rPr>
                        <a:t>Southport Post Event Response Service</a:t>
                      </a:r>
                      <a:endParaRPr lang="en-GB" sz="2300" b="0" i="0" u="none" strike="noStrike">
                        <a:effectLst/>
                        <a:latin typeface="Arial" panose="020B0604020202020204" pitchFamily="34" charset="0"/>
                      </a:endParaRPr>
                    </a:p>
                  </a:txBody>
                  <a:tcPr marL="89388" marR="89388" marT="1241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t">
                        <a:lnSpc>
                          <a:spcPct val="115000"/>
                        </a:lnSpc>
                        <a:spcAft>
                          <a:spcPts val="800"/>
                        </a:spcAft>
                        <a:buNone/>
                      </a:pPr>
                      <a:r>
                        <a:rPr lang="en-GB" sz="1600" b="1" i="0" u="none" strike="noStrike" kern="100">
                          <a:effectLst/>
                          <a:latin typeface="Aptos" panose="020B0004020202020204" pitchFamily="34" charset="0"/>
                          <a:ea typeface="Aptos" panose="020B0004020202020204" pitchFamily="34" charset="0"/>
                          <a:cs typeface="Arial" panose="020B0604020202020204" pitchFamily="34" charset="0"/>
                        </a:rPr>
                        <a:t>Dr Samantha Wallace </a:t>
                      </a:r>
                    </a:p>
                    <a:p>
                      <a:pPr algn="l" fontAlgn="t">
                        <a:lnSpc>
                          <a:spcPct val="115000"/>
                        </a:lnSpc>
                        <a:spcAft>
                          <a:spcPts val="800"/>
                        </a:spcAft>
                        <a:buNone/>
                      </a:pPr>
                      <a:r>
                        <a:rPr lang="en-GB" sz="1600" b="0" i="0" u="none" strike="noStrike" kern="100">
                          <a:effectLst/>
                          <a:latin typeface="Aptos" panose="020B0004020202020204" pitchFamily="34" charset="0"/>
                          <a:ea typeface="Aptos" panose="020B0004020202020204" pitchFamily="34" charset="0"/>
                          <a:cs typeface="Arial" panose="020B0604020202020204" pitchFamily="34" charset="0"/>
                        </a:rPr>
                        <a:t>Consultant Clinical Psychologist</a:t>
                      </a:r>
                      <a:endParaRPr lang="en-GB" sz="2300" b="0" i="0" u="none" strike="noStrike">
                        <a:effectLst/>
                        <a:latin typeface="Arial" panose="020B0604020202020204" pitchFamily="34" charset="0"/>
                      </a:endParaRPr>
                    </a:p>
                    <a:p>
                      <a:pPr algn="l" fontAlgn="t">
                        <a:lnSpc>
                          <a:spcPct val="115000"/>
                        </a:lnSpc>
                        <a:spcAft>
                          <a:spcPts val="800"/>
                        </a:spcAft>
                        <a:buNone/>
                      </a:pPr>
                      <a:r>
                        <a:rPr lang="en-GB" sz="1600" b="1" i="0" u="none" strike="noStrike" kern="100">
                          <a:effectLst/>
                          <a:latin typeface="Aptos" panose="020B0004020202020204" pitchFamily="34" charset="0"/>
                          <a:ea typeface="Aptos" panose="020B0004020202020204" pitchFamily="34" charset="0"/>
                          <a:cs typeface="Arial" panose="020B0604020202020204" pitchFamily="34" charset="0"/>
                        </a:rPr>
                        <a:t>Dominic Bray </a:t>
                      </a:r>
                    </a:p>
                    <a:p>
                      <a:pPr algn="l" fontAlgn="t">
                        <a:lnSpc>
                          <a:spcPct val="115000"/>
                        </a:lnSpc>
                        <a:spcAft>
                          <a:spcPts val="800"/>
                        </a:spcAft>
                        <a:buNone/>
                      </a:pPr>
                      <a:r>
                        <a:rPr lang="en-GB" sz="1600" b="0" i="0" u="none" strike="noStrike" kern="100">
                          <a:effectLst/>
                          <a:latin typeface="Aptos" panose="020B0004020202020204" pitchFamily="34" charset="0"/>
                          <a:ea typeface="Aptos" panose="020B0004020202020204" pitchFamily="34" charset="0"/>
                          <a:cs typeface="Arial" panose="020B0604020202020204" pitchFamily="34" charset="0"/>
                        </a:rPr>
                        <a:t>Head of Clinical Health Psychology</a:t>
                      </a:r>
                    </a:p>
                    <a:p>
                      <a:pPr algn="l" fontAlgn="t">
                        <a:lnSpc>
                          <a:spcPct val="115000"/>
                        </a:lnSpc>
                        <a:spcAft>
                          <a:spcPts val="800"/>
                        </a:spcAft>
                        <a:buNone/>
                      </a:pPr>
                      <a:r>
                        <a:rPr lang="en-GB" sz="1600" b="0" i="0" u="none" strike="noStrike" kern="100">
                          <a:effectLst/>
                          <a:latin typeface="Aptos" panose="020B0004020202020204" pitchFamily="34" charset="0"/>
                          <a:ea typeface="Aptos" panose="020B0004020202020204" pitchFamily="34" charset="0"/>
                          <a:cs typeface="Arial" panose="020B0604020202020204" pitchFamily="34" charset="0"/>
                        </a:rPr>
                        <a:t>Merseycare NHS Foundation Trust</a:t>
                      </a:r>
                      <a:endParaRPr lang="en-GB" sz="2300" b="0" i="0" u="none" strike="noStrike">
                        <a:effectLst/>
                        <a:latin typeface="Arial" panose="020B0604020202020204" pitchFamily="34" charset="0"/>
                      </a:endParaRPr>
                    </a:p>
                  </a:txBody>
                  <a:tcPr marL="89388" marR="89388" marT="1241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365384386"/>
                  </a:ext>
                </a:extLst>
              </a:tr>
              <a:tr h="334214">
                <a:tc>
                  <a:txBody>
                    <a:bodyPr/>
                    <a:lstStyle/>
                    <a:p>
                      <a:pPr algn="l" fontAlgn="t">
                        <a:lnSpc>
                          <a:spcPct val="115000"/>
                        </a:lnSpc>
                        <a:spcAft>
                          <a:spcPts val="800"/>
                        </a:spcAft>
                        <a:buNone/>
                      </a:pPr>
                      <a:r>
                        <a:rPr lang="en-GB" sz="1600" b="0" i="0" u="none" strike="noStrike" kern="100">
                          <a:effectLst/>
                          <a:latin typeface="Aptos" panose="020B0004020202020204" pitchFamily="34" charset="0"/>
                          <a:ea typeface="Aptos" panose="020B0004020202020204" pitchFamily="34" charset="0"/>
                          <a:cs typeface="Arial" panose="020B0604020202020204" pitchFamily="34" charset="0"/>
                        </a:rPr>
                        <a:t>12:50</a:t>
                      </a:r>
                      <a:endParaRPr lang="en-GB" sz="2300" b="0" i="0" u="none" strike="noStrike">
                        <a:effectLst/>
                        <a:latin typeface="Arial" panose="020B0604020202020204" pitchFamily="34" charset="0"/>
                      </a:endParaRPr>
                    </a:p>
                  </a:txBody>
                  <a:tcPr marL="89388" marR="89388" marT="1241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t">
                        <a:lnSpc>
                          <a:spcPct val="115000"/>
                        </a:lnSpc>
                        <a:spcAft>
                          <a:spcPts val="800"/>
                        </a:spcAft>
                        <a:buNone/>
                      </a:pPr>
                      <a:r>
                        <a:rPr lang="en-GB" sz="1600" b="0" i="0" u="none" strike="noStrike" kern="100">
                          <a:effectLst/>
                          <a:latin typeface="Aptos" panose="020B0004020202020204" pitchFamily="34" charset="0"/>
                          <a:ea typeface="Aptos" panose="020B0004020202020204" pitchFamily="34" charset="0"/>
                          <a:cs typeface="Arial" panose="020B0604020202020204" pitchFamily="34" charset="0"/>
                        </a:rPr>
                        <a:t>Closing Remarks</a:t>
                      </a:r>
                      <a:endParaRPr lang="en-GB" sz="2300" b="0" i="0" u="none" strike="noStrike">
                        <a:effectLst/>
                        <a:latin typeface="Arial" panose="020B0604020202020204" pitchFamily="34" charset="0"/>
                      </a:endParaRPr>
                    </a:p>
                  </a:txBody>
                  <a:tcPr marL="89388" marR="89388" marT="1241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t">
                        <a:lnSpc>
                          <a:spcPct val="115000"/>
                        </a:lnSpc>
                        <a:spcAft>
                          <a:spcPts val="800"/>
                        </a:spcAft>
                        <a:buNone/>
                      </a:pPr>
                      <a:r>
                        <a:rPr lang="en-GB" sz="1400" b="1" i="0" u="none" strike="noStrike">
                          <a:effectLst/>
                          <a:latin typeface="Arial" panose="020B0604020202020204" pitchFamily="34" charset="0"/>
                        </a:rPr>
                        <a:t>Toby Sweet</a:t>
                      </a:r>
                    </a:p>
                    <a:p>
                      <a:pPr algn="l" fontAlgn="t">
                        <a:lnSpc>
                          <a:spcPct val="115000"/>
                        </a:lnSpc>
                        <a:spcAft>
                          <a:spcPts val="800"/>
                        </a:spcAft>
                        <a:buNone/>
                      </a:pPr>
                      <a:r>
                        <a:rPr lang="en-GB" sz="1600" b="0" i="0" u="none" strike="noStrike">
                          <a:effectLst/>
                          <a:latin typeface="Aptos" panose="020B0004020202020204" pitchFamily="34" charset="0"/>
                        </a:rPr>
                        <a:t>Forum Chair &amp; Chief Executive, Sunderland Counselling Service</a:t>
                      </a:r>
                      <a:endParaRPr lang="en-GB" sz="2300" b="0" i="0" u="none" strike="noStrike">
                        <a:effectLst/>
                        <a:latin typeface="Arial" panose="020B0604020202020204" pitchFamily="34" charset="0"/>
                      </a:endParaRPr>
                    </a:p>
                  </a:txBody>
                  <a:tcPr marL="89388" marR="89388" marT="1241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447234295"/>
                  </a:ext>
                </a:extLst>
              </a:tr>
            </a:tbl>
          </a:graphicData>
        </a:graphic>
      </p:graphicFrame>
    </p:spTree>
    <p:extLst>
      <p:ext uri="{BB962C8B-B14F-4D97-AF65-F5344CB8AC3E}">
        <p14:creationId xmlns:p14="http://schemas.microsoft.com/office/powerpoint/2010/main" val="203055304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809C0BCD-BEE9-423F-A51C-BCCD8E5EAA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1140" y="243840"/>
            <a:ext cx="11724640" cy="637793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11" name="Rectangle 10">
            <a:extLst>
              <a:ext uri="{FF2B5EF4-FFF2-40B4-BE49-F238E27FC236}">
                <a16:creationId xmlns:a16="http://schemas.microsoft.com/office/drawing/2014/main" id="{9998D094-42B2-42BA-AA14-E8FBE073A5D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1140" y="243840"/>
            <a:ext cx="11724640" cy="6377939"/>
          </a:xfrm>
          <a:prstGeom prst="rect">
            <a:avLst/>
          </a:prstGeom>
          <a:solidFill>
            <a:schemeClr val="accent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cxnSp>
        <p:nvCxnSpPr>
          <p:cNvPr id="13" name="Straight Connector 12">
            <a:extLst>
              <a:ext uri="{FF2B5EF4-FFF2-40B4-BE49-F238E27FC236}">
                <a16:creationId xmlns:a16="http://schemas.microsoft.com/office/drawing/2014/main" id="{8465D64B-59F4-4BDC-B833-A17EF1E0469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978660" y="3733800"/>
            <a:ext cx="8229601"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F7726A94-1EF0-4D91-B7BF-C033E3D6E5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1140" y="243840"/>
            <a:ext cx="11724640" cy="6377939"/>
          </a:xfrm>
          <a:prstGeom prst="rect">
            <a:avLst/>
          </a:prstGeom>
          <a:solidFill>
            <a:schemeClr val="accent1">
              <a:lumMod val="75000"/>
            </a:schemeClr>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pic>
        <p:nvPicPr>
          <p:cNvPr id="5" name="Picture 4" descr="Yellow question mark">
            <a:extLst>
              <a:ext uri="{FF2B5EF4-FFF2-40B4-BE49-F238E27FC236}">
                <a16:creationId xmlns:a16="http://schemas.microsoft.com/office/drawing/2014/main" id="{2F6950CA-D6A9-66F0-A222-39AC098A8D75}"/>
              </a:ext>
            </a:extLst>
          </p:cNvPr>
          <p:cNvPicPr>
            <a:picLocks noChangeAspect="1"/>
          </p:cNvPicPr>
          <p:nvPr/>
        </p:nvPicPr>
        <p:blipFill>
          <a:blip r:embed="rId2">
            <a:duotone>
              <a:schemeClr val="accent1">
                <a:shade val="45000"/>
                <a:satMod val="135000"/>
              </a:schemeClr>
              <a:prstClr val="white"/>
            </a:duotone>
            <a:alphaModFix amt="60000"/>
          </a:blip>
          <a:srcRect b="6250"/>
          <a:stretch/>
        </p:blipFill>
        <p:spPr>
          <a:xfrm>
            <a:off x="20" y="-1"/>
            <a:ext cx="12191980" cy="6858001"/>
          </a:xfrm>
          <a:prstGeom prst="rect">
            <a:avLst/>
          </a:prstGeom>
        </p:spPr>
      </p:pic>
      <p:cxnSp>
        <p:nvCxnSpPr>
          <p:cNvPr id="17" name="Straight Connector 16">
            <a:extLst>
              <a:ext uri="{FF2B5EF4-FFF2-40B4-BE49-F238E27FC236}">
                <a16:creationId xmlns:a16="http://schemas.microsoft.com/office/drawing/2014/main" id="{98F0650C-11DF-45E6-8EC2-E3B298F0D80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978660" y="3733800"/>
            <a:ext cx="8229601"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
        <p:nvSpPr>
          <p:cNvPr id="19" name="Rectangle 18">
            <a:extLst>
              <a:ext uri="{FF2B5EF4-FFF2-40B4-BE49-F238E27FC236}">
                <a16:creationId xmlns:a16="http://schemas.microsoft.com/office/drawing/2014/main" id="{24FB4153-1E3E-4AE9-8306-E8C292894B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28600" y="246888"/>
            <a:ext cx="11724640" cy="6377939"/>
          </a:xfrm>
          <a:prstGeom prst="rect">
            <a:avLst/>
          </a:prstGeom>
          <a:no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2" name="Title 1">
            <a:extLst>
              <a:ext uri="{FF2B5EF4-FFF2-40B4-BE49-F238E27FC236}">
                <a16:creationId xmlns:a16="http://schemas.microsoft.com/office/drawing/2014/main" id="{1A2260E0-474A-2253-5BD7-D1E90812F483}"/>
              </a:ext>
            </a:extLst>
          </p:cNvPr>
          <p:cNvSpPr>
            <a:spLocks noGrp="1"/>
          </p:cNvSpPr>
          <p:nvPr>
            <p:ph type="title"/>
          </p:nvPr>
        </p:nvSpPr>
        <p:spPr>
          <a:xfrm>
            <a:off x="1109980" y="882376"/>
            <a:ext cx="9966960" cy="2926080"/>
          </a:xfrm>
        </p:spPr>
        <p:txBody>
          <a:bodyPr vert="horz" lIns="91440" tIns="45720" rIns="91440" bIns="45720" rtlCol="0" anchor="b">
            <a:normAutofit/>
          </a:bodyPr>
          <a:lstStyle/>
          <a:p>
            <a:pPr algn="ctr">
              <a:lnSpc>
                <a:spcPct val="85000"/>
              </a:lnSpc>
            </a:pPr>
            <a:r>
              <a:rPr lang="en-US" sz="7200" b="1" cap="all">
                <a:solidFill>
                  <a:srgbClr val="FFFFFF"/>
                </a:solidFill>
              </a:rPr>
              <a:t>Any questions…</a:t>
            </a:r>
          </a:p>
        </p:txBody>
      </p:sp>
    </p:spTree>
    <p:extLst>
      <p:ext uri="{BB962C8B-B14F-4D97-AF65-F5344CB8AC3E}">
        <p14:creationId xmlns:p14="http://schemas.microsoft.com/office/powerpoint/2010/main" val="397409648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rot="-5400000">
            <a:off x="2667000" y="-2667000"/>
            <a:ext cx="6858000" cy="12192000"/>
          </a:xfrm>
          <a:custGeom>
            <a:avLst/>
            <a:gdLst/>
            <a:ahLst/>
            <a:cxnLst/>
            <a:rect l="l" t="t" r="r" b="b"/>
            <a:pathLst>
              <a:path w="10287000" h="18288000">
                <a:moveTo>
                  <a:pt x="10287000" y="0"/>
                </a:moveTo>
                <a:lnTo>
                  <a:pt x="10287000" y="18288000"/>
                </a:lnTo>
                <a:lnTo>
                  <a:pt x="0" y="18288000"/>
                </a:lnTo>
                <a:lnTo>
                  <a:pt x="0" y="0"/>
                </a:lnTo>
                <a:lnTo>
                  <a:pt x="10287000" y="0"/>
                </a:lnTo>
                <a:close/>
              </a:path>
            </a:pathLst>
          </a:custGeom>
          <a:blipFill>
            <a:blip r:embed="rId2"/>
            <a:stretch>
              <a:fillRect l="-71867" t="-3631" r="-74156" b="-2747"/>
            </a:stretch>
          </a:blipFill>
        </p:spPr>
        <p:txBody>
          <a:bodyPr/>
          <a:lstStyle/>
          <a:p>
            <a:endParaRPr lang="en-GB" sz="1200"/>
          </a:p>
        </p:txBody>
      </p:sp>
      <p:sp>
        <p:nvSpPr>
          <p:cNvPr id="3" name="Freeform 3"/>
          <p:cNvSpPr/>
          <p:nvPr/>
        </p:nvSpPr>
        <p:spPr>
          <a:xfrm>
            <a:off x="-1552932" y="5743262"/>
            <a:ext cx="3266632" cy="2229476"/>
          </a:xfrm>
          <a:custGeom>
            <a:avLst/>
            <a:gdLst/>
            <a:ahLst/>
            <a:cxnLst/>
            <a:rect l="l" t="t" r="r" b="b"/>
            <a:pathLst>
              <a:path w="4899948" h="3344214">
                <a:moveTo>
                  <a:pt x="0" y="0"/>
                </a:moveTo>
                <a:lnTo>
                  <a:pt x="4899947" y="0"/>
                </a:lnTo>
                <a:lnTo>
                  <a:pt x="4899947" y="3344214"/>
                </a:lnTo>
                <a:lnTo>
                  <a:pt x="0" y="3344214"/>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GB" sz="1200"/>
          </a:p>
        </p:txBody>
      </p:sp>
      <p:sp>
        <p:nvSpPr>
          <p:cNvPr id="4" name="Freeform 4"/>
          <p:cNvSpPr/>
          <p:nvPr/>
        </p:nvSpPr>
        <p:spPr>
          <a:xfrm>
            <a:off x="4020473" y="6172201"/>
            <a:ext cx="2039886" cy="500699"/>
          </a:xfrm>
          <a:custGeom>
            <a:avLst/>
            <a:gdLst/>
            <a:ahLst/>
            <a:cxnLst/>
            <a:rect l="l" t="t" r="r" b="b"/>
            <a:pathLst>
              <a:path w="3059829" h="751049">
                <a:moveTo>
                  <a:pt x="0" y="0"/>
                </a:moveTo>
                <a:lnTo>
                  <a:pt x="3059829" y="0"/>
                </a:lnTo>
                <a:lnTo>
                  <a:pt x="3059829" y="751049"/>
                </a:lnTo>
                <a:lnTo>
                  <a:pt x="0" y="751049"/>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GB" sz="1200"/>
          </a:p>
        </p:txBody>
      </p:sp>
      <p:sp>
        <p:nvSpPr>
          <p:cNvPr id="5" name="Freeform 5"/>
          <p:cNvSpPr/>
          <p:nvPr/>
        </p:nvSpPr>
        <p:spPr>
          <a:xfrm>
            <a:off x="9476804" y="5693425"/>
            <a:ext cx="3068209" cy="2412379"/>
          </a:xfrm>
          <a:custGeom>
            <a:avLst/>
            <a:gdLst/>
            <a:ahLst/>
            <a:cxnLst/>
            <a:rect l="l" t="t" r="r" b="b"/>
            <a:pathLst>
              <a:path w="4602314" h="3618569">
                <a:moveTo>
                  <a:pt x="0" y="0"/>
                </a:moveTo>
                <a:lnTo>
                  <a:pt x="4602314" y="0"/>
                </a:lnTo>
                <a:lnTo>
                  <a:pt x="4602314" y="3618570"/>
                </a:lnTo>
                <a:lnTo>
                  <a:pt x="0" y="3618570"/>
                </a:lnTo>
                <a:lnTo>
                  <a:pt x="0" y="0"/>
                </a:lnTo>
                <a:close/>
              </a:path>
            </a:pathLst>
          </a:custGeom>
          <a:blipFill>
            <a:blip r:embed="rId7">
              <a:extLst>
                <a:ext uri="{96DAC541-7B7A-43D3-8B79-37D633B846F1}">
                  <asvg:svgBlip xmlns:asvg="http://schemas.microsoft.com/office/drawing/2016/SVG/main" r:embed="rId8"/>
                </a:ext>
              </a:extLst>
            </a:blip>
            <a:stretch>
              <a:fillRect/>
            </a:stretch>
          </a:blipFill>
          <a:ln cap="sq">
            <a:noFill/>
            <a:prstDash val="solid"/>
            <a:miter/>
          </a:ln>
        </p:spPr>
        <p:txBody>
          <a:bodyPr/>
          <a:lstStyle/>
          <a:p>
            <a:endParaRPr lang="en-GB" sz="1200"/>
          </a:p>
        </p:txBody>
      </p:sp>
      <p:sp>
        <p:nvSpPr>
          <p:cNvPr id="6" name="Freeform 6"/>
          <p:cNvSpPr/>
          <p:nvPr/>
        </p:nvSpPr>
        <p:spPr>
          <a:xfrm>
            <a:off x="-449437" y="-715087"/>
            <a:ext cx="3266632" cy="2045728"/>
          </a:xfrm>
          <a:custGeom>
            <a:avLst/>
            <a:gdLst/>
            <a:ahLst/>
            <a:cxnLst/>
            <a:rect l="l" t="t" r="r" b="b"/>
            <a:pathLst>
              <a:path w="4899948" h="3068592">
                <a:moveTo>
                  <a:pt x="0" y="0"/>
                </a:moveTo>
                <a:lnTo>
                  <a:pt x="4899948" y="0"/>
                </a:lnTo>
                <a:lnTo>
                  <a:pt x="4899948" y="3068592"/>
                </a:lnTo>
                <a:lnTo>
                  <a:pt x="0" y="3068592"/>
                </a:lnTo>
                <a:lnTo>
                  <a:pt x="0" y="0"/>
                </a:lnTo>
                <a:close/>
              </a:path>
            </a:pathLst>
          </a:custGeom>
          <a:blipFill>
            <a:blip r:embed="rId9">
              <a:extLst>
                <a:ext uri="{96DAC541-7B7A-43D3-8B79-37D633B846F1}">
                  <asvg:svgBlip xmlns:asvg="http://schemas.microsoft.com/office/drawing/2016/SVG/main" r:embed="rId10"/>
                </a:ext>
              </a:extLst>
            </a:blip>
            <a:stretch>
              <a:fillRect/>
            </a:stretch>
          </a:blipFill>
          <a:ln cap="sq">
            <a:noFill/>
            <a:prstDash val="solid"/>
            <a:miter/>
          </a:ln>
        </p:spPr>
        <p:txBody>
          <a:bodyPr/>
          <a:lstStyle/>
          <a:p>
            <a:endParaRPr lang="en-GB" sz="1200"/>
          </a:p>
        </p:txBody>
      </p:sp>
      <p:sp>
        <p:nvSpPr>
          <p:cNvPr id="7" name="Freeform 7"/>
          <p:cNvSpPr/>
          <p:nvPr/>
        </p:nvSpPr>
        <p:spPr>
          <a:xfrm>
            <a:off x="8457476" y="-1718795"/>
            <a:ext cx="2861616" cy="2580657"/>
          </a:xfrm>
          <a:custGeom>
            <a:avLst/>
            <a:gdLst/>
            <a:ahLst/>
            <a:cxnLst/>
            <a:rect l="l" t="t" r="r" b="b"/>
            <a:pathLst>
              <a:path w="4292424" h="3870986">
                <a:moveTo>
                  <a:pt x="0" y="0"/>
                </a:moveTo>
                <a:lnTo>
                  <a:pt x="4292424" y="0"/>
                </a:lnTo>
                <a:lnTo>
                  <a:pt x="4292424" y="3870986"/>
                </a:lnTo>
                <a:lnTo>
                  <a:pt x="0" y="3870986"/>
                </a:lnTo>
                <a:lnTo>
                  <a:pt x="0" y="0"/>
                </a:lnTo>
                <a:close/>
              </a:path>
            </a:pathLst>
          </a:custGeom>
          <a:blipFill>
            <a:blip r:embed="rId11">
              <a:extLst>
                <a:ext uri="{96DAC541-7B7A-43D3-8B79-37D633B846F1}">
                  <asvg:svgBlip xmlns:asvg="http://schemas.microsoft.com/office/drawing/2016/SVG/main" r:embed="rId12"/>
                </a:ext>
              </a:extLst>
            </a:blip>
            <a:stretch>
              <a:fillRect/>
            </a:stretch>
          </a:blipFill>
          <a:ln cap="sq">
            <a:noFill/>
            <a:prstDash val="solid"/>
            <a:miter/>
          </a:ln>
        </p:spPr>
        <p:txBody>
          <a:bodyPr/>
          <a:lstStyle/>
          <a:p>
            <a:endParaRPr lang="en-GB" sz="1200"/>
          </a:p>
        </p:txBody>
      </p:sp>
      <p:sp>
        <p:nvSpPr>
          <p:cNvPr id="8" name="Freeform 8"/>
          <p:cNvSpPr/>
          <p:nvPr/>
        </p:nvSpPr>
        <p:spPr>
          <a:xfrm>
            <a:off x="6759290" y="6172200"/>
            <a:ext cx="2717513" cy="1909053"/>
          </a:xfrm>
          <a:custGeom>
            <a:avLst/>
            <a:gdLst/>
            <a:ahLst/>
            <a:cxnLst/>
            <a:rect l="l" t="t" r="r" b="b"/>
            <a:pathLst>
              <a:path w="4076270" h="2863579">
                <a:moveTo>
                  <a:pt x="0" y="0"/>
                </a:moveTo>
                <a:lnTo>
                  <a:pt x="4076270" y="0"/>
                </a:lnTo>
                <a:lnTo>
                  <a:pt x="4076270" y="2863579"/>
                </a:lnTo>
                <a:lnTo>
                  <a:pt x="0" y="2863579"/>
                </a:lnTo>
                <a:lnTo>
                  <a:pt x="0" y="0"/>
                </a:lnTo>
                <a:close/>
              </a:path>
            </a:pathLst>
          </a:custGeom>
          <a:blipFill>
            <a:blip r:embed="rId13">
              <a:extLst>
                <a:ext uri="{96DAC541-7B7A-43D3-8B79-37D633B846F1}">
                  <asvg:svgBlip xmlns:asvg="http://schemas.microsoft.com/office/drawing/2016/SVG/main" r:embed="rId14"/>
                </a:ext>
              </a:extLst>
            </a:blip>
            <a:stretch>
              <a:fillRect/>
            </a:stretch>
          </a:blipFill>
          <a:ln cap="sq">
            <a:noFill/>
            <a:prstDash val="solid"/>
            <a:miter/>
          </a:ln>
        </p:spPr>
        <p:txBody>
          <a:bodyPr/>
          <a:lstStyle/>
          <a:p>
            <a:endParaRPr lang="en-GB" sz="1200"/>
          </a:p>
        </p:txBody>
      </p:sp>
      <p:sp>
        <p:nvSpPr>
          <p:cNvPr id="9" name="Freeform 9"/>
          <p:cNvSpPr/>
          <p:nvPr/>
        </p:nvSpPr>
        <p:spPr>
          <a:xfrm>
            <a:off x="4939549" y="-1800067"/>
            <a:ext cx="3662039" cy="2743200"/>
          </a:xfrm>
          <a:custGeom>
            <a:avLst/>
            <a:gdLst/>
            <a:ahLst/>
            <a:cxnLst/>
            <a:rect l="l" t="t" r="r" b="b"/>
            <a:pathLst>
              <a:path w="5493058" h="4114800">
                <a:moveTo>
                  <a:pt x="0" y="0"/>
                </a:moveTo>
                <a:lnTo>
                  <a:pt x="5493058" y="0"/>
                </a:lnTo>
                <a:lnTo>
                  <a:pt x="5493058" y="4114800"/>
                </a:lnTo>
                <a:lnTo>
                  <a:pt x="0" y="4114800"/>
                </a:lnTo>
                <a:lnTo>
                  <a:pt x="0" y="0"/>
                </a:lnTo>
                <a:close/>
              </a:path>
            </a:pathLst>
          </a:custGeom>
          <a:blipFill>
            <a:blip r:embed="rId15">
              <a:extLst>
                <a:ext uri="{96DAC541-7B7A-43D3-8B79-37D633B846F1}">
                  <asvg:svgBlip xmlns:asvg="http://schemas.microsoft.com/office/drawing/2016/SVG/main" r:embed="rId16"/>
                </a:ext>
              </a:extLst>
            </a:blip>
            <a:stretch>
              <a:fillRect/>
            </a:stretch>
          </a:blipFill>
          <a:ln cap="sq">
            <a:noFill/>
            <a:prstDash val="solid"/>
            <a:miter/>
          </a:ln>
        </p:spPr>
        <p:txBody>
          <a:bodyPr/>
          <a:lstStyle/>
          <a:p>
            <a:endParaRPr lang="en-GB" sz="1200"/>
          </a:p>
        </p:txBody>
      </p:sp>
      <p:sp>
        <p:nvSpPr>
          <p:cNvPr id="10" name="Freeform 10"/>
          <p:cNvSpPr/>
          <p:nvPr/>
        </p:nvSpPr>
        <p:spPr>
          <a:xfrm rot="4747568">
            <a:off x="-1981561" y="2443545"/>
            <a:ext cx="3264065" cy="1823796"/>
          </a:xfrm>
          <a:custGeom>
            <a:avLst/>
            <a:gdLst/>
            <a:ahLst/>
            <a:cxnLst/>
            <a:rect l="l" t="t" r="r" b="b"/>
            <a:pathLst>
              <a:path w="4896097" h="2735694">
                <a:moveTo>
                  <a:pt x="0" y="0"/>
                </a:moveTo>
                <a:lnTo>
                  <a:pt x="4896097" y="0"/>
                </a:lnTo>
                <a:lnTo>
                  <a:pt x="4896097" y="2735694"/>
                </a:lnTo>
                <a:lnTo>
                  <a:pt x="0" y="2735694"/>
                </a:lnTo>
                <a:lnTo>
                  <a:pt x="0" y="0"/>
                </a:lnTo>
                <a:close/>
              </a:path>
            </a:pathLst>
          </a:custGeom>
          <a:blipFill>
            <a:blip r:embed="rId17">
              <a:extLst>
                <a:ext uri="{96DAC541-7B7A-43D3-8B79-37D633B846F1}">
                  <asvg:svgBlip xmlns:asvg="http://schemas.microsoft.com/office/drawing/2016/SVG/main" r:embed="rId18"/>
                </a:ext>
              </a:extLst>
            </a:blip>
            <a:stretch>
              <a:fillRect/>
            </a:stretch>
          </a:blipFill>
          <a:ln cap="sq">
            <a:noFill/>
            <a:prstDash val="solid"/>
            <a:miter/>
          </a:ln>
        </p:spPr>
        <p:txBody>
          <a:bodyPr/>
          <a:lstStyle/>
          <a:p>
            <a:endParaRPr lang="en-GB" sz="1200"/>
          </a:p>
        </p:txBody>
      </p:sp>
      <p:sp>
        <p:nvSpPr>
          <p:cNvPr id="11" name="Freeform 11"/>
          <p:cNvSpPr/>
          <p:nvPr/>
        </p:nvSpPr>
        <p:spPr>
          <a:xfrm>
            <a:off x="3220987" y="-1084338"/>
            <a:ext cx="1928508" cy="1946201"/>
          </a:xfrm>
          <a:custGeom>
            <a:avLst/>
            <a:gdLst/>
            <a:ahLst/>
            <a:cxnLst/>
            <a:rect l="l" t="t" r="r" b="b"/>
            <a:pathLst>
              <a:path w="2892762" h="2919301">
                <a:moveTo>
                  <a:pt x="0" y="0"/>
                </a:moveTo>
                <a:lnTo>
                  <a:pt x="2892761" y="0"/>
                </a:lnTo>
                <a:lnTo>
                  <a:pt x="2892761" y="2919300"/>
                </a:lnTo>
                <a:lnTo>
                  <a:pt x="0" y="2919300"/>
                </a:lnTo>
                <a:lnTo>
                  <a:pt x="0" y="0"/>
                </a:lnTo>
                <a:close/>
              </a:path>
            </a:pathLst>
          </a:custGeom>
          <a:blipFill>
            <a:blip r:embed="rId19">
              <a:extLst>
                <a:ext uri="{96DAC541-7B7A-43D3-8B79-37D633B846F1}">
                  <asvg:svgBlip xmlns:asvg="http://schemas.microsoft.com/office/drawing/2016/SVG/main" r:embed="rId20"/>
                </a:ext>
              </a:extLst>
            </a:blip>
            <a:stretch>
              <a:fillRect/>
            </a:stretch>
          </a:blipFill>
          <a:ln cap="sq">
            <a:noFill/>
            <a:prstDash val="solid"/>
            <a:miter/>
          </a:ln>
        </p:spPr>
        <p:txBody>
          <a:bodyPr/>
          <a:lstStyle/>
          <a:p>
            <a:endParaRPr lang="en-GB" sz="1200"/>
          </a:p>
        </p:txBody>
      </p:sp>
      <p:sp>
        <p:nvSpPr>
          <p:cNvPr id="12" name="Freeform 12"/>
          <p:cNvSpPr/>
          <p:nvPr/>
        </p:nvSpPr>
        <p:spPr>
          <a:xfrm>
            <a:off x="11506200" y="1508228"/>
            <a:ext cx="2383694" cy="2383694"/>
          </a:xfrm>
          <a:custGeom>
            <a:avLst/>
            <a:gdLst/>
            <a:ahLst/>
            <a:cxnLst/>
            <a:rect l="l" t="t" r="r" b="b"/>
            <a:pathLst>
              <a:path w="3575541" h="3575541">
                <a:moveTo>
                  <a:pt x="0" y="0"/>
                </a:moveTo>
                <a:lnTo>
                  <a:pt x="3575541" y="0"/>
                </a:lnTo>
                <a:lnTo>
                  <a:pt x="3575541" y="3575541"/>
                </a:lnTo>
                <a:lnTo>
                  <a:pt x="0" y="3575541"/>
                </a:lnTo>
                <a:lnTo>
                  <a:pt x="0" y="0"/>
                </a:lnTo>
                <a:close/>
              </a:path>
            </a:pathLst>
          </a:custGeom>
          <a:blipFill>
            <a:blip r:embed="rId21">
              <a:extLst>
                <a:ext uri="{96DAC541-7B7A-43D3-8B79-37D633B846F1}">
                  <asvg:svgBlip xmlns:asvg="http://schemas.microsoft.com/office/drawing/2016/SVG/main" r:embed="rId22"/>
                </a:ext>
              </a:extLst>
            </a:blip>
            <a:stretch>
              <a:fillRect/>
            </a:stretch>
          </a:blipFill>
          <a:ln cap="sq">
            <a:noFill/>
            <a:prstDash val="solid"/>
            <a:miter/>
          </a:ln>
        </p:spPr>
        <p:txBody>
          <a:bodyPr/>
          <a:lstStyle/>
          <a:p>
            <a:endParaRPr lang="en-GB" sz="1200"/>
          </a:p>
        </p:txBody>
      </p:sp>
      <p:sp>
        <p:nvSpPr>
          <p:cNvPr id="13" name="Freeform 13"/>
          <p:cNvSpPr/>
          <p:nvPr/>
        </p:nvSpPr>
        <p:spPr>
          <a:xfrm>
            <a:off x="1713699" y="6062492"/>
            <a:ext cx="1724680" cy="1591017"/>
          </a:xfrm>
          <a:custGeom>
            <a:avLst/>
            <a:gdLst/>
            <a:ahLst/>
            <a:cxnLst/>
            <a:rect l="l" t="t" r="r" b="b"/>
            <a:pathLst>
              <a:path w="2587020" h="2386526">
                <a:moveTo>
                  <a:pt x="0" y="0"/>
                </a:moveTo>
                <a:lnTo>
                  <a:pt x="2587020" y="0"/>
                </a:lnTo>
                <a:lnTo>
                  <a:pt x="2587020" y="2386526"/>
                </a:lnTo>
                <a:lnTo>
                  <a:pt x="0" y="2386526"/>
                </a:lnTo>
                <a:lnTo>
                  <a:pt x="0" y="0"/>
                </a:lnTo>
                <a:close/>
              </a:path>
            </a:pathLst>
          </a:custGeom>
          <a:blipFill>
            <a:blip r:embed="rId23">
              <a:extLst>
                <a:ext uri="{96DAC541-7B7A-43D3-8B79-37D633B846F1}">
                  <asvg:svgBlip xmlns:asvg="http://schemas.microsoft.com/office/drawing/2016/SVG/main" r:embed="rId24"/>
                </a:ext>
              </a:extLst>
            </a:blip>
            <a:stretch>
              <a:fillRect/>
            </a:stretch>
          </a:blipFill>
          <a:ln cap="sq">
            <a:noFill/>
            <a:prstDash val="solid"/>
            <a:miter/>
          </a:ln>
        </p:spPr>
        <p:txBody>
          <a:bodyPr/>
          <a:lstStyle/>
          <a:p>
            <a:endParaRPr lang="en-GB" sz="1200"/>
          </a:p>
        </p:txBody>
      </p:sp>
      <p:sp>
        <p:nvSpPr>
          <p:cNvPr id="14" name="Freeform 14"/>
          <p:cNvSpPr/>
          <p:nvPr/>
        </p:nvSpPr>
        <p:spPr>
          <a:xfrm rot="-5282649">
            <a:off x="10960246" y="4647246"/>
            <a:ext cx="2255325" cy="769629"/>
          </a:xfrm>
          <a:custGeom>
            <a:avLst/>
            <a:gdLst/>
            <a:ahLst/>
            <a:cxnLst/>
            <a:rect l="l" t="t" r="r" b="b"/>
            <a:pathLst>
              <a:path w="3382987" h="1154444">
                <a:moveTo>
                  <a:pt x="0" y="0"/>
                </a:moveTo>
                <a:lnTo>
                  <a:pt x="3382987" y="0"/>
                </a:lnTo>
                <a:lnTo>
                  <a:pt x="3382987" y="1154445"/>
                </a:lnTo>
                <a:lnTo>
                  <a:pt x="0" y="1154445"/>
                </a:lnTo>
                <a:lnTo>
                  <a:pt x="0" y="0"/>
                </a:lnTo>
                <a:close/>
              </a:path>
            </a:pathLst>
          </a:custGeom>
          <a:blipFill>
            <a:blip r:embed="rId25">
              <a:extLst>
                <a:ext uri="{96DAC541-7B7A-43D3-8B79-37D633B846F1}">
                  <asvg:svgBlip xmlns:asvg="http://schemas.microsoft.com/office/drawing/2016/SVG/main" r:embed="rId26"/>
                </a:ext>
              </a:extLst>
            </a:blip>
            <a:stretch>
              <a:fillRect/>
            </a:stretch>
          </a:blipFill>
          <a:ln cap="sq">
            <a:noFill/>
            <a:prstDash val="solid"/>
            <a:miter/>
          </a:ln>
        </p:spPr>
        <p:txBody>
          <a:bodyPr/>
          <a:lstStyle/>
          <a:p>
            <a:endParaRPr lang="en-GB" sz="1200"/>
          </a:p>
        </p:txBody>
      </p:sp>
      <p:sp>
        <p:nvSpPr>
          <p:cNvPr id="15" name="Freeform 15"/>
          <p:cNvSpPr/>
          <p:nvPr/>
        </p:nvSpPr>
        <p:spPr>
          <a:xfrm>
            <a:off x="11319092" y="-428430"/>
            <a:ext cx="2069681" cy="2228459"/>
          </a:xfrm>
          <a:custGeom>
            <a:avLst/>
            <a:gdLst/>
            <a:ahLst/>
            <a:cxnLst/>
            <a:rect l="l" t="t" r="r" b="b"/>
            <a:pathLst>
              <a:path w="3104522" h="3342688">
                <a:moveTo>
                  <a:pt x="0" y="0"/>
                </a:moveTo>
                <a:lnTo>
                  <a:pt x="3104522" y="0"/>
                </a:lnTo>
                <a:lnTo>
                  <a:pt x="3104522" y="3342688"/>
                </a:lnTo>
                <a:lnTo>
                  <a:pt x="0" y="3342688"/>
                </a:lnTo>
                <a:lnTo>
                  <a:pt x="0" y="0"/>
                </a:lnTo>
                <a:close/>
              </a:path>
            </a:pathLst>
          </a:custGeom>
          <a:blipFill>
            <a:blip r:embed="rId27">
              <a:extLst>
                <a:ext uri="{96DAC541-7B7A-43D3-8B79-37D633B846F1}">
                  <asvg:svgBlip xmlns:asvg="http://schemas.microsoft.com/office/drawing/2016/SVG/main" r:embed="rId28"/>
                </a:ext>
              </a:extLst>
            </a:blip>
            <a:stretch>
              <a:fillRect/>
            </a:stretch>
          </a:blipFill>
          <a:ln cap="sq">
            <a:noFill/>
            <a:prstDash val="solid"/>
            <a:miter/>
          </a:ln>
        </p:spPr>
        <p:txBody>
          <a:bodyPr/>
          <a:lstStyle/>
          <a:p>
            <a:endParaRPr lang="en-GB" sz="1200"/>
          </a:p>
        </p:txBody>
      </p:sp>
      <p:sp>
        <p:nvSpPr>
          <p:cNvPr id="16" name="TextBox 16"/>
          <p:cNvSpPr txBox="1"/>
          <p:nvPr/>
        </p:nvSpPr>
        <p:spPr>
          <a:xfrm>
            <a:off x="2459202" y="1451789"/>
            <a:ext cx="7273597" cy="3385542"/>
          </a:xfrm>
          <a:prstGeom prst="rect">
            <a:avLst/>
          </a:prstGeom>
        </p:spPr>
        <p:txBody>
          <a:bodyPr lIns="0" tIns="0" rIns="0" bIns="0" rtlCol="0" anchor="t">
            <a:spAutoFit/>
          </a:bodyPr>
          <a:lstStyle/>
          <a:p>
            <a:pPr algn="ctr">
              <a:lnSpc>
                <a:spcPts val="6579"/>
              </a:lnSpc>
            </a:pPr>
            <a:r>
              <a:rPr lang="en-US" sz="6999" b="1">
                <a:solidFill>
                  <a:srgbClr val="000000"/>
                </a:solidFill>
                <a:latin typeface="DM Sans Bold"/>
                <a:ea typeface="DM Sans Bold"/>
                <a:cs typeface="DM Sans Bold"/>
                <a:sym typeface="DM Sans Bold"/>
              </a:rPr>
              <a:t>Embedding Physical Activity into NHS Talking Therapies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rot="-5400000">
            <a:off x="2667000" y="-2667000"/>
            <a:ext cx="6858000" cy="12192000"/>
          </a:xfrm>
          <a:custGeom>
            <a:avLst/>
            <a:gdLst/>
            <a:ahLst/>
            <a:cxnLst/>
            <a:rect l="l" t="t" r="r" b="b"/>
            <a:pathLst>
              <a:path w="10287000" h="18288000">
                <a:moveTo>
                  <a:pt x="10287000" y="0"/>
                </a:moveTo>
                <a:lnTo>
                  <a:pt x="10287000" y="18288000"/>
                </a:lnTo>
                <a:lnTo>
                  <a:pt x="0" y="18288000"/>
                </a:lnTo>
                <a:lnTo>
                  <a:pt x="0" y="0"/>
                </a:lnTo>
                <a:lnTo>
                  <a:pt x="10287000" y="0"/>
                </a:lnTo>
                <a:close/>
              </a:path>
            </a:pathLst>
          </a:custGeom>
          <a:blipFill>
            <a:blip r:embed="rId2"/>
            <a:stretch>
              <a:fillRect l="-71867" t="-3631" r="-74156" b="-2747"/>
            </a:stretch>
          </a:blipFill>
        </p:spPr>
        <p:txBody>
          <a:bodyPr/>
          <a:lstStyle/>
          <a:p>
            <a:endParaRPr lang="en-GB" sz="1200"/>
          </a:p>
        </p:txBody>
      </p:sp>
      <p:sp>
        <p:nvSpPr>
          <p:cNvPr id="3" name="TextBox 3"/>
          <p:cNvSpPr txBox="1"/>
          <p:nvPr/>
        </p:nvSpPr>
        <p:spPr>
          <a:xfrm>
            <a:off x="799494" y="812800"/>
            <a:ext cx="10593013" cy="4142160"/>
          </a:xfrm>
          <a:prstGeom prst="rect">
            <a:avLst/>
          </a:prstGeom>
        </p:spPr>
        <p:txBody>
          <a:bodyPr lIns="0" tIns="0" rIns="0" bIns="0" rtlCol="0" anchor="t">
            <a:spAutoFit/>
          </a:bodyPr>
          <a:lstStyle/>
          <a:p>
            <a:pPr algn="ctr">
              <a:lnSpc>
                <a:spcPts val="5820"/>
              </a:lnSpc>
            </a:pPr>
            <a:r>
              <a:rPr lang="en-US" sz="6000" spc="360">
                <a:solidFill>
                  <a:srgbClr val="000000"/>
                </a:solidFill>
                <a:latin typeface="DM Sans"/>
                <a:ea typeface="DM Sans"/>
                <a:cs typeface="DM Sans"/>
                <a:sym typeface="DM Sans"/>
              </a:rPr>
              <a:t>Charlotte Regan</a:t>
            </a:r>
            <a:r>
              <a:rPr lang="en-US" sz="6000" b="1" spc="360">
                <a:solidFill>
                  <a:srgbClr val="000000"/>
                </a:solidFill>
                <a:latin typeface="DM Sans Bold"/>
                <a:ea typeface="DM Sans Bold"/>
                <a:cs typeface="DM Sans Bold"/>
                <a:sym typeface="DM Sans Bold"/>
              </a:rPr>
              <a:t> </a:t>
            </a:r>
          </a:p>
          <a:p>
            <a:pPr algn="ctr">
              <a:lnSpc>
                <a:spcPts val="5820"/>
              </a:lnSpc>
            </a:pPr>
            <a:endParaRPr lang="en-US" sz="6000" b="1" spc="360">
              <a:solidFill>
                <a:srgbClr val="000000"/>
              </a:solidFill>
              <a:latin typeface="DM Sans Bold"/>
              <a:ea typeface="DM Sans Bold"/>
              <a:cs typeface="DM Sans Bold"/>
              <a:sym typeface="DM Sans Bold"/>
            </a:endParaRPr>
          </a:p>
          <a:p>
            <a:pPr algn="ctr">
              <a:lnSpc>
                <a:spcPts val="5174"/>
              </a:lnSpc>
            </a:pPr>
            <a:r>
              <a:rPr lang="en-US" sz="5334" b="1" spc="320">
                <a:solidFill>
                  <a:srgbClr val="000000"/>
                </a:solidFill>
                <a:latin typeface="DM Sans Bold"/>
                <a:ea typeface="DM Sans Bold"/>
                <a:cs typeface="DM Sans Bold"/>
                <a:sym typeface="DM Sans Bold"/>
              </a:rPr>
              <a:t>Health Integration Lead</a:t>
            </a:r>
          </a:p>
          <a:p>
            <a:pPr algn="ctr">
              <a:lnSpc>
                <a:spcPts val="5820"/>
              </a:lnSpc>
            </a:pPr>
            <a:endParaRPr lang="en-US" sz="5334" b="1" spc="320">
              <a:solidFill>
                <a:srgbClr val="000000"/>
              </a:solidFill>
              <a:latin typeface="DM Sans Bold"/>
              <a:ea typeface="DM Sans Bold"/>
              <a:cs typeface="DM Sans Bold"/>
              <a:sym typeface="DM Sans Bold"/>
            </a:endParaRPr>
          </a:p>
          <a:p>
            <a:pPr algn="ctr">
              <a:lnSpc>
                <a:spcPts val="3880"/>
              </a:lnSpc>
            </a:pPr>
            <a:endParaRPr lang="en-US" sz="5334" b="1" spc="320">
              <a:solidFill>
                <a:srgbClr val="000000"/>
              </a:solidFill>
              <a:latin typeface="DM Sans Bold"/>
              <a:ea typeface="DM Sans Bold"/>
              <a:cs typeface="DM Sans Bold"/>
              <a:sym typeface="DM Sans Bold"/>
            </a:endParaRPr>
          </a:p>
          <a:p>
            <a:pPr>
              <a:lnSpc>
                <a:spcPts val="5820"/>
              </a:lnSpc>
            </a:pPr>
            <a:endParaRPr lang="en-US" sz="5334" b="1" spc="320">
              <a:solidFill>
                <a:srgbClr val="000000"/>
              </a:solidFill>
              <a:latin typeface="DM Sans Bold"/>
              <a:ea typeface="DM Sans Bold"/>
              <a:cs typeface="DM Sans Bold"/>
              <a:sym typeface="DM Sans Bold"/>
            </a:endParaRPr>
          </a:p>
        </p:txBody>
      </p:sp>
      <p:sp>
        <p:nvSpPr>
          <p:cNvPr id="4" name="Freeform 4"/>
          <p:cNvSpPr/>
          <p:nvPr/>
        </p:nvSpPr>
        <p:spPr>
          <a:xfrm>
            <a:off x="4613453" y="3429000"/>
            <a:ext cx="2655525" cy="2655525"/>
          </a:xfrm>
          <a:custGeom>
            <a:avLst/>
            <a:gdLst/>
            <a:ahLst/>
            <a:cxnLst/>
            <a:rect l="l" t="t" r="r" b="b"/>
            <a:pathLst>
              <a:path w="3983287" h="3983287">
                <a:moveTo>
                  <a:pt x="0" y="0"/>
                </a:moveTo>
                <a:lnTo>
                  <a:pt x="3983287" y="0"/>
                </a:lnTo>
                <a:lnTo>
                  <a:pt x="3983287" y="3983287"/>
                </a:lnTo>
                <a:lnTo>
                  <a:pt x="0" y="3983287"/>
                </a:lnTo>
                <a:lnTo>
                  <a:pt x="0" y="0"/>
                </a:lnTo>
                <a:close/>
              </a:path>
            </a:pathLst>
          </a:custGeom>
          <a:blipFill>
            <a:blip r:embed="rId3"/>
            <a:stretch>
              <a:fillRect/>
            </a:stretch>
          </a:blipFill>
        </p:spPr>
        <p:txBody>
          <a:bodyPr/>
          <a:lstStyle/>
          <a:p>
            <a:endParaRPr lang="en-GB" sz="1200"/>
          </a:p>
        </p:txBody>
      </p:sp>
      <p:sp>
        <p:nvSpPr>
          <p:cNvPr id="5" name="Freeform 5"/>
          <p:cNvSpPr/>
          <p:nvPr/>
        </p:nvSpPr>
        <p:spPr>
          <a:xfrm>
            <a:off x="-449437" y="-715087"/>
            <a:ext cx="3266632" cy="2045728"/>
          </a:xfrm>
          <a:custGeom>
            <a:avLst/>
            <a:gdLst/>
            <a:ahLst/>
            <a:cxnLst/>
            <a:rect l="l" t="t" r="r" b="b"/>
            <a:pathLst>
              <a:path w="4899948" h="3068592">
                <a:moveTo>
                  <a:pt x="0" y="0"/>
                </a:moveTo>
                <a:lnTo>
                  <a:pt x="4899948" y="0"/>
                </a:lnTo>
                <a:lnTo>
                  <a:pt x="4899948" y="3068592"/>
                </a:lnTo>
                <a:lnTo>
                  <a:pt x="0" y="3068592"/>
                </a:lnTo>
                <a:lnTo>
                  <a:pt x="0" y="0"/>
                </a:lnTo>
                <a:close/>
              </a:path>
            </a:pathLst>
          </a:custGeom>
          <a:blipFill>
            <a:blip r:embed="rId4">
              <a:extLst>
                <a:ext uri="{96DAC541-7B7A-43D3-8B79-37D633B846F1}">
                  <asvg:svgBlip xmlns:asvg="http://schemas.microsoft.com/office/drawing/2016/SVG/main" r:embed="rId5"/>
                </a:ext>
              </a:extLst>
            </a:blip>
            <a:stretch>
              <a:fillRect/>
            </a:stretch>
          </a:blipFill>
          <a:ln cap="sq">
            <a:noFill/>
            <a:prstDash val="solid"/>
            <a:miter/>
          </a:ln>
        </p:spPr>
        <p:txBody>
          <a:bodyPr/>
          <a:lstStyle/>
          <a:p>
            <a:endParaRPr lang="en-GB" sz="1200"/>
          </a:p>
        </p:txBody>
      </p:sp>
      <p:sp>
        <p:nvSpPr>
          <p:cNvPr id="6" name="Freeform 6"/>
          <p:cNvSpPr/>
          <p:nvPr/>
        </p:nvSpPr>
        <p:spPr>
          <a:xfrm rot="-5282649">
            <a:off x="10669524" y="176916"/>
            <a:ext cx="2678138" cy="913915"/>
          </a:xfrm>
          <a:custGeom>
            <a:avLst/>
            <a:gdLst/>
            <a:ahLst/>
            <a:cxnLst/>
            <a:rect l="l" t="t" r="r" b="b"/>
            <a:pathLst>
              <a:path w="4017207" h="1370872">
                <a:moveTo>
                  <a:pt x="0" y="0"/>
                </a:moveTo>
                <a:lnTo>
                  <a:pt x="4017207" y="0"/>
                </a:lnTo>
                <a:lnTo>
                  <a:pt x="4017207" y="1370872"/>
                </a:lnTo>
                <a:lnTo>
                  <a:pt x="0" y="1370872"/>
                </a:lnTo>
                <a:lnTo>
                  <a:pt x="0" y="0"/>
                </a:lnTo>
                <a:close/>
              </a:path>
            </a:pathLst>
          </a:custGeom>
          <a:blipFill>
            <a:blip r:embed="rId6">
              <a:extLst>
                <a:ext uri="{96DAC541-7B7A-43D3-8B79-37D633B846F1}">
                  <asvg:svgBlip xmlns:asvg="http://schemas.microsoft.com/office/drawing/2016/SVG/main" r:embed="rId7"/>
                </a:ext>
              </a:extLst>
            </a:blip>
            <a:stretch>
              <a:fillRect/>
            </a:stretch>
          </a:blipFill>
          <a:ln cap="sq">
            <a:noFill/>
            <a:prstDash val="solid"/>
            <a:miter/>
          </a:ln>
        </p:spPr>
        <p:txBody>
          <a:bodyPr/>
          <a:lstStyle/>
          <a:p>
            <a:endParaRPr lang="en-GB" sz="1200"/>
          </a:p>
        </p:txBody>
      </p:sp>
      <p:sp>
        <p:nvSpPr>
          <p:cNvPr id="7" name="Freeform 7"/>
          <p:cNvSpPr/>
          <p:nvPr/>
        </p:nvSpPr>
        <p:spPr>
          <a:xfrm>
            <a:off x="10235660" y="5693425"/>
            <a:ext cx="3068209" cy="2412379"/>
          </a:xfrm>
          <a:custGeom>
            <a:avLst/>
            <a:gdLst/>
            <a:ahLst/>
            <a:cxnLst/>
            <a:rect l="l" t="t" r="r" b="b"/>
            <a:pathLst>
              <a:path w="4602314" h="3618569">
                <a:moveTo>
                  <a:pt x="0" y="0"/>
                </a:moveTo>
                <a:lnTo>
                  <a:pt x="4602314" y="0"/>
                </a:lnTo>
                <a:lnTo>
                  <a:pt x="4602314" y="3618570"/>
                </a:lnTo>
                <a:lnTo>
                  <a:pt x="0" y="3618570"/>
                </a:lnTo>
                <a:lnTo>
                  <a:pt x="0" y="0"/>
                </a:lnTo>
                <a:close/>
              </a:path>
            </a:pathLst>
          </a:custGeom>
          <a:blipFill>
            <a:blip r:embed="rId8">
              <a:extLst>
                <a:ext uri="{96DAC541-7B7A-43D3-8B79-37D633B846F1}">
                  <asvg:svgBlip xmlns:asvg="http://schemas.microsoft.com/office/drawing/2016/SVG/main" r:embed="rId9"/>
                </a:ext>
              </a:extLst>
            </a:blip>
            <a:stretch>
              <a:fillRect/>
            </a:stretch>
          </a:blipFill>
          <a:ln cap="sq">
            <a:noFill/>
            <a:prstDash val="solid"/>
            <a:miter/>
          </a:ln>
        </p:spPr>
        <p:txBody>
          <a:bodyPr/>
          <a:lstStyle/>
          <a:p>
            <a:endParaRPr lang="en-GB" sz="120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rot="-5400000">
            <a:off x="2667000" y="-2667000"/>
            <a:ext cx="6858000" cy="12192000"/>
          </a:xfrm>
          <a:custGeom>
            <a:avLst/>
            <a:gdLst/>
            <a:ahLst/>
            <a:cxnLst/>
            <a:rect l="l" t="t" r="r" b="b"/>
            <a:pathLst>
              <a:path w="10287000" h="18288000">
                <a:moveTo>
                  <a:pt x="10287000" y="0"/>
                </a:moveTo>
                <a:lnTo>
                  <a:pt x="10287000" y="18288000"/>
                </a:lnTo>
                <a:lnTo>
                  <a:pt x="0" y="18288000"/>
                </a:lnTo>
                <a:lnTo>
                  <a:pt x="0" y="0"/>
                </a:lnTo>
                <a:lnTo>
                  <a:pt x="10287000" y="0"/>
                </a:lnTo>
                <a:close/>
              </a:path>
            </a:pathLst>
          </a:custGeom>
          <a:blipFill>
            <a:blip r:embed="rId2"/>
            <a:stretch>
              <a:fillRect l="-71867" t="-3631" r="-74156" b="-2747"/>
            </a:stretch>
          </a:blipFill>
        </p:spPr>
        <p:txBody>
          <a:bodyPr/>
          <a:lstStyle/>
          <a:p>
            <a:endParaRPr lang="en-GB" sz="1200"/>
          </a:p>
        </p:txBody>
      </p:sp>
      <p:sp>
        <p:nvSpPr>
          <p:cNvPr id="3" name="Freeform 3"/>
          <p:cNvSpPr/>
          <p:nvPr/>
        </p:nvSpPr>
        <p:spPr>
          <a:xfrm>
            <a:off x="10235660" y="5693425"/>
            <a:ext cx="3068209" cy="2412379"/>
          </a:xfrm>
          <a:custGeom>
            <a:avLst/>
            <a:gdLst/>
            <a:ahLst/>
            <a:cxnLst/>
            <a:rect l="l" t="t" r="r" b="b"/>
            <a:pathLst>
              <a:path w="4602314" h="3618569">
                <a:moveTo>
                  <a:pt x="0" y="0"/>
                </a:moveTo>
                <a:lnTo>
                  <a:pt x="4602314" y="0"/>
                </a:lnTo>
                <a:lnTo>
                  <a:pt x="4602314" y="3618570"/>
                </a:lnTo>
                <a:lnTo>
                  <a:pt x="0" y="3618570"/>
                </a:lnTo>
                <a:lnTo>
                  <a:pt x="0" y="0"/>
                </a:lnTo>
                <a:close/>
              </a:path>
            </a:pathLst>
          </a:custGeom>
          <a:blipFill>
            <a:blip r:embed="rId3">
              <a:extLst>
                <a:ext uri="{96DAC541-7B7A-43D3-8B79-37D633B846F1}">
                  <asvg:svgBlip xmlns:asvg="http://schemas.microsoft.com/office/drawing/2016/SVG/main" r:embed="rId4"/>
                </a:ext>
              </a:extLst>
            </a:blip>
            <a:stretch>
              <a:fillRect/>
            </a:stretch>
          </a:blipFill>
          <a:ln cap="sq">
            <a:noFill/>
            <a:prstDash val="solid"/>
            <a:miter/>
          </a:ln>
        </p:spPr>
        <p:txBody>
          <a:bodyPr/>
          <a:lstStyle/>
          <a:p>
            <a:endParaRPr lang="en-GB" sz="1200"/>
          </a:p>
        </p:txBody>
      </p:sp>
      <p:sp>
        <p:nvSpPr>
          <p:cNvPr id="4" name="Freeform 4"/>
          <p:cNvSpPr/>
          <p:nvPr/>
        </p:nvSpPr>
        <p:spPr>
          <a:xfrm>
            <a:off x="-449437" y="-715087"/>
            <a:ext cx="3266632" cy="2045728"/>
          </a:xfrm>
          <a:custGeom>
            <a:avLst/>
            <a:gdLst/>
            <a:ahLst/>
            <a:cxnLst/>
            <a:rect l="l" t="t" r="r" b="b"/>
            <a:pathLst>
              <a:path w="4899948" h="3068592">
                <a:moveTo>
                  <a:pt x="0" y="0"/>
                </a:moveTo>
                <a:lnTo>
                  <a:pt x="4899948" y="0"/>
                </a:lnTo>
                <a:lnTo>
                  <a:pt x="4899948" y="3068592"/>
                </a:lnTo>
                <a:lnTo>
                  <a:pt x="0" y="3068592"/>
                </a:lnTo>
                <a:lnTo>
                  <a:pt x="0" y="0"/>
                </a:lnTo>
                <a:close/>
              </a:path>
            </a:pathLst>
          </a:custGeom>
          <a:blipFill>
            <a:blip r:embed="rId5">
              <a:extLst>
                <a:ext uri="{96DAC541-7B7A-43D3-8B79-37D633B846F1}">
                  <asvg:svgBlip xmlns:asvg="http://schemas.microsoft.com/office/drawing/2016/SVG/main" r:embed="rId6"/>
                </a:ext>
              </a:extLst>
            </a:blip>
            <a:stretch>
              <a:fillRect/>
            </a:stretch>
          </a:blipFill>
          <a:ln cap="sq">
            <a:noFill/>
            <a:prstDash val="solid"/>
            <a:miter/>
          </a:ln>
        </p:spPr>
        <p:txBody>
          <a:bodyPr/>
          <a:lstStyle/>
          <a:p>
            <a:endParaRPr lang="en-GB" sz="1200"/>
          </a:p>
        </p:txBody>
      </p:sp>
      <p:sp>
        <p:nvSpPr>
          <p:cNvPr id="5" name="Freeform 5"/>
          <p:cNvSpPr/>
          <p:nvPr/>
        </p:nvSpPr>
        <p:spPr>
          <a:xfrm>
            <a:off x="6096000" y="6172200"/>
            <a:ext cx="2717513" cy="1909053"/>
          </a:xfrm>
          <a:custGeom>
            <a:avLst/>
            <a:gdLst/>
            <a:ahLst/>
            <a:cxnLst/>
            <a:rect l="l" t="t" r="r" b="b"/>
            <a:pathLst>
              <a:path w="4076270" h="2863579">
                <a:moveTo>
                  <a:pt x="0" y="0"/>
                </a:moveTo>
                <a:lnTo>
                  <a:pt x="4076270" y="0"/>
                </a:lnTo>
                <a:lnTo>
                  <a:pt x="4076270" y="2863579"/>
                </a:lnTo>
                <a:lnTo>
                  <a:pt x="0" y="2863579"/>
                </a:lnTo>
                <a:lnTo>
                  <a:pt x="0" y="0"/>
                </a:lnTo>
                <a:close/>
              </a:path>
            </a:pathLst>
          </a:custGeom>
          <a:blipFill>
            <a:blip r:embed="rId7">
              <a:extLst>
                <a:ext uri="{96DAC541-7B7A-43D3-8B79-37D633B846F1}">
                  <asvg:svgBlip xmlns:asvg="http://schemas.microsoft.com/office/drawing/2016/SVG/main" r:embed="rId8"/>
                </a:ext>
              </a:extLst>
            </a:blip>
            <a:stretch>
              <a:fillRect/>
            </a:stretch>
          </a:blipFill>
          <a:ln cap="sq">
            <a:noFill/>
            <a:prstDash val="solid"/>
            <a:miter/>
          </a:ln>
        </p:spPr>
        <p:txBody>
          <a:bodyPr/>
          <a:lstStyle/>
          <a:p>
            <a:endParaRPr lang="en-GB" sz="1200"/>
          </a:p>
        </p:txBody>
      </p:sp>
      <p:sp>
        <p:nvSpPr>
          <p:cNvPr id="6" name="Freeform 6"/>
          <p:cNvSpPr/>
          <p:nvPr/>
        </p:nvSpPr>
        <p:spPr>
          <a:xfrm>
            <a:off x="3335965" y="-1260401"/>
            <a:ext cx="1928508" cy="1946201"/>
          </a:xfrm>
          <a:custGeom>
            <a:avLst/>
            <a:gdLst/>
            <a:ahLst/>
            <a:cxnLst/>
            <a:rect l="l" t="t" r="r" b="b"/>
            <a:pathLst>
              <a:path w="2892762" h="2919301">
                <a:moveTo>
                  <a:pt x="0" y="0"/>
                </a:moveTo>
                <a:lnTo>
                  <a:pt x="2892762" y="0"/>
                </a:lnTo>
                <a:lnTo>
                  <a:pt x="2892762" y="2919301"/>
                </a:lnTo>
                <a:lnTo>
                  <a:pt x="0" y="2919301"/>
                </a:lnTo>
                <a:lnTo>
                  <a:pt x="0" y="0"/>
                </a:lnTo>
                <a:close/>
              </a:path>
            </a:pathLst>
          </a:custGeom>
          <a:blipFill>
            <a:blip r:embed="rId9">
              <a:extLst>
                <a:ext uri="{96DAC541-7B7A-43D3-8B79-37D633B846F1}">
                  <asvg:svgBlip xmlns:asvg="http://schemas.microsoft.com/office/drawing/2016/SVG/main" r:embed="rId10"/>
                </a:ext>
              </a:extLst>
            </a:blip>
            <a:stretch>
              <a:fillRect/>
            </a:stretch>
          </a:blipFill>
          <a:ln cap="sq">
            <a:noFill/>
            <a:prstDash val="solid"/>
            <a:miter/>
          </a:ln>
        </p:spPr>
        <p:txBody>
          <a:bodyPr/>
          <a:lstStyle/>
          <a:p>
            <a:endParaRPr lang="en-GB" sz="1200"/>
          </a:p>
        </p:txBody>
      </p:sp>
      <p:sp>
        <p:nvSpPr>
          <p:cNvPr id="7" name="Freeform 7"/>
          <p:cNvSpPr/>
          <p:nvPr/>
        </p:nvSpPr>
        <p:spPr>
          <a:xfrm rot="-5282649">
            <a:off x="10669524" y="176916"/>
            <a:ext cx="2678138" cy="913915"/>
          </a:xfrm>
          <a:custGeom>
            <a:avLst/>
            <a:gdLst/>
            <a:ahLst/>
            <a:cxnLst/>
            <a:rect l="l" t="t" r="r" b="b"/>
            <a:pathLst>
              <a:path w="4017207" h="1370872">
                <a:moveTo>
                  <a:pt x="0" y="0"/>
                </a:moveTo>
                <a:lnTo>
                  <a:pt x="4017207" y="0"/>
                </a:lnTo>
                <a:lnTo>
                  <a:pt x="4017207" y="1370872"/>
                </a:lnTo>
                <a:lnTo>
                  <a:pt x="0" y="1370872"/>
                </a:lnTo>
                <a:lnTo>
                  <a:pt x="0" y="0"/>
                </a:lnTo>
                <a:close/>
              </a:path>
            </a:pathLst>
          </a:custGeom>
          <a:blipFill>
            <a:blip r:embed="rId11">
              <a:extLst>
                <a:ext uri="{96DAC541-7B7A-43D3-8B79-37D633B846F1}">
                  <asvg:svgBlip xmlns:asvg="http://schemas.microsoft.com/office/drawing/2016/SVG/main" r:embed="rId12"/>
                </a:ext>
              </a:extLst>
            </a:blip>
            <a:stretch>
              <a:fillRect/>
            </a:stretch>
          </a:blipFill>
          <a:ln cap="sq">
            <a:noFill/>
            <a:prstDash val="solid"/>
            <a:miter/>
          </a:ln>
        </p:spPr>
        <p:txBody>
          <a:bodyPr/>
          <a:lstStyle/>
          <a:p>
            <a:endParaRPr lang="en-GB" sz="1200"/>
          </a:p>
        </p:txBody>
      </p:sp>
      <p:sp>
        <p:nvSpPr>
          <p:cNvPr id="8" name="Freeform 8"/>
          <p:cNvSpPr/>
          <p:nvPr/>
        </p:nvSpPr>
        <p:spPr>
          <a:xfrm>
            <a:off x="8813514" y="2880"/>
            <a:ext cx="2655525" cy="2655525"/>
          </a:xfrm>
          <a:custGeom>
            <a:avLst/>
            <a:gdLst/>
            <a:ahLst/>
            <a:cxnLst/>
            <a:rect l="l" t="t" r="r" b="b"/>
            <a:pathLst>
              <a:path w="3983287" h="3983287">
                <a:moveTo>
                  <a:pt x="0" y="0"/>
                </a:moveTo>
                <a:lnTo>
                  <a:pt x="3983287" y="0"/>
                </a:lnTo>
                <a:lnTo>
                  <a:pt x="3983287" y="3983287"/>
                </a:lnTo>
                <a:lnTo>
                  <a:pt x="0" y="3983287"/>
                </a:lnTo>
                <a:lnTo>
                  <a:pt x="0" y="0"/>
                </a:lnTo>
                <a:close/>
              </a:path>
            </a:pathLst>
          </a:custGeom>
          <a:blipFill>
            <a:blip r:embed="rId13"/>
            <a:stretch>
              <a:fillRect/>
            </a:stretch>
          </a:blipFill>
        </p:spPr>
        <p:txBody>
          <a:bodyPr/>
          <a:lstStyle/>
          <a:p>
            <a:endParaRPr lang="en-GB" sz="1200"/>
          </a:p>
        </p:txBody>
      </p:sp>
      <p:sp>
        <p:nvSpPr>
          <p:cNvPr id="9" name="Freeform 9"/>
          <p:cNvSpPr/>
          <p:nvPr/>
        </p:nvSpPr>
        <p:spPr>
          <a:xfrm>
            <a:off x="8119594" y="3250265"/>
            <a:ext cx="2021682" cy="2330074"/>
          </a:xfrm>
          <a:custGeom>
            <a:avLst/>
            <a:gdLst/>
            <a:ahLst/>
            <a:cxnLst/>
            <a:rect l="l" t="t" r="r" b="b"/>
            <a:pathLst>
              <a:path w="3032523" h="3495111">
                <a:moveTo>
                  <a:pt x="0" y="0"/>
                </a:moveTo>
                <a:lnTo>
                  <a:pt x="3032523" y="0"/>
                </a:lnTo>
                <a:lnTo>
                  <a:pt x="3032523" y="3495112"/>
                </a:lnTo>
                <a:lnTo>
                  <a:pt x="0" y="3495112"/>
                </a:lnTo>
                <a:lnTo>
                  <a:pt x="0" y="0"/>
                </a:lnTo>
                <a:close/>
              </a:path>
            </a:pathLst>
          </a:custGeom>
          <a:blipFill>
            <a:blip r:embed="rId14"/>
            <a:stretch>
              <a:fillRect l="-646911" t="-99572" r="-186989" b="-28323"/>
            </a:stretch>
          </a:blipFill>
        </p:spPr>
        <p:txBody>
          <a:bodyPr/>
          <a:lstStyle/>
          <a:p>
            <a:endParaRPr lang="en-GB" sz="1200"/>
          </a:p>
        </p:txBody>
      </p:sp>
      <p:sp>
        <p:nvSpPr>
          <p:cNvPr id="10" name="TextBox 10"/>
          <p:cNvSpPr txBox="1"/>
          <p:nvPr/>
        </p:nvSpPr>
        <p:spPr>
          <a:xfrm>
            <a:off x="1003300" y="1563812"/>
            <a:ext cx="5232502" cy="1487587"/>
          </a:xfrm>
          <a:prstGeom prst="rect">
            <a:avLst/>
          </a:prstGeom>
        </p:spPr>
        <p:txBody>
          <a:bodyPr lIns="0" tIns="0" rIns="0" bIns="0" rtlCol="0" anchor="t">
            <a:spAutoFit/>
          </a:bodyPr>
          <a:lstStyle/>
          <a:p>
            <a:pPr>
              <a:lnSpc>
                <a:spcPts val="5820"/>
              </a:lnSpc>
            </a:pPr>
            <a:r>
              <a:rPr lang="en-US" sz="6000" b="1">
                <a:solidFill>
                  <a:srgbClr val="000000"/>
                </a:solidFill>
                <a:latin typeface="DM Sans Bold"/>
                <a:ea typeface="DM Sans Bold"/>
                <a:cs typeface="DM Sans Bold"/>
                <a:sym typeface="DM Sans Bold"/>
              </a:rPr>
              <a:t>Active Partnerships</a:t>
            </a:r>
          </a:p>
        </p:txBody>
      </p:sp>
      <p:sp>
        <p:nvSpPr>
          <p:cNvPr id="11" name="TextBox 11"/>
          <p:cNvSpPr txBox="1"/>
          <p:nvPr/>
        </p:nvSpPr>
        <p:spPr>
          <a:xfrm>
            <a:off x="1003300" y="3205038"/>
            <a:ext cx="5138381" cy="3453574"/>
          </a:xfrm>
          <a:prstGeom prst="rect">
            <a:avLst/>
          </a:prstGeom>
        </p:spPr>
        <p:txBody>
          <a:bodyPr lIns="0" tIns="0" rIns="0" bIns="0" rtlCol="0" anchor="t">
            <a:spAutoFit/>
          </a:bodyPr>
          <a:lstStyle/>
          <a:p>
            <a:pPr>
              <a:lnSpc>
                <a:spcPts val="1799"/>
              </a:lnSpc>
            </a:pPr>
            <a:r>
              <a:rPr lang="en-US" sz="1333" spc="79">
                <a:solidFill>
                  <a:srgbClr val="000000"/>
                </a:solidFill>
                <a:latin typeface="DM Sans"/>
                <a:ea typeface="DM Sans"/>
                <a:cs typeface="DM Sans"/>
                <a:sym typeface="DM Sans"/>
              </a:rPr>
              <a:t>There are 43 Active Partnerships across England, all working on the same challenge: physical inactivity and the inequalities within this. </a:t>
            </a:r>
          </a:p>
          <a:p>
            <a:pPr>
              <a:lnSpc>
                <a:spcPts val="1799"/>
              </a:lnSpc>
            </a:pPr>
            <a:endParaRPr lang="en-US" sz="1333" spc="79">
              <a:solidFill>
                <a:srgbClr val="000000"/>
              </a:solidFill>
              <a:latin typeface="DM Sans"/>
              <a:ea typeface="DM Sans"/>
              <a:cs typeface="DM Sans"/>
              <a:sym typeface="DM Sans"/>
            </a:endParaRPr>
          </a:p>
          <a:p>
            <a:pPr>
              <a:lnSpc>
                <a:spcPts val="1799"/>
              </a:lnSpc>
            </a:pPr>
            <a:r>
              <a:rPr lang="en-US" sz="1333" spc="79">
                <a:solidFill>
                  <a:srgbClr val="000000"/>
                </a:solidFill>
                <a:latin typeface="DM Sans"/>
                <a:ea typeface="DM Sans"/>
                <a:cs typeface="DM Sans"/>
                <a:sym typeface="DM Sans"/>
              </a:rPr>
              <a:t>Our shared purpose and ambition with Sport England is grow a movement beyond ourselves. </a:t>
            </a:r>
          </a:p>
          <a:p>
            <a:pPr>
              <a:lnSpc>
                <a:spcPts val="1799"/>
              </a:lnSpc>
            </a:pPr>
            <a:endParaRPr lang="en-US" sz="1333" spc="79">
              <a:solidFill>
                <a:srgbClr val="000000"/>
              </a:solidFill>
              <a:latin typeface="DM Sans"/>
              <a:ea typeface="DM Sans"/>
              <a:cs typeface="DM Sans"/>
              <a:sym typeface="DM Sans"/>
            </a:endParaRPr>
          </a:p>
          <a:p>
            <a:pPr>
              <a:lnSpc>
                <a:spcPts val="1799"/>
              </a:lnSpc>
            </a:pPr>
            <a:r>
              <a:rPr lang="en-US" sz="1333" spc="79">
                <a:solidFill>
                  <a:srgbClr val="000000"/>
                </a:solidFill>
                <a:latin typeface="DM Sans"/>
                <a:ea typeface="DM Sans"/>
                <a:cs typeface="DM Sans"/>
                <a:sym typeface="DM Sans"/>
              </a:rPr>
              <a:t>A unique feature and Active Partnerships is their independence, working across all activities, providers and audiences, focused on the needs of their communities. </a:t>
            </a:r>
          </a:p>
          <a:p>
            <a:pPr>
              <a:lnSpc>
                <a:spcPts val="1799"/>
              </a:lnSpc>
            </a:pPr>
            <a:endParaRPr lang="en-US" sz="1333" spc="79">
              <a:solidFill>
                <a:srgbClr val="000000"/>
              </a:solidFill>
              <a:latin typeface="DM Sans"/>
              <a:ea typeface="DM Sans"/>
              <a:cs typeface="DM Sans"/>
              <a:sym typeface="DM Sans"/>
            </a:endParaRPr>
          </a:p>
          <a:p>
            <a:pPr>
              <a:lnSpc>
                <a:spcPts val="1799"/>
              </a:lnSpc>
              <a:spcBef>
                <a:spcPct val="0"/>
              </a:spcBef>
            </a:pPr>
            <a:r>
              <a:rPr lang="en-US" sz="1333" spc="79">
                <a:solidFill>
                  <a:srgbClr val="000000"/>
                </a:solidFill>
                <a:latin typeface="DM Sans"/>
                <a:ea typeface="DM Sans"/>
                <a:cs typeface="DM Sans"/>
                <a:sym typeface="DM Sans"/>
              </a:rPr>
              <a:t>Active Partnerships work collaboratively with a range of National and Local stakeholders, across sectors, taking a whole systems approach, working in a place-based way to. </a:t>
            </a:r>
          </a:p>
        </p:txBody>
      </p:sp>
      <p:sp>
        <p:nvSpPr>
          <p:cNvPr id="12" name="TextBox 12"/>
          <p:cNvSpPr txBox="1"/>
          <p:nvPr/>
        </p:nvSpPr>
        <p:spPr>
          <a:xfrm>
            <a:off x="8255854" y="4111772"/>
            <a:ext cx="1749161" cy="293029"/>
          </a:xfrm>
          <a:prstGeom prst="rect">
            <a:avLst/>
          </a:prstGeom>
        </p:spPr>
        <p:txBody>
          <a:bodyPr lIns="0" tIns="0" rIns="0" bIns="0" rtlCol="0" anchor="t">
            <a:spAutoFit/>
          </a:bodyPr>
          <a:lstStyle/>
          <a:p>
            <a:pPr algn="ctr">
              <a:lnSpc>
                <a:spcPts val="2519"/>
              </a:lnSpc>
              <a:spcBef>
                <a:spcPct val="0"/>
              </a:spcBef>
            </a:pPr>
            <a:r>
              <a:rPr lang="en-US" sz="1799" b="1" u="sng">
                <a:solidFill>
                  <a:srgbClr val="000000"/>
                </a:solidFill>
                <a:latin typeface="DM Sans Bold"/>
                <a:ea typeface="DM Sans Bold"/>
                <a:cs typeface="DM Sans Bold"/>
                <a:sym typeface="DM Sans Bold"/>
                <a:hlinkClick r:id="rId15" tooltip="https://activepartnerships.org/the-network/"/>
              </a:rPr>
              <a:t>Interactive Map</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rot="-5400000">
            <a:off x="2667000" y="-2667000"/>
            <a:ext cx="6858000" cy="12192000"/>
          </a:xfrm>
          <a:custGeom>
            <a:avLst/>
            <a:gdLst/>
            <a:ahLst/>
            <a:cxnLst/>
            <a:rect l="l" t="t" r="r" b="b"/>
            <a:pathLst>
              <a:path w="10287000" h="18288000">
                <a:moveTo>
                  <a:pt x="10287000" y="0"/>
                </a:moveTo>
                <a:lnTo>
                  <a:pt x="10287000" y="18288000"/>
                </a:lnTo>
                <a:lnTo>
                  <a:pt x="0" y="18288000"/>
                </a:lnTo>
                <a:lnTo>
                  <a:pt x="0" y="0"/>
                </a:lnTo>
                <a:lnTo>
                  <a:pt x="10287000" y="0"/>
                </a:lnTo>
                <a:close/>
              </a:path>
            </a:pathLst>
          </a:custGeom>
          <a:blipFill>
            <a:blip r:embed="rId2"/>
            <a:stretch>
              <a:fillRect l="-71867" t="-3631" r="-74156" b="-2747"/>
            </a:stretch>
          </a:blipFill>
        </p:spPr>
        <p:txBody>
          <a:bodyPr/>
          <a:lstStyle/>
          <a:p>
            <a:endParaRPr lang="en-GB" sz="1200"/>
          </a:p>
        </p:txBody>
      </p:sp>
      <p:sp>
        <p:nvSpPr>
          <p:cNvPr id="3" name="Freeform 3"/>
          <p:cNvSpPr/>
          <p:nvPr/>
        </p:nvSpPr>
        <p:spPr>
          <a:xfrm>
            <a:off x="-1048827" y="5928866"/>
            <a:ext cx="2700889" cy="1843357"/>
          </a:xfrm>
          <a:custGeom>
            <a:avLst/>
            <a:gdLst/>
            <a:ahLst/>
            <a:cxnLst/>
            <a:rect l="l" t="t" r="r" b="b"/>
            <a:pathLst>
              <a:path w="4051334" h="2765036">
                <a:moveTo>
                  <a:pt x="0" y="0"/>
                </a:moveTo>
                <a:lnTo>
                  <a:pt x="4051334" y="0"/>
                </a:lnTo>
                <a:lnTo>
                  <a:pt x="4051334" y="2765036"/>
                </a:lnTo>
                <a:lnTo>
                  <a:pt x="0" y="2765036"/>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GB" sz="1200"/>
          </a:p>
        </p:txBody>
      </p:sp>
      <p:sp>
        <p:nvSpPr>
          <p:cNvPr id="4" name="Freeform 4"/>
          <p:cNvSpPr/>
          <p:nvPr/>
        </p:nvSpPr>
        <p:spPr>
          <a:xfrm>
            <a:off x="10175304" y="5909725"/>
            <a:ext cx="3068209" cy="2412379"/>
          </a:xfrm>
          <a:custGeom>
            <a:avLst/>
            <a:gdLst/>
            <a:ahLst/>
            <a:cxnLst/>
            <a:rect l="l" t="t" r="r" b="b"/>
            <a:pathLst>
              <a:path w="4602314" h="3618569">
                <a:moveTo>
                  <a:pt x="0" y="0"/>
                </a:moveTo>
                <a:lnTo>
                  <a:pt x="4602314" y="0"/>
                </a:lnTo>
                <a:lnTo>
                  <a:pt x="4602314" y="3618569"/>
                </a:lnTo>
                <a:lnTo>
                  <a:pt x="0" y="3618569"/>
                </a:lnTo>
                <a:lnTo>
                  <a:pt x="0" y="0"/>
                </a:lnTo>
                <a:close/>
              </a:path>
            </a:pathLst>
          </a:custGeom>
          <a:blipFill>
            <a:blip r:embed="rId5">
              <a:extLst>
                <a:ext uri="{96DAC541-7B7A-43D3-8B79-37D633B846F1}">
                  <asvg:svgBlip xmlns:asvg="http://schemas.microsoft.com/office/drawing/2016/SVG/main" r:embed="rId6"/>
                </a:ext>
              </a:extLst>
            </a:blip>
            <a:stretch>
              <a:fillRect/>
            </a:stretch>
          </a:blipFill>
          <a:ln cap="sq">
            <a:noFill/>
            <a:prstDash val="solid"/>
            <a:miter/>
          </a:ln>
        </p:spPr>
        <p:txBody>
          <a:bodyPr/>
          <a:lstStyle/>
          <a:p>
            <a:endParaRPr lang="en-GB" sz="1200"/>
          </a:p>
        </p:txBody>
      </p:sp>
      <p:sp>
        <p:nvSpPr>
          <p:cNvPr id="5" name="Freeform 5"/>
          <p:cNvSpPr/>
          <p:nvPr/>
        </p:nvSpPr>
        <p:spPr>
          <a:xfrm>
            <a:off x="-449437" y="-881858"/>
            <a:ext cx="2816312" cy="1763715"/>
          </a:xfrm>
          <a:custGeom>
            <a:avLst/>
            <a:gdLst/>
            <a:ahLst/>
            <a:cxnLst/>
            <a:rect l="l" t="t" r="r" b="b"/>
            <a:pathLst>
              <a:path w="4224468" h="2645573">
                <a:moveTo>
                  <a:pt x="0" y="0"/>
                </a:moveTo>
                <a:lnTo>
                  <a:pt x="4224468" y="0"/>
                </a:lnTo>
                <a:lnTo>
                  <a:pt x="4224468" y="2645574"/>
                </a:lnTo>
                <a:lnTo>
                  <a:pt x="0" y="2645574"/>
                </a:lnTo>
                <a:lnTo>
                  <a:pt x="0" y="0"/>
                </a:lnTo>
                <a:close/>
              </a:path>
            </a:pathLst>
          </a:custGeom>
          <a:blipFill>
            <a:blip r:embed="rId7">
              <a:extLst>
                <a:ext uri="{96DAC541-7B7A-43D3-8B79-37D633B846F1}">
                  <asvg:svgBlip xmlns:asvg="http://schemas.microsoft.com/office/drawing/2016/SVG/main" r:embed="rId8"/>
                </a:ext>
              </a:extLst>
            </a:blip>
            <a:stretch>
              <a:fillRect/>
            </a:stretch>
          </a:blipFill>
          <a:ln cap="sq">
            <a:noFill/>
            <a:prstDash val="solid"/>
            <a:miter/>
          </a:ln>
        </p:spPr>
        <p:txBody>
          <a:bodyPr/>
          <a:lstStyle/>
          <a:p>
            <a:endParaRPr lang="en-GB" sz="1200"/>
          </a:p>
        </p:txBody>
      </p:sp>
      <p:sp>
        <p:nvSpPr>
          <p:cNvPr id="6" name="Freeform 6"/>
          <p:cNvSpPr/>
          <p:nvPr/>
        </p:nvSpPr>
        <p:spPr>
          <a:xfrm>
            <a:off x="7401050" y="6373775"/>
            <a:ext cx="2112853" cy="1484279"/>
          </a:xfrm>
          <a:custGeom>
            <a:avLst/>
            <a:gdLst/>
            <a:ahLst/>
            <a:cxnLst/>
            <a:rect l="l" t="t" r="r" b="b"/>
            <a:pathLst>
              <a:path w="3169280" h="2226419">
                <a:moveTo>
                  <a:pt x="0" y="0"/>
                </a:moveTo>
                <a:lnTo>
                  <a:pt x="3169280" y="0"/>
                </a:lnTo>
                <a:lnTo>
                  <a:pt x="3169280" y="2226419"/>
                </a:lnTo>
                <a:lnTo>
                  <a:pt x="0" y="2226419"/>
                </a:lnTo>
                <a:lnTo>
                  <a:pt x="0" y="0"/>
                </a:lnTo>
                <a:close/>
              </a:path>
            </a:pathLst>
          </a:custGeom>
          <a:blipFill>
            <a:blip r:embed="rId9">
              <a:extLst>
                <a:ext uri="{96DAC541-7B7A-43D3-8B79-37D633B846F1}">
                  <asvg:svgBlip xmlns:asvg="http://schemas.microsoft.com/office/drawing/2016/SVG/main" r:embed="rId10"/>
                </a:ext>
              </a:extLst>
            </a:blip>
            <a:stretch>
              <a:fillRect/>
            </a:stretch>
          </a:blipFill>
          <a:ln cap="sq">
            <a:noFill/>
            <a:prstDash val="solid"/>
            <a:miter/>
          </a:ln>
        </p:spPr>
        <p:txBody>
          <a:bodyPr/>
          <a:lstStyle/>
          <a:p>
            <a:endParaRPr lang="en-GB" sz="1200"/>
          </a:p>
        </p:txBody>
      </p:sp>
      <p:sp>
        <p:nvSpPr>
          <p:cNvPr id="7" name="Freeform 7"/>
          <p:cNvSpPr/>
          <p:nvPr/>
        </p:nvSpPr>
        <p:spPr>
          <a:xfrm>
            <a:off x="6435751" y="-2025289"/>
            <a:ext cx="3662039" cy="2743200"/>
          </a:xfrm>
          <a:custGeom>
            <a:avLst/>
            <a:gdLst/>
            <a:ahLst/>
            <a:cxnLst/>
            <a:rect l="l" t="t" r="r" b="b"/>
            <a:pathLst>
              <a:path w="5493058" h="4114800">
                <a:moveTo>
                  <a:pt x="0" y="0"/>
                </a:moveTo>
                <a:lnTo>
                  <a:pt x="5493058" y="0"/>
                </a:lnTo>
                <a:lnTo>
                  <a:pt x="5493058" y="4114800"/>
                </a:lnTo>
                <a:lnTo>
                  <a:pt x="0" y="4114800"/>
                </a:lnTo>
                <a:lnTo>
                  <a:pt x="0" y="0"/>
                </a:lnTo>
                <a:close/>
              </a:path>
            </a:pathLst>
          </a:custGeom>
          <a:blipFill>
            <a:blip r:embed="rId11">
              <a:extLst>
                <a:ext uri="{96DAC541-7B7A-43D3-8B79-37D633B846F1}">
                  <asvg:svgBlip xmlns:asvg="http://schemas.microsoft.com/office/drawing/2016/SVG/main" r:embed="rId12"/>
                </a:ext>
              </a:extLst>
            </a:blip>
            <a:stretch>
              <a:fillRect/>
            </a:stretch>
          </a:blipFill>
          <a:ln cap="sq">
            <a:noFill/>
            <a:prstDash val="solid"/>
            <a:miter/>
          </a:ln>
        </p:spPr>
        <p:txBody>
          <a:bodyPr/>
          <a:lstStyle/>
          <a:p>
            <a:endParaRPr lang="en-GB" sz="1200"/>
          </a:p>
        </p:txBody>
      </p:sp>
      <p:sp>
        <p:nvSpPr>
          <p:cNvPr id="8" name="Freeform 8"/>
          <p:cNvSpPr/>
          <p:nvPr/>
        </p:nvSpPr>
        <p:spPr>
          <a:xfrm rot="-5400000">
            <a:off x="3163847" y="-1251554"/>
            <a:ext cx="1928508" cy="1946201"/>
          </a:xfrm>
          <a:custGeom>
            <a:avLst/>
            <a:gdLst/>
            <a:ahLst/>
            <a:cxnLst/>
            <a:rect l="l" t="t" r="r" b="b"/>
            <a:pathLst>
              <a:path w="2892762" h="2919301">
                <a:moveTo>
                  <a:pt x="0" y="0"/>
                </a:moveTo>
                <a:lnTo>
                  <a:pt x="2892761" y="0"/>
                </a:lnTo>
                <a:lnTo>
                  <a:pt x="2892761" y="2919301"/>
                </a:lnTo>
                <a:lnTo>
                  <a:pt x="0" y="2919301"/>
                </a:lnTo>
                <a:lnTo>
                  <a:pt x="0" y="0"/>
                </a:lnTo>
                <a:close/>
              </a:path>
            </a:pathLst>
          </a:custGeom>
          <a:blipFill>
            <a:blip r:embed="rId13">
              <a:extLst>
                <a:ext uri="{96DAC541-7B7A-43D3-8B79-37D633B846F1}">
                  <asvg:svgBlip xmlns:asvg="http://schemas.microsoft.com/office/drawing/2016/SVG/main" r:embed="rId14"/>
                </a:ext>
              </a:extLst>
            </a:blip>
            <a:stretch>
              <a:fillRect/>
            </a:stretch>
          </a:blipFill>
          <a:ln cap="sq">
            <a:noFill/>
            <a:prstDash val="solid"/>
            <a:miter/>
          </a:ln>
        </p:spPr>
        <p:txBody>
          <a:bodyPr/>
          <a:lstStyle/>
          <a:p>
            <a:endParaRPr lang="en-GB" sz="1200"/>
          </a:p>
        </p:txBody>
      </p:sp>
      <p:sp>
        <p:nvSpPr>
          <p:cNvPr id="9" name="Freeform 9"/>
          <p:cNvSpPr/>
          <p:nvPr/>
        </p:nvSpPr>
        <p:spPr>
          <a:xfrm>
            <a:off x="1954855" y="6181206"/>
            <a:ext cx="1724680" cy="1591017"/>
          </a:xfrm>
          <a:custGeom>
            <a:avLst/>
            <a:gdLst/>
            <a:ahLst/>
            <a:cxnLst/>
            <a:rect l="l" t="t" r="r" b="b"/>
            <a:pathLst>
              <a:path w="2587020" h="2386526">
                <a:moveTo>
                  <a:pt x="0" y="0"/>
                </a:moveTo>
                <a:lnTo>
                  <a:pt x="2587020" y="0"/>
                </a:lnTo>
                <a:lnTo>
                  <a:pt x="2587020" y="2386526"/>
                </a:lnTo>
                <a:lnTo>
                  <a:pt x="0" y="2386526"/>
                </a:lnTo>
                <a:lnTo>
                  <a:pt x="0" y="0"/>
                </a:lnTo>
                <a:close/>
              </a:path>
            </a:pathLst>
          </a:custGeom>
          <a:blipFill>
            <a:blip r:embed="rId15">
              <a:extLst>
                <a:ext uri="{96DAC541-7B7A-43D3-8B79-37D633B846F1}">
                  <asvg:svgBlip xmlns:asvg="http://schemas.microsoft.com/office/drawing/2016/SVG/main" r:embed="rId16"/>
                </a:ext>
              </a:extLst>
            </a:blip>
            <a:stretch>
              <a:fillRect/>
            </a:stretch>
          </a:blipFill>
          <a:ln cap="sq">
            <a:noFill/>
            <a:prstDash val="solid"/>
            <a:miter/>
          </a:ln>
        </p:spPr>
        <p:txBody>
          <a:bodyPr/>
          <a:lstStyle/>
          <a:p>
            <a:endParaRPr lang="en-GB" sz="1200"/>
          </a:p>
        </p:txBody>
      </p:sp>
      <p:sp>
        <p:nvSpPr>
          <p:cNvPr id="10" name="Freeform 10"/>
          <p:cNvSpPr/>
          <p:nvPr/>
        </p:nvSpPr>
        <p:spPr>
          <a:xfrm>
            <a:off x="10175304" y="-715086"/>
            <a:ext cx="1330897" cy="1432998"/>
          </a:xfrm>
          <a:custGeom>
            <a:avLst/>
            <a:gdLst/>
            <a:ahLst/>
            <a:cxnLst/>
            <a:rect l="l" t="t" r="r" b="b"/>
            <a:pathLst>
              <a:path w="1996345" h="2149497">
                <a:moveTo>
                  <a:pt x="0" y="0"/>
                </a:moveTo>
                <a:lnTo>
                  <a:pt x="1996345" y="0"/>
                </a:lnTo>
                <a:lnTo>
                  <a:pt x="1996345" y="2149497"/>
                </a:lnTo>
                <a:lnTo>
                  <a:pt x="0" y="2149497"/>
                </a:lnTo>
                <a:lnTo>
                  <a:pt x="0" y="0"/>
                </a:lnTo>
                <a:close/>
              </a:path>
            </a:pathLst>
          </a:custGeom>
          <a:blipFill>
            <a:blip r:embed="rId17">
              <a:extLst>
                <a:ext uri="{96DAC541-7B7A-43D3-8B79-37D633B846F1}">
                  <asvg:svgBlip xmlns:asvg="http://schemas.microsoft.com/office/drawing/2016/SVG/main" r:embed="rId18"/>
                </a:ext>
              </a:extLst>
            </a:blip>
            <a:stretch>
              <a:fillRect/>
            </a:stretch>
          </a:blipFill>
          <a:ln cap="sq">
            <a:noFill/>
            <a:prstDash val="solid"/>
            <a:miter/>
          </a:ln>
        </p:spPr>
        <p:txBody>
          <a:bodyPr/>
          <a:lstStyle/>
          <a:p>
            <a:endParaRPr lang="en-GB" sz="1200"/>
          </a:p>
        </p:txBody>
      </p:sp>
      <p:sp>
        <p:nvSpPr>
          <p:cNvPr id="11" name="Freeform 11"/>
          <p:cNvSpPr/>
          <p:nvPr/>
        </p:nvSpPr>
        <p:spPr>
          <a:xfrm>
            <a:off x="6435751" y="1010825"/>
            <a:ext cx="3405599" cy="1975247"/>
          </a:xfrm>
          <a:custGeom>
            <a:avLst/>
            <a:gdLst/>
            <a:ahLst/>
            <a:cxnLst/>
            <a:rect l="l" t="t" r="r" b="b"/>
            <a:pathLst>
              <a:path w="5108398" h="2962871">
                <a:moveTo>
                  <a:pt x="0" y="0"/>
                </a:moveTo>
                <a:lnTo>
                  <a:pt x="5108398" y="0"/>
                </a:lnTo>
                <a:lnTo>
                  <a:pt x="5108398" y="2962870"/>
                </a:lnTo>
                <a:lnTo>
                  <a:pt x="0" y="2962870"/>
                </a:lnTo>
                <a:lnTo>
                  <a:pt x="0" y="0"/>
                </a:lnTo>
                <a:close/>
              </a:path>
            </a:pathLst>
          </a:custGeom>
          <a:blipFill>
            <a:blip r:embed="rId19">
              <a:extLst>
                <a:ext uri="{96DAC541-7B7A-43D3-8B79-37D633B846F1}">
                  <asvg:svgBlip xmlns:asvg="http://schemas.microsoft.com/office/drawing/2016/SVG/main" r:embed="rId20"/>
                </a:ext>
              </a:extLst>
            </a:blip>
            <a:stretch>
              <a:fillRect/>
            </a:stretch>
          </a:blipFill>
        </p:spPr>
        <p:txBody>
          <a:bodyPr/>
          <a:lstStyle/>
          <a:p>
            <a:endParaRPr lang="en-GB" sz="1200"/>
          </a:p>
        </p:txBody>
      </p:sp>
      <p:sp>
        <p:nvSpPr>
          <p:cNvPr id="12" name="Freeform 12"/>
          <p:cNvSpPr/>
          <p:nvPr/>
        </p:nvSpPr>
        <p:spPr>
          <a:xfrm>
            <a:off x="7238728" y="3229931"/>
            <a:ext cx="3343667" cy="2743200"/>
          </a:xfrm>
          <a:custGeom>
            <a:avLst/>
            <a:gdLst/>
            <a:ahLst/>
            <a:cxnLst/>
            <a:rect l="l" t="t" r="r" b="b"/>
            <a:pathLst>
              <a:path w="5015500" h="4114800">
                <a:moveTo>
                  <a:pt x="0" y="0"/>
                </a:moveTo>
                <a:lnTo>
                  <a:pt x="5015500" y="0"/>
                </a:lnTo>
                <a:lnTo>
                  <a:pt x="5015500" y="4114800"/>
                </a:lnTo>
                <a:lnTo>
                  <a:pt x="0" y="4114800"/>
                </a:lnTo>
                <a:lnTo>
                  <a:pt x="0" y="0"/>
                </a:lnTo>
                <a:close/>
              </a:path>
            </a:pathLst>
          </a:custGeom>
          <a:blipFill>
            <a:blip r:embed="rId21">
              <a:extLst>
                <a:ext uri="{96DAC541-7B7A-43D3-8B79-37D633B846F1}">
                  <asvg:svgBlip xmlns:asvg="http://schemas.microsoft.com/office/drawing/2016/SVG/main" r:embed="rId22"/>
                </a:ext>
              </a:extLst>
            </a:blip>
            <a:stretch>
              <a:fillRect/>
            </a:stretch>
          </a:blipFill>
        </p:spPr>
        <p:txBody>
          <a:bodyPr/>
          <a:lstStyle/>
          <a:p>
            <a:endParaRPr lang="en-GB" sz="1200"/>
          </a:p>
        </p:txBody>
      </p:sp>
      <p:sp>
        <p:nvSpPr>
          <p:cNvPr id="13" name="TextBox 13"/>
          <p:cNvSpPr txBox="1"/>
          <p:nvPr/>
        </p:nvSpPr>
        <p:spPr>
          <a:xfrm>
            <a:off x="538750" y="1388848"/>
            <a:ext cx="5138381" cy="1248483"/>
          </a:xfrm>
          <a:prstGeom prst="rect">
            <a:avLst/>
          </a:prstGeom>
        </p:spPr>
        <p:txBody>
          <a:bodyPr lIns="0" tIns="0" rIns="0" bIns="0" rtlCol="0" anchor="t">
            <a:spAutoFit/>
          </a:bodyPr>
          <a:lstStyle/>
          <a:p>
            <a:pPr>
              <a:lnSpc>
                <a:spcPts val="1350"/>
              </a:lnSpc>
            </a:pPr>
            <a:r>
              <a:rPr lang="en-US" sz="1000" spc="60">
                <a:solidFill>
                  <a:srgbClr val="000000"/>
                </a:solidFill>
                <a:latin typeface="DM Sans"/>
                <a:ea typeface="DM Sans"/>
                <a:cs typeface="DM Sans"/>
                <a:sym typeface="DM Sans"/>
              </a:rPr>
              <a:t>1.4.40</a:t>
            </a:r>
          </a:p>
          <a:p>
            <a:pPr>
              <a:lnSpc>
                <a:spcPts val="1350"/>
              </a:lnSpc>
            </a:pPr>
            <a:r>
              <a:rPr lang="en-US" sz="1000" spc="60">
                <a:solidFill>
                  <a:srgbClr val="000000"/>
                </a:solidFill>
                <a:latin typeface="DM Sans"/>
                <a:ea typeface="DM Sans"/>
                <a:cs typeface="DM Sans"/>
                <a:sym typeface="DM Sans"/>
              </a:rPr>
              <a:t>Advise people that doing any form of physical activity on a regular basis (for example, walking, jogging, swimming, dance, gardening) could help enhance their sense of wellbeing. The benefits can be greater if this activity is outdoors. [2022]</a:t>
            </a:r>
          </a:p>
          <a:p>
            <a:pPr>
              <a:lnSpc>
                <a:spcPts val="1350"/>
              </a:lnSpc>
            </a:pPr>
            <a:endParaRPr lang="en-US" sz="1000" spc="60">
              <a:solidFill>
                <a:srgbClr val="000000"/>
              </a:solidFill>
              <a:latin typeface="DM Sans"/>
              <a:ea typeface="DM Sans"/>
              <a:cs typeface="DM Sans"/>
              <a:sym typeface="DM Sans"/>
            </a:endParaRPr>
          </a:p>
          <a:p>
            <a:pPr>
              <a:lnSpc>
                <a:spcPts val="1350"/>
              </a:lnSpc>
              <a:spcBef>
                <a:spcPct val="0"/>
              </a:spcBef>
            </a:pPr>
            <a:endParaRPr lang="en-US" sz="1000" spc="60">
              <a:solidFill>
                <a:srgbClr val="000000"/>
              </a:solidFill>
              <a:latin typeface="DM Sans"/>
              <a:ea typeface="DM Sans"/>
              <a:cs typeface="DM Sans"/>
              <a:sym typeface="DM Sans"/>
            </a:endParaRPr>
          </a:p>
        </p:txBody>
      </p:sp>
      <p:sp>
        <p:nvSpPr>
          <p:cNvPr id="14" name="TextBox 14"/>
          <p:cNvSpPr txBox="1"/>
          <p:nvPr/>
        </p:nvSpPr>
        <p:spPr>
          <a:xfrm>
            <a:off x="538750" y="952382"/>
            <a:ext cx="5232502" cy="205184"/>
          </a:xfrm>
          <a:prstGeom prst="rect">
            <a:avLst/>
          </a:prstGeom>
        </p:spPr>
        <p:txBody>
          <a:bodyPr lIns="0" tIns="0" rIns="0" bIns="0" rtlCol="0" anchor="t">
            <a:spAutoFit/>
          </a:bodyPr>
          <a:lstStyle/>
          <a:p>
            <a:pPr>
              <a:lnSpc>
                <a:spcPts val="1617"/>
              </a:lnSpc>
            </a:pPr>
            <a:r>
              <a:rPr lang="en-US" sz="1667" b="1">
                <a:solidFill>
                  <a:srgbClr val="000000"/>
                </a:solidFill>
                <a:latin typeface="DM Sans Bold"/>
                <a:ea typeface="DM Sans Bold"/>
                <a:cs typeface="DM Sans Bold"/>
                <a:sym typeface="DM Sans Bold"/>
              </a:rPr>
              <a:t>NICE Guidelines</a:t>
            </a:r>
          </a:p>
        </p:txBody>
      </p:sp>
      <p:sp>
        <p:nvSpPr>
          <p:cNvPr id="15" name="TextBox 15"/>
          <p:cNvSpPr txBox="1"/>
          <p:nvPr/>
        </p:nvSpPr>
        <p:spPr>
          <a:xfrm>
            <a:off x="567301" y="2373521"/>
            <a:ext cx="782836" cy="450316"/>
          </a:xfrm>
          <a:prstGeom prst="rect">
            <a:avLst/>
          </a:prstGeom>
        </p:spPr>
        <p:txBody>
          <a:bodyPr lIns="0" tIns="0" rIns="0" bIns="0" rtlCol="0" anchor="t">
            <a:spAutoFit/>
          </a:bodyPr>
          <a:lstStyle/>
          <a:p>
            <a:pPr algn="ctr">
              <a:lnSpc>
                <a:spcPts val="1773"/>
              </a:lnSpc>
              <a:spcBef>
                <a:spcPct val="0"/>
              </a:spcBef>
            </a:pPr>
            <a:r>
              <a:rPr lang="en-US" sz="1266" u="sng">
                <a:solidFill>
                  <a:srgbClr val="000000"/>
                </a:solidFill>
                <a:latin typeface="DM Sans"/>
                <a:ea typeface="DM Sans"/>
                <a:cs typeface="DM Sans"/>
                <a:sym typeface="DM Sans"/>
              </a:rPr>
              <a:t>Guidelines</a:t>
            </a:r>
          </a:p>
        </p:txBody>
      </p:sp>
      <p:sp>
        <p:nvSpPr>
          <p:cNvPr id="16" name="TextBox 16"/>
          <p:cNvSpPr txBox="1"/>
          <p:nvPr/>
        </p:nvSpPr>
        <p:spPr>
          <a:xfrm>
            <a:off x="567301" y="3973608"/>
            <a:ext cx="5303143" cy="1011239"/>
          </a:xfrm>
          <a:prstGeom prst="rect">
            <a:avLst/>
          </a:prstGeom>
        </p:spPr>
        <p:txBody>
          <a:bodyPr lIns="0" tIns="0" rIns="0" bIns="0" rtlCol="0" anchor="t">
            <a:spAutoFit/>
          </a:bodyPr>
          <a:lstStyle/>
          <a:p>
            <a:pPr>
              <a:lnSpc>
                <a:spcPts val="1560"/>
              </a:lnSpc>
              <a:spcBef>
                <a:spcPct val="0"/>
              </a:spcBef>
            </a:pPr>
            <a:r>
              <a:rPr lang="en-US" sz="1000" u="sng" spc="59">
                <a:solidFill>
                  <a:srgbClr val="000000"/>
                </a:solidFill>
                <a:latin typeface="DM Sans"/>
                <a:ea typeface="DM Sans"/>
                <a:cs typeface="DM Sans"/>
                <a:sym typeface="DM Sans"/>
                <a:hlinkClick r:id="rId23" tooltip="https://www.thelancet.com/journals/lanpsy/article/PIIS2215-0366(18)30227-X/abstract"/>
              </a:rPr>
              <a:t>The study</a:t>
            </a:r>
            <a:r>
              <a:rPr lang="en-US" sz="1000" spc="59">
                <a:solidFill>
                  <a:srgbClr val="000000"/>
                </a:solidFill>
                <a:latin typeface="DM Sans"/>
                <a:ea typeface="DM Sans"/>
                <a:cs typeface="DM Sans"/>
                <a:sym typeface="DM Sans"/>
              </a:rPr>
              <a:t>, which appeared in the peer-reviewed medical journal The Lancet Psychiatry. Researchers found that, on average, a person has 3.4 poor mental health days per month.</a:t>
            </a:r>
          </a:p>
          <a:p>
            <a:pPr>
              <a:lnSpc>
                <a:spcPts val="1560"/>
              </a:lnSpc>
              <a:spcBef>
                <a:spcPct val="0"/>
              </a:spcBef>
            </a:pPr>
            <a:r>
              <a:rPr lang="en-US" sz="1000" spc="59">
                <a:solidFill>
                  <a:srgbClr val="000000"/>
                </a:solidFill>
                <a:latin typeface="DM Sans"/>
                <a:ea typeface="DM Sans"/>
                <a:cs typeface="DM Sans"/>
                <a:sym typeface="DM Sans"/>
              </a:rPr>
              <a:t>But among those who exercise, the number of poor mental health days dropped by more than 40 percent. </a:t>
            </a:r>
          </a:p>
        </p:txBody>
      </p:sp>
      <p:sp>
        <p:nvSpPr>
          <p:cNvPr id="17" name="TextBox 17"/>
          <p:cNvSpPr txBox="1"/>
          <p:nvPr/>
        </p:nvSpPr>
        <p:spPr>
          <a:xfrm>
            <a:off x="567301" y="3560858"/>
            <a:ext cx="4677469" cy="298736"/>
          </a:xfrm>
          <a:prstGeom prst="rect">
            <a:avLst/>
          </a:prstGeom>
        </p:spPr>
        <p:txBody>
          <a:bodyPr lIns="0" tIns="0" rIns="0" bIns="0" rtlCol="0" anchor="t">
            <a:spAutoFit/>
          </a:bodyPr>
          <a:lstStyle/>
          <a:p>
            <a:pPr algn="ctr">
              <a:lnSpc>
                <a:spcPts val="2599"/>
              </a:lnSpc>
              <a:spcBef>
                <a:spcPct val="0"/>
              </a:spcBef>
            </a:pPr>
            <a:r>
              <a:rPr lang="en-US" sz="1666" b="1" spc="99">
                <a:solidFill>
                  <a:srgbClr val="000000"/>
                </a:solidFill>
                <a:latin typeface="DM Sans Bold"/>
                <a:ea typeface="DM Sans Bold"/>
                <a:cs typeface="DM Sans Bold"/>
                <a:sym typeface="DM Sans Bold"/>
              </a:rPr>
              <a:t>Physical activity improves mental health</a:t>
            </a:r>
          </a:p>
        </p:txBody>
      </p:sp>
      <p:sp>
        <p:nvSpPr>
          <p:cNvPr id="18" name="TextBox 18"/>
          <p:cNvSpPr txBox="1"/>
          <p:nvPr/>
        </p:nvSpPr>
        <p:spPr>
          <a:xfrm>
            <a:off x="538750" y="5054625"/>
            <a:ext cx="1053306" cy="238655"/>
          </a:xfrm>
          <a:prstGeom prst="rect">
            <a:avLst/>
          </a:prstGeom>
        </p:spPr>
        <p:txBody>
          <a:bodyPr lIns="0" tIns="0" rIns="0" bIns="0" rtlCol="0" anchor="t">
            <a:spAutoFit/>
          </a:bodyPr>
          <a:lstStyle/>
          <a:p>
            <a:pPr algn="ctr">
              <a:lnSpc>
                <a:spcPts val="1971"/>
              </a:lnSpc>
              <a:spcBef>
                <a:spcPct val="0"/>
              </a:spcBef>
            </a:pPr>
            <a:r>
              <a:rPr lang="en-US" sz="1263" u="sng" spc="75">
                <a:solidFill>
                  <a:srgbClr val="000000"/>
                </a:solidFill>
                <a:latin typeface="DM Sans"/>
                <a:ea typeface="DM Sans"/>
                <a:cs typeface="DM Sans"/>
                <a:sym typeface="DM Sans"/>
                <a:hlinkClick r:id="rId24" tooltip="https://www.uclahealth.org/news/article/the-link-between-exercise-and-mental-health#:~:text=Researchers%20found%20that%2C%20on%20average,by%20more%20than%2040%20percent."/>
              </a:rPr>
              <a:t>UCLA Article</a:t>
            </a:r>
          </a:p>
        </p:txBody>
      </p:sp>
      <p:sp>
        <p:nvSpPr>
          <p:cNvPr id="19" name="TextBox 19"/>
          <p:cNvSpPr txBox="1"/>
          <p:nvPr/>
        </p:nvSpPr>
        <p:spPr>
          <a:xfrm>
            <a:off x="6839238" y="1568016"/>
            <a:ext cx="2598626" cy="856517"/>
          </a:xfrm>
          <a:prstGeom prst="rect">
            <a:avLst/>
          </a:prstGeom>
        </p:spPr>
        <p:txBody>
          <a:bodyPr lIns="0" tIns="0" rIns="0" bIns="0" rtlCol="0" anchor="t">
            <a:spAutoFit/>
          </a:bodyPr>
          <a:lstStyle/>
          <a:p>
            <a:pPr algn="ctr">
              <a:lnSpc>
                <a:spcPts val="1663"/>
              </a:lnSpc>
              <a:spcBef>
                <a:spcPct val="0"/>
              </a:spcBef>
            </a:pPr>
            <a:r>
              <a:rPr lang="en-US" sz="1065" spc="63">
                <a:solidFill>
                  <a:srgbClr val="000000"/>
                </a:solidFill>
                <a:latin typeface="DM Sans"/>
                <a:ea typeface="DM Sans"/>
                <a:cs typeface="DM Sans"/>
                <a:sym typeface="DM Sans"/>
              </a:rPr>
              <a:t>Almost </a:t>
            </a:r>
            <a:r>
              <a:rPr lang="en-US" sz="1065" b="1" spc="63">
                <a:solidFill>
                  <a:srgbClr val="000000"/>
                </a:solidFill>
                <a:latin typeface="DM Sans Bold"/>
                <a:ea typeface="DM Sans Bold"/>
                <a:cs typeface="DM Sans Bold"/>
                <a:sym typeface="DM Sans Bold"/>
              </a:rPr>
              <a:t>45%</a:t>
            </a:r>
            <a:r>
              <a:rPr lang="en-US" sz="1065" spc="63">
                <a:solidFill>
                  <a:srgbClr val="000000"/>
                </a:solidFill>
                <a:latin typeface="DM Sans"/>
                <a:ea typeface="DM Sans"/>
                <a:cs typeface="DM Sans"/>
                <a:sym typeface="DM Sans"/>
              </a:rPr>
              <a:t> of UK adults feel that their mental health and wellbeing can be improved through physical Activity.</a:t>
            </a:r>
          </a:p>
        </p:txBody>
      </p:sp>
      <p:sp>
        <p:nvSpPr>
          <p:cNvPr id="20" name="TextBox 20"/>
          <p:cNvSpPr txBox="1"/>
          <p:nvPr/>
        </p:nvSpPr>
        <p:spPr>
          <a:xfrm>
            <a:off x="7748474" y="3876010"/>
            <a:ext cx="2349317" cy="1421351"/>
          </a:xfrm>
          <a:prstGeom prst="rect">
            <a:avLst/>
          </a:prstGeom>
        </p:spPr>
        <p:txBody>
          <a:bodyPr lIns="0" tIns="0" rIns="0" bIns="0" rtlCol="0" anchor="t">
            <a:spAutoFit/>
          </a:bodyPr>
          <a:lstStyle/>
          <a:p>
            <a:pPr algn="ctr">
              <a:lnSpc>
                <a:spcPts val="1623"/>
              </a:lnSpc>
              <a:spcBef>
                <a:spcPct val="0"/>
              </a:spcBef>
            </a:pPr>
            <a:r>
              <a:rPr lang="en-US" sz="1040" spc="62">
                <a:solidFill>
                  <a:srgbClr val="000000"/>
                </a:solidFill>
                <a:latin typeface="DM Sans"/>
                <a:ea typeface="DM Sans"/>
                <a:cs typeface="DM Sans"/>
                <a:sym typeface="DM Sans"/>
              </a:rPr>
              <a:t>One in seven people (</a:t>
            </a:r>
            <a:r>
              <a:rPr lang="en-US" sz="1040" b="1" spc="62">
                <a:solidFill>
                  <a:srgbClr val="000000"/>
                </a:solidFill>
                <a:latin typeface="DM Sans Bold"/>
                <a:ea typeface="DM Sans Bold"/>
                <a:cs typeface="DM Sans Bold"/>
                <a:sym typeface="DM Sans Bold"/>
              </a:rPr>
              <a:t>15%</a:t>
            </a:r>
            <a:r>
              <a:rPr lang="en-US" sz="1040" spc="62">
                <a:solidFill>
                  <a:srgbClr val="000000"/>
                </a:solidFill>
                <a:latin typeface="DM Sans"/>
                <a:ea typeface="DM Sans"/>
                <a:cs typeface="DM Sans"/>
                <a:sym typeface="DM Sans"/>
              </a:rPr>
              <a:t>) said that a long-term condition or disability prevented them from doing more physical activity. This rises to around one quarter of respondents aged 50 or over (</a:t>
            </a:r>
            <a:r>
              <a:rPr lang="en-US" sz="1040" b="1" spc="62">
                <a:solidFill>
                  <a:srgbClr val="000000"/>
                </a:solidFill>
                <a:latin typeface="DM Sans Bold"/>
                <a:ea typeface="DM Sans Bold"/>
                <a:cs typeface="DM Sans Bold"/>
                <a:sym typeface="DM Sans Bold"/>
              </a:rPr>
              <a:t>24%</a:t>
            </a:r>
            <a:r>
              <a:rPr lang="en-US" sz="1040" spc="62">
                <a:solidFill>
                  <a:srgbClr val="000000"/>
                </a:solidFill>
                <a:latin typeface="DM Sans"/>
                <a:ea typeface="DM Sans"/>
                <a:cs typeface="DM Sans"/>
                <a:sym typeface="DM Sans"/>
              </a:rPr>
              <a:t>).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rot="-5400000">
            <a:off x="2667000" y="-2667000"/>
            <a:ext cx="6858000" cy="12192000"/>
          </a:xfrm>
          <a:custGeom>
            <a:avLst/>
            <a:gdLst/>
            <a:ahLst/>
            <a:cxnLst/>
            <a:rect l="l" t="t" r="r" b="b"/>
            <a:pathLst>
              <a:path w="10287000" h="18288000">
                <a:moveTo>
                  <a:pt x="10287000" y="0"/>
                </a:moveTo>
                <a:lnTo>
                  <a:pt x="10287000" y="18288000"/>
                </a:lnTo>
                <a:lnTo>
                  <a:pt x="0" y="18288000"/>
                </a:lnTo>
                <a:lnTo>
                  <a:pt x="0" y="0"/>
                </a:lnTo>
                <a:lnTo>
                  <a:pt x="10287000" y="0"/>
                </a:lnTo>
                <a:close/>
              </a:path>
            </a:pathLst>
          </a:custGeom>
          <a:blipFill>
            <a:blip r:embed="rId2"/>
            <a:stretch>
              <a:fillRect l="-71867" t="-3631" r="-74156" b="-2747"/>
            </a:stretch>
          </a:blipFill>
        </p:spPr>
        <p:txBody>
          <a:bodyPr/>
          <a:lstStyle/>
          <a:p>
            <a:endParaRPr lang="en-GB" sz="1200"/>
          </a:p>
        </p:txBody>
      </p:sp>
      <p:sp>
        <p:nvSpPr>
          <p:cNvPr id="3" name="TextBox 3"/>
          <p:cNvSpPr txBox="1"/>
          <p:nvPr/>
        </p:nvSpPr>
        <p:spPr>
          <a:xfrm>
            <a:off x="872330" y="1556234"/>
            <a:ext cx="5132365" cy="4462760"/>
          </a:xfrm>
          <a:prstGeom prst="rect">
            <a:avLst/>
          </a:prstGeom>
        </p:spPr>
        <p:txBody>
          <a:bodyPr lIns="0" tIns="0" rIns="0" bIns="0" rtlCol="0" anchor="t">
            <a:spAutoFit/>
          </a:bodyPr>
          <a:lstStyle/>
          <a:p>
            <a:pPr>
              <a:lnSpc>
                <a:spcPts val="5820"/>
              </a:lnSpc>
            </a:pPr>
            <a:r>
              <a:rPr lang="en-US" sz="6000" b="1">
                <a:solidFill>
                  <a:srgbClr val="000000"/>
                </a:solidFill>
                <a:latin typeface="DM Sans Bold"/>
                <a:ea typeface="DM Sans Bold"/>
                <a:cs typeface="DM Sans Bold"/>
                <a:sym typeface="DM Sans Bold"/>
              </a:rPr>
              <a:t>Increasing Physical Activity in Psychological (IPAcT)</a:t>
            </a:r>
          </a:p>
          <a:p>
            <a:pPr>
              <a:lnSpc>
                <a:spcPts val="5820"/>
              </a:lnSpc>
            </a:pPr>
            <a:endParaRPr lang="en-US" sz="6000" b="1">
              <a:solidFill>
                <a:srgbClr val="000000"/>
              </a:solidFill>
              <a:latin typeface="DM Sans Bold"/>
              <a:ea typeface="DM Sans Bold"/>
              <a:cs typeface="DM Sans Bold"/>
              <a:sym typeface="DM Sans Bold"/>
            </a:endParaRPr>
          </a:p>
        </p:txBody>
      </p:sp>
      <p:grpSp>
        <p:nvGrpSpPr>
          <p:cNvPr id="4" name="Group 4"/>
          <p:cNvGrpSpPr/>
          <p:nvPr/>
        </p:nvGrpSpPr>
        <p:grpSpPr>
          <a:xfrm>
            <a:off x="6650326" y="116020"/>
            <a:ext cx="4584213" cy="1139561"/>
            <a:chOff x="0" y="0"/>
            <a:chExt cx="2301905" cy="572216"/>
          </a:xfrm>
        </p:grpSpPr>
        <p:sp>
          <p:nvSpPr>
            <p:cNvPr id="5" name="Freeform 5"/>
            <p:cNvSpPr/>
            <p:nvPr/>
          </p:nvSpPr>
          <p:spPr>
            <a:xfrm>
              <a:off x="0" y="0"/>
              <a:ext cx="2301905" cy="572216"/>
            </a:xfrm>
            <a:custGeom>
              <a:avLst/>
              <a:gdLst/>
              <a:ahLst/>
              <a:cxnLst/>
              <a:rect l="l" t="t" r="r" b="b"/>
              <a:pathLst>
                <a:path w="2301905" h="572216">
                  <a:moveTo>
                    <a:pt x="16888" y="0"/>
                  </a:moveTo>
                  <a:lnTo>
                    <a:pt x="2285017" y="0"/>
                  </a:lnTo>
                  <a:cubicBezTo>
                    <a:pt x="2294344" y="0"/>
                    <a:pt x="2301905" y="7561"/>
                    <a:pt x="2301905" y="16888"/>
                  </a:cubicBezTo>
                  <a:lnTo>
                    <a:pt x="2301905" y="555328"/>
                  </a:lnTo>
                  <a:cubicBezTo>
                    <a:pt x="2301905" y="559807"/>
                    <a:pt x="2300125" y="564102"/>
                    <a:pt x="2296958" y="567270"/>
                  </a:cubicBezTo>
                  <a:cubicBezTo>
                    <a:pt x="2293791" y="570437"/>
                    <a:pt x="2289496" y="572216"/>
                    <a:pt x="2285017" y="572216"/>
                  </a:cubicBezTo>
                  <a:lnTo>
                    <a:pt x="16888" y="572216"/>
                  </a:lnTo>
                  <a:cubicBezTo>
                    <a:pt x="12409" y="572216"/>
                    <a:pt x="8114" y="570437"/>
                    <a:pt x="4946" y="567270"/>
                  </a:cubicBezTo>
                  <a:cubicBezTo>
                    <a:pt x="1779" y="564102"/>
                    <a:pt x="0" y="559807"/>
                    <a:pt x="0" y="555328"/>
                  </a:cubicBezTo>
                  <a:lnTo>
                    <a:pt x="0" y="16888"/>
                  </a:lnTo>
                  <a:cubicBezTo>
                    <a:pt x="0" y="12409"/>
                    <a:pt x="1779" y="8114"/>
                    <a:pt x="4946" y="4946"/>
                  </a:cubicBezTo>
                  <a:cubicBezTo>
                    <a:pt x="8114" y="1779"/>
                    <a:pt x="12409" y="0"/>
                    <a:pt x="16888" y="0"/>
                  </a:cubicBezTo>
                  <a:close/>
                </a:path>
              </a:pathLst>
            </a:custGeom>
            <a:solidFill>
              <a:srgbClr val="8AB7E2"/>
            </a:solidFill>
          </p:spPr>
          <p:txBody>
            <a:bodyPr/>
            <a:lstStyle/>
            <a:p>
              <a:endParaRPr lang="en-GB" sz="1200"/>
            </a:p>
          </p:txBody>
        </p:sp>
        <p:sp>
          <p:nvSpPr>
            <p:cNvPr id="6" name="TextBox 6"/>
            <p:cNvSpPr txBox="1"/>
            <p:nvPr/>
          </p:nvSpPr>
          <p:spPr>
            <a:xfrm>
              <a:off x="0" y="85725"/>
              <a:ext cx="2301905" cy="486491"/>
            </a:xfrm>
            <a:prstGeom prst="rect">
              <a:avLst/>
            </a:prstGeom>
          </p:spPr>
          <p:txBody>
            <a:bodyPr lIns="33867" tIns="33867" rIns="33867" bIns="33867" rtlCol="0" anchor="ctr"/>
            <a:lstStyle/>
            <a:p>
              <a:pPr algn="ctr">
                <a:lnSpc>
                  <a:spcPts val="1283"/>
                </a:lnSpc>
              </a:pPr>
              <a:endParaRPr sz="1200"/>
            </a:p>
          </p:txBody>
        </p:sp>
      </p:grpSp>
      <p:sp>
        <p:nvSpPr>
          <p:cNvPr id="7" name="Freeform 7"/>
          <p:cNvSpPr/>
          <p:nvPr/>
        </p:nvSpPr>
        <p:spPr>
          <a:xfrm>
            <a:off x="-565714" y="5946441"/>
            <a:ext cx="2580631" cy="633427"/>
          </a:xfrm>
          <a:custGeom>
            <a:avLst/>
            <a:gdLst/>
            <a:ahLst/>
            <a:cxnLst/>
            <a:rect l="l" t="t" r="r" b="b"/>
            <a:pathLst>
              <a:path w="3870946" h="950141">
                <a:moveTo>
                  <a:pt x="0" y="0"/>
                </a:moveTo>
                <a:lnTo>
                  <a:pt x="3870946" y="0"/>
                </a:lnTo>
                <a:lnTo>
                  <a:pt x="3870946" y="950141"/>
                </a:lnTo>
                <a:lnTo>
                  <a:pt x="0" y="950141"/>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GB" sz="1200"/>
          </a:p>
        </p:txBody>
      </p:sp>
      <p:sp>
        <p:nvSpPr>
          <p:cNvPr id="8" name="Freeform 8"/>
          <p:cNvSpPr/>
          <p:nvPr/>
        </p:nvSpPr>
        <p:spPr>
          <a:xfrm>
            <a:off x="2981937" y="-1576543"/>
            <a:ext cx="3320635" cy="2487457"/>
          </a:xfrm>
          <a:custGeom>
            <a:avLst/>
            <a:gdLst/>
            <a:ahLst/>
            <a:cxnLst/>
            <a:rect l="l" t="t" r="r" b="b"/>
            <a:pathLst>
              <a:path w="4980952" h="3731186">
                <a:moveTo>
                  <a:pt x="0" y="0"/>
                </a:moveTo>
                <a:lnTo>
                  <a:pt x="4980951" y="0"/>
                </a:lnTo>
                <a:lnTo>
                  <a:pt x="4980951" y="3731186"/>
                </a:lnTo>
                <a:lnTo>
                  <a:pt x="0" y="3731186"/>
                </a:lnTo>
                <a:lnTo>
                  <a:pt x="0" y="0"/>
                </a:lnTo>
                <a:close/>
              </a:path>
            </a:pathLst>
          </a:custGeom>
          <a:blipFill>
            <a:blip r:embed="rId5">
              <a:extLst>
                <a:ext uri="{96DAC541-7B7A-43D3-8B79-37D633B846F1}">
                  <asvg:svgBlip xmlns:asvg="http://schemas.microsoft.com/office/drawing/2016/SVG/main" r:embed="rId6"/>
                </a:ext>
              </a:extLst>
            </a:blip>
            <a:stretch>
              <a:fillRect/>
            </a:stretch>
          </a:blipFill>
          <a:ln cap="sq">
            <a:noFill/>
            <a:prstDash val="solid"/>
            <a:miter/>
          </a:ln>
        </p:spPr>
        <p:txBody>
          <a:bodyPr/>
          <a:lstStyle/>
          <a:p>
            <a:endParaRPr lang="en-GB" sz="1200"/>
          </a:p>
        </p:txBody>
      </p:sp>
      <p:sp>
        <p:nvSpPr>
          <p:cNvPr id="9" name="Freeform 9"/>
          <p:cNvSpPr/>
          <p:nvPr/>
        </p:nvSpPr>
        <p:spPr>
          <a:xfrm>
            <a:off x="2287383" y="5946441"/>
            <a:ext cx="1724680" cy="1591017"/>
          </a:xfrm>
          <a:custGeom>
            <a:avLst/>
            <a:gdLst/>
            <a:ahLst/>
            <a:cxnLst/>
            <a:rect l="l" t="t" r="r" b="b"/>
            <a:pathLst>
              <a:path w="2587020" h="2386526">
                <a:moveTo>
                  <a:pt x="0" y="0"/>
                </a:moveTo>
                <a:lnTo>
                  <a:pt x="2587019" y="0"/>
                </a:lnTo>
                <a:lnTo>
                  <a:pt x="2587019" y="2386525"/>
                </a:lnTo>
                <a:lnTo>
                  <a:pt x="0" y="2386525"/>
                </a:lnTo>
                <a:lnTo>
                  <a:pt x="0" y="0"/>
                </a:lnTo>
                <a:close/>
              </a:path>
            </a:pathLst>
          </a:custGeom>
          <a:blipFill>
            <a:blip r:embed="rId7">
              <a:extLst>
                <a:ext uri="{96DAC541-7B7A-43D3-8B79-37D633B846F1}">
                  <asvg:svgBlip xmlns:asvg="http://schemas.microsoft.com/office/drawing/2016/SVG/main" r:embed="rId8"/>
                </a:ext>
              </a:extLst>
            </a:blip>
            <a:stretch>
              <a:fillRect/>
            </a:stretch>
          </a:blipFill>
          <a:ln cap="sq">
            <a:noFill/>
            <a:prstDash val="solid"/>
            <a:miter/>
          </a:ln>
        </p:spPr>
        <p:txBody>
          <a:bodyPr/>
          <a:lstStyle/>
          <a:p>
            <a:endParaRPr lang="en-GB" sz="1200"/>
          </a:p>
        </p:txBody>
      </p:sp>
      <p:sp>
        <p:nvSpPr>
          <p:cNvPr id="10" name="Freeform 10"/>
          <p:cNvSpPr/>
          <p:nvPr/>
        </p:nvSpPr>
        <p:spPr>
          <a:xfrm>
            <a:off x="-565714" y="-496275"/>
            <a:ext cx="1731551" cy="1864389"/>
          </a:xfrm>
          <a:custGeom>
            <a:avLst/>
            <a:gdLst/>
            <a:ahLst/>
            <a:cxnLst/>
            <a:rect l="l" t="t" r="r" b="b"/>
            <a:pathLst>
              <a:path w="2597326" h="2796583">
                <a:moveTo>
                  <a:pt x="0" y="0"/>
                </a:moveTo>
                <a:lnTo>
                  <a:pt x="2597327" y="0"/>
                </a:lnTo>
                <a:lnTo>
                  <a:pt x="2597327" y="2796583"/>
                </a:lnTo>
                <a:lnTo>
                  <a:pt x="0" y="2796583"/>
                </a:lnTo>
                <a:lnTo>
                  <a:pt x="0" y="0"/>
                </a:lnTo>
                <a:close/>
              </a:path>
            </a:pathLst>
          </a:custGeom>
          <a:blipFill>
            <a:blip r:embed="rId9">
              <a:extLst>
                <a:ext uri="{96DAC541-7B7A-43D3-8B79-37D633B846F1}">
                  <asvg:svgBlip xmlns:asvg="http://schemas.microsoft.com/office/drawing/2016/SVG/main" r:embed="rId10"/>
                </a:ext>
              </a:extLst>
            </a:blip>
            <a:stretch>
              <a:fillRect/>
            </a:stretch>
          </a:blipFill>
          <a:ln cap="sq">
            <a:noFill/>
            <a:prstDash val="solid"/>
            <a:miter/>
          </a:ln>
        </p:spPr>
        <p:txBody>
          <a:bodyPr/>
          <a:lstStyle/>
          <a:p>
            <a:endParaRPr lang="en-GB" sz="1200"/>
          </a:p>
        </p:txBody>
      </p:sp>
      <p:grpSp>
        <p:nvGrpSpPr>
          <p:cNvPr id="11" name="Group 11"/>
          <p:cNvGrpSpPr/>
          <p:nvPr/>
        </p:nvGrpSpPr>
        <p:grpSpPr>
          <a:xfrm>
            <a:off x="6650326" y="1369463"/>
            <a:ext cx="4584213" cy="1139561"/>
            <a:chOff x="0" y="0"/>
            <a:chExt cx="2301905" cy="572216"/>
          </a:xfrm>
        </p:grpSpPr>
        <p:sp>
          <p:nvSpPr>
            <p:cNvPr id="12" name="Freeform 12"/>
            <p:cNvSpPr/>
            <p:nvPr/>
          </p:nvSpPr>
          <p:spPr>
            <a:xfrm>
              <a:off x="0" y="0"/>
              <a:ext cx="2301905" cy="572216"/>
            </a:xfrm>
            <a:custGeom>
              <a:avLst/>
              <a:gdLst/>
              <a:ahLst/>
              <a:cxnLst/>
              <a:rect l="l" t="t" r="r" b="b"/>
              <a:pathLst>
                <a:path w="2301905" h="572216">
                  <a:moveTo>
                    <a:pt x="16888" y="0"/>
                  </a:moveTo>
                  <a:lnTo>
                    <a:pt x="2285017" y="0"/>
                  </a:lnTo>
                  <a:cubicBezTo>
                    <a:pt x="2294344" y="0"/>
                    <a:pt x="2301905" y="7561"/>
                    <a:pt x="2301905" y="16888"/>
                  </a:cubicBezTo>
                  <a:lnTo>
                    <a:pt x="2301905" y="555328"/>
                  </a:lnTo>
                  <a:cubicBezTo>
                    <a:pt x="2301905" y="559807"/>
                    <a:pt x="2300125" y="564102"/>
                    <a:pt x="2296958" y="567270"/>
                  </a:cubicBezTo>
                  <a:cubicBezTo>
                    <a:pt x="2293791" y="570437"/>
                    <a:pt x="2289496" y="572216"/>
                    <a:pt x="2285017" y="572216"/>
                  </a:cubicBezTo>
                  <a:lnTo>
                    <a:pt x="16888" y="572216"/>
                  </a:lnTo>
                  <a:cubicBezTo>
                    <a:pt x="12409" y="572216"/>
                    <a:pt x="8114" y="570437"/>
                    <a:pt x="4946" y="567270"/>
                  </a:cubicBezTo>
                  <a:cubicBezTo>
                    <a:pt x="1779" y="564102"/>
                    <a:pt x="0" y="559807"/>
                    <a:pt x="0" y="555328"/>
                  </a:cubicBezTo>
                  <a:lnTo>
                    <a:pt x="0" y="16888"/>
                  </a:lnTo>
                  <a:cubicBezTo>
                    <a:pt x="0" y="12409"/>
                    <a:pt x="1779" y="8114"/>
                    <a:pt x="4946" y="4946"/>
                  </a:cubicBezTo>
                  <a:cubicBezTo>
                    <a:pt x="8114" y="1779"/>
                    <a:pt x="12409" y="0"/>
                    <a:pt x="16888" y="0"/>
                  </a:cubicBezTo>
                  <a:close/>
                </a:path>
              </a:pathLst>
            </a:custGeom>
            <a:solidFill>
              <a:srgbClr val="8AB7E2"/>
            </a:solidFill>
          </p:spPr>
          <p:txBody>
            <a:bodyPr/>
            <a:lstStyle/>
            <a:p>
              <a:endParaRPr lang="en-GB" sz="1200"/>
            </a:p>
          </p:txBody>
        </p:sp>
        <p:sp>
          <p:nvSpPr>
            <p:cNvPr id="13" name="TextBox 13"/>
            <p:cNvSpPr txBox="1"/>
            <p:nvPr/>
          </p:nvSpPr>
          <p:spPr>
            <a:xfrm>
              <a:off x="0" y="85725"/>
              <a:ext cx="2301905" cy="486491"/>
            </a:xfrm>
            <a:prstGeom prst="rect">
              <a:avLst/>
            </a:prstGeom>
          </p:spPr>
          <p:txBody>
            <a:bodyPr lIns="33867" tIns="33867" rIns="33867" bIns="33867" rtlCol="0" anchor="ctr"/>
            <a:lstStyle/>
            <a:p>
              <a:pPr algn="ctr">
                <a:lnSpc>
                  <a:spcPts val="1283"/>
                </a:lnSpc>
              </a:pPr>
              <a:endParaRPr sz="1200"/>
            </a:p>
          </p:txBody>
        </p:sp>
      </p:grpSp>
      <p:grpSp>
        <p:nvGrpSpPr>
          <p:cNvPr id="14" name="Group 14"/>
          <p:cNvGrpSpPr/>
          <p:nvPr/>
        </p:nvGrpSpPr>
        <p:grpSpPr>
          <a:xfrm>
            <a:off x="6650326" y="2659322"/>
            <a:ext cx="4584213" cy="1139561"/>
            <a:chOff x="0" y="0"/>
            <a:chExt cx="2301905" cy="572216"/>
          </a:xfrm>
        </p:grpSpPr>
        <p:sp>
          <p:nvSpPr>
            <p:cNvPr id="15" name="Freeform 15"/>
            <p:cNvSpPr/>
            <p:nvPr/>
          </p:nvSpPr>
          <p:spPr>
            <a:xfrm>
              <a:off x="0" y="0"/>
              <a:ext cx="2301905" cy="572216"/>
            </a:xfrm>
            <a:custGeom>
              <a:avLst/>
              <a:gdLst/>
              <a:ahLst/>
              <a:cxnLst/>
              <a:rect l="l" t="t" r="r" b="b"/>
              <a:pathLst>
                <a:path w="2301905" h="572216">
                  <a:moveTo>
                    <a:pt x="16888" y="0"/>
                  </a:moveTo>
                  <a:lnTo>
                    <a:pt x="2285017" y="0"/>
                  </a:lnTo>
                  <a:cubicBezTo>
                    <a:pt x="2294344" y="0"/>
                    <a:pt x="2301905" y="7561"/>
                    <a:pt x="2301905" y="16888"/>
                  </a:cubicBezTo>
                  <a:lnTo>
                    <a:pt x="2301905" y="555328"/>
                  </a:lnTo>
                  <a:cubicBezTo>
                    <a:pt x="2301905" y="559807"/>
                    <a:pt x="2300125" y="564102"/>
                    <a:pt x="2296958" y="567270"/>
                  </a:cubicBezTo>
                  <a:cubicBezTo>
                    <a:pt x="2293791" y="570437"/>
                    <a:pt x="2289496" y="572216"/>
                    <a:pt x="2285017" y="572216"/>
                  </a:cubicBezTo>
                  <a:lnTo>
                    <a:pt x="16888" y="572216"/>
                  </a:lnTo>
                  <a:cubicBezTo>
                    <a:pt x="12409" y="572216"/>
                    <a:pt x="8114" y="570437"/>
                    <a:pt x="4946" y="567270"/>
                  </a:cubicBezTo>
                  <a:cubicBezTo>
                    <a:pt x="1779" y="564102"/>
                    <a:pt x="0" y="559807"/>
                    <a:pt x="0" y="555328"/>
                  </a:cubicBezTo>
                  <a:lnTo>
                    <a:pt x="0" y="16888"/>
                  </a:lnTo>
                  <a:cubicBezTo>
                    <a:pt x="0" y="12409"/>
                    <a:pt x="1779" y="8114"/>
                    <a:pt x="4946" y="4946"/>
                  </a:cubicBezTo>
                  <a:cubicBezTo>
                    <a:pt x="8114" y="1779"/>
                    <a:pt x="12409" y="0"/>
                    <a:pt x="16888" y="0"/>
                  </a:cubicBezTo>
                  <a:close/>
                </a:path>
              </a:pathLst>
            </a:custGeom>
            <a:solidFill>
              <a:srgbClr val="8AB7E2"/>
            </a:solidFill>
          </p:spPr>
          <p:txBody>
            <a:bodyPr/>
            <a:lstStyle/>
            <a:p>
              <a:endParaRPr lang="en-GB" sz="1200"/>
            </a:p>
          </p:txBody>
        </p:sp>
        <p:sp>
          <p:nvSpPr>
            <p:cNvPr id="16" name="TextBox 16"/>
            <p:cNvSpPr txBox="1"/>
            <p:nvPr/>
          </p:nvSpPr>
          <p:spPr>
            <a:xfrm>
              <a:off x="0" y="85725"/>
              <a:ext cx="2301905" cy="486491"/>
            </a:xfrm>
            <a:prstGeom prst="rect">
              <a:avLst/>
            </a:prstGeom>
          </p:spPr>
          <p:txBody>
            <a:bodyPr lIns="33867" tIns="33867" rIns="33867" bIns="33867" rtlCol="0" anchor="ctr"/>
            <a:lstStyle/>
            <a:p>
              <a:pPr algn="ctr">
                <a:lnSpc>
                  <a:spcPts val="1283"/>
                </a:lnSpc>
              </a:pPr>
              <a:endParaRPr sz="1200"/>
            </a:p>
          </p:txBody>
        </p:sp>
      </p:grpSp>
      <p:grpSp>
        <p:nvGrpSpPr>
          <p:cNvPr id="17" name="Group 17"/>
          <p:cNvGrpSpPr/>
          <p:nvPr/>
        </p:nvGrpSpPr>
        <p:grpSpPr>
          <a:xfrm>
            <a:off x="6650326" y="3951282"/>
            <a:ext cx="4584213" cy="1139561"/>
            <a:chOff x="0" y="0"/>
            <a:chExt cx="2301905" cy="572216"/>
          </a:xfrm>
        </p:grpSpPr>
        <p:sp>
          <p:nvSpPr>
            <p:cNvPr id="18" name="Freeform 18"/>
            <p:cNvSpPr/>
            <p:nvPr/>
          </p:nvSpPr>
          <p:spPr>
            <a:xfrm>
              <a:off x="0" y="0"/>
              <a:ext cx="2301905" cy="572216"/>
            </a:xfrm>
            <a:custGeom>
              <a:avLst/>
              <a:gdLst/>
              <a:ahLst/>
              <a:cxnLst/>
              <a:rect l="l" t="t" r="r" b="b"/>
              <a:pathLst>
                <a:path w="2301905" h="572216">
                  <a:moveTo>
                    <a:pt x="16888" y="0"/>
                  </a:moveTo>
                  <a:lnTo>
                    <a:pt x="2285017" y="0"/>
                  </a:lnTo>
                  <a:cubicBezTo>
                    <a:pt x="2294344" y="0"/>
                    <a:pt x="2301905" y="7561"/>
                    <a:pt x="2301905" y="16888"/>
                  </a:cubicBezTo>
                  <a:lnTo>
                    <a:pt x="2301905" y="555328"/>
                  </a:lnTo>
                  <a:cubicBezTo>
                    <a:pt x="2301905" y="559807"/>
                    <a:pt x="2300125" y="564102"/>
                    <a:pt x="2296958" y="567270"/>
                  </a:cubicBezTo>
                  <a:cubicBezTo>
                    <a:pt x="2293791" y="570437"/>
                    <a:pt x="2289496" y="572216"/>
                    <a:pt x="2285017" y="572216"/>
                  </a:cubicBezTo>
                  <a:lnTo>
                    <a:pt x="16888" y="572216"/>
                  </a:lnTo>
                  <a:cubicBezTo>
                    <a:pt x="12409" y="572216"/>
                    <a:pt x="8114" y="570437"/>
                    <a:pt x="4946" y="567270"/>
                  </a:cubicBezTo>
                  <a:cubicBezTo>
                    <a:pt x="1779" y="564102"/>
                    <a:pt x="0" y="559807"/>
                    <a:pt x="0" y="555328"/>
                  </a:cubicBezTo>
                  <a:lnTo>
                    <a:pt x="0" y="16888"/>
                  </a:lnTo>
                  <a:cubicBezTo>
                    <a:pt x="0" y="12409"/>
                    <a:pt x="1779" y="8114"/>
                    <a:pt x="4946" y="4946"/>
                  </a:cubicBezTo>
                  <a:cubicBezTo>
                    <a:pt x="8114" y="1779"/>
                    <a:pt x="12409" y="0"/>
                    <a:pt x="16888" y="0"/>
                  </a:cubicBezTo>
                  <a:close/>
                </a:path>
              </a:pathLst>
            </a:custGeom>
            <a:solidFill>
              <a:srgbClr val="8AB7E2"/>
            </a:solidFill>
          </p:spPr>
          <p:txBody>
            <a:bodyPr/>
            <a:lstStyle/>
            <a:p>
              <a:endParaRPr lang="en-GB" sz="1200"/>
            </a:p>
          </p:txBody>
        </p:sp>
        <p:sp>
          <p:nvSpPr>
            <p:cNvPr id="19" name="TextBox 19"/>
            <p:cNvSpPr txBox="1"/>
            <p:nvPr/>
          </p:nvSpPr>
          <p:spPr>
            <a:xfrm>
              <a:off x="0" y="85725"/>
              <a:ext cx="2301905" cy="486491"/>
            </a:xfrm>
            <a:prstGeom prst="rect">
              <a:avLst/>
            </a:prstGeom>
          </p:spPr>
          <p:txBody>
            <a:bodyPr lIns="33867" tIns="33867" rIns="33867" bIns="33867" rtlCol="0" anchor="ctr"/>
            <a:lstStyle/>
            <a:p>
              <a:pPr algn="ctr">
                <a:lnSpc>
                  <a:spcPts val="1283"/>
                </a:lnSpc>
              </a:pPr>
              <a:endParaRPr sz="1200"/>
            </a:p>
          </p:txBody>
        </p:sp>
      </p:grpSp>
      <p:grpSp>
        <p:nvGrpSpPr>
          <p:cNvPr id="20" name="Group 20"/>
          <p:cNvGrpSpPr/>
          <p:nvPr/>
        </p:nvGrpSpPr>
        <p:grpSpPr>
          <a:xfrm>
            <a:off x="6650326" y="5243244"/>
            <a:ext cx="4584213" cy="1139561"/>
            <a:chOff x="0" y="0"/>
            <a:chExt cx="2301905" cy="572216"/>
          </a:xfrm>
        </p:grpSpPr>
        <p:sp>
          <p:nvSpPr>
            <p:cNvPr id="21" name="Freeform 21"/>
            <p:cNvSpPr/>
            <p:nvPr/>
          </p:nvSpPr>
          <p:spPr>
            <a:xfrm>
              <a:off x="0" y="0"/>
              <a:ext cx="2301905" cy="572216"/>
            </a:xfrm>
            <a:custGeom>
              <a:avLst/>
              <a:gdLst/>
              <a:ahLst/>
              <a:cxnLst/>
              <a:rect l="l" t="t" r="r" b="b"/>
              <a:pathLst>
                <a:path w="2301905" h="572216">
                  <a:moveTo>
                    <a:pt x="16888" y="0"/>
                  </a:moveTo>
                  <a:lnTo>
                    <a:pt x="2285017" y="0"/>
                  </a:lnTo>
                  <a:cubicBezTo>
                    <a:pt x="2294344" y="0"/>
                    <a:pt x="2301905" y="7561"/>
                    <a:pt x="2301905" y="16888"/>
                  </a:cubicBezTo>
                  <a:lnTo>
                    <a:pt x="2301905" y="555328"/>
                  </a:lnTo>
                  <a:cubicBezTo>
                    <a:pt x="2301905" y="559807"/>
                    <a:pt x="2300125" y="564102"/>
                    <a:pt x="2296958" y="567270"/>
                  </a:cubicBezTo>
                  <a:cubicBezTo>
                    <a:pt x="2293791" y="570437"/>
                    <a:pt x="2289496" y="572216"/>
                    <a:pt x="2285017" y="572216"/>
                  </a:cubicBezTo>
                  <a:lnTo>
                    <a:pt x="16888" y="572216"/>
                  </a:lnTo>
                  <a:cubicBezTo>
                    <a:pt x="12409" y="572216"/>
                    <a:pt x="8114" y="570437"/>
                    <a:pt x="4946" y="567270"/>
                  </a:cubicBezTo>
                  <a:cubicBezTo>
                    <a:pt x="1779" y="564102"/>
                    <a:pt x="0" y="559807"/>
                    <a:pt x="0" y="555328"/>
                  </a:cubicBezTo>
                  <a:lnTo>
                    <a:pt x="0" y="16888"/>
                  </a:lnTo>
                  <a:cubicBezTo>
                    <a:pt x="0" y="12409"/>
                    <a:pt x="1779" y="8114"/>
                    <a:pt x="4946" y="4946"/>
                  </a:cubicBezTo>
                  <a:cubicBezTo>
                    <a:pt x="8114" y="1779"/>
                    <a:pt x="12409" y="0"/>
                    <a:pt x="16888" y="0"/>
                  </a:cubicBezTo>
                  <a:close/>
                </a:path>
              </a:pathLst>
            </a:custGeom>
            <a:solidFill>
              <a:srgbClr val="8AB7E2"/>
            </a:solidFill>
          </p:spPr>
          <p:txBody>
            <a:bodyPr/>
            <a:lstStyle/>
            <a:p>
              <a:endParaRPr lang="en-GB" sz="1200"/>
            </a:p>
          </p:txBody>
        </p:sp>
        <p:sp>
          <p:nvSpPr>
            <p:cNvPr id="22" name="TextBox 22"/>
            <p:cNvSpPr txBox="1"/>
            <p:nvPr/>
          </p:nvSpPr>
          <p:spPr>
            <a:xfrm>
              <a:off x="0" y="85725"/>
              <a:ext cx="2301905" cy="486491"/>
            </a:xfrm>
            <a:prstGeom prst="rect">
              <a:avLst/>
            </a:prstGeom>
          </p:spPr>
          <p:txBody>
            <a:bodyPr lIns="33867" tIns="33867" rIns="33867" bIns="33867" rtlCol="0" anchor="ctr"/>
            <a:lstStyle/>
            <a:p>
              <a:pPr algn="ctr">
                <a:lnSpc>
                  <a:spcPts val="1283"/>
                </a:lnSpc>
              </a:pPr>
              <a:endParaRPr sz="1200"/>
            </a:p>
          </p:txBody>
        </p:sp>
      </p:grpSp>
      <p:sp>
        <p:nvSpPr>
          <p:cNvPr id="23" name="Freeform 23"/>
          <p:cNvSpPr/>
          <p:nvPr/>
        </p:nvSpPr>
        <p:spPr>
          <a:xfrm>
            <a:off x="4509444" y="4809464"/>
            <a:ext cx="1643502" cy="1694227"/>
          </a:xfrm>
          <a:custGeom>
            <a:avLst/>
            <a:gdLst/>
            <a:ahLst/>
            <a:cxnLst/>
            <a:rect l="l" t="t" r="r" b="b"/>
            <a:pathLst>
              <a:path w="2465253" h="2541341">
                <a:moveTo>
                  <a:pt x="0" y="0"/>
                </a:moveTo>
                <a:lnTo>
                  <a:pt x="2465252" y="0"/>
                </a:lnTo>
                <a:lnTo>
                  <a:pt x="2465252" y="2541341"/>
                </a:lnTo>
                <a:lnTo>
                  <a:pt x="0" y="2541341"/>
                </a:lnTo>
                <a:lnTo>
                  <a:pt x="0" y="0"/>
                </a:lnTo>
                <a:close/>
              </a:path>
            </a:pathLst>
          </a:custGeom>
          <a:blipFill>
            <a:blip r:embed="rId11"/>
            <a:stretch>
              <a:fillRect l="-89113" t="-46837" r="-14894" b="-51062"/>
            </a:stretch>
          </a:blipFill>
        </p:spPr>
        <p:txBody>
          <a:bodyPr/>
          <a:lstStyle/>
          <a:p>
            <a:endParaRPr lang="en-GB" sz="1200"/>
          </a:p>
        </p:txBody>
      </p:sp>
      <p:sp>
        <p:nvSpPr>
          <p:cNvPr id="24" name="TextBox 24"/>
          <p:cNvSpPr txBox="1"/>
          <p:nvPr/>
        </p:nvSpPr>
        <p:spPr>
          <a:xfrm>
            <a:off x="6650326" y="204920"/>
            <a:ext cx="1052635" cy="512063"/>
          </a:xfrm>
          <a:prstGeom prst="rect">
            <a:avLst/>
          </a:prstGeom>
        </p:spPr>
        <p:txBody>
          <a:bodyPr lIns="0" tIns="0" rIns="0" bIns="0" rtlCol="0" anchor="t">
            <a:spAutoFit/>
          </a:bodyPr>
          <a:lstStyle/>
          <a:p>
            <a:pPr>
              <a:lnSpc>
                <a:spcPts val="3840"/>
              </a:lnSpc>
            </a:pPr>
            <a:r>
              <a:rPr lang="en-US" sz="4000" spc="-328">
                <a:solidFill>
                  <a:srgbClr val="000000"/>
                </a:solidFill>
                <a:latin typeface="DM Sans"/>
                <a:ea typeface="DM Sans"/>
                <a:cs typeface="DM Sans"/>
                <a:sym typeface="DM Sans"/>
              </a:rPr>
              <a:t>01.</a:t>
            </a:r>
          </a:p>
        </p:txBody>
      </p:sp>
      <p:sp>
        <p:nvSpPr>
          <p:cNvPr id="25" name="TextBox 25"/>
          <p:cNvSpPr txBox="1"/>
          <p:nvPr/>
        </p:nvSpPr>
        <p:spPr>
          <a:xfrm>
            <a:off x="6650326" y="1443907"/>
            <a:ext cx="1052635" cy="512063"/>
          </a:xfrm>
          <a:prstGeom prst="rect">
            <a:avLst/>
          </a:prstGeom>
        </p:spPr>
        <p:txBody>
          <a:bodyPr lIns="0" tIns="0" rIns="0" bIns="0" rtlCol="0" anchor="t">
            <a:spAutoFit/>
          </a:bodyPr>
          <a:lstStyle/>
          <a:p>
            <a:pPr>
              <a:lnSpc>
                <a:spcPts val="3840"/>
              </a:lnSpc>
            </a:pPr>
            <a:r>
              <a:rPr lang="en-US" sz="4000" spc="-328">
                <a:solidFill>
                  <a:srgbClr val="000000"/>
                </a:solidFill>
                <a:latin typeface="DM Sans"/>
                <a:ea typeface="DM Sans"/>
                <a:cs typeface="DM Sans"/>
                <a:sym typeface="DM Sans"/>
              </a:rPr>
              <a:t>02.</a:t>
            </a:r>
          </a:p>
        </p:txBody>
      </p:sp>
      <p:sp>
        <p:nvSpPr>
          <p:cNvPr id="26" name="TextBox 26"/>
          <p:cNvSpPr txBox="1"/>
          <p:nvPr/>
        </p:nvSpPr>
        <p:spPr>
          <a:xfrm>
            <a:off x="6650326" y="2731274"/>
            <a:ext cx="1052635" cy="512063"/>
          </a:xfrm>
          <a:prstGeom prst="rect">
            <a:avLst/>
          </a:prstGeom>
        </p:spPr>
        <p:txBody>
          <a:bodyPr lIns="0" tIns="0" rIns="0" bIns="0" rtlCol="0" anchor="t">
            <a:spAutoFit/>
          </a:bodyPr>
          <a:lstStyle/>
          <a:p>
            <a:pPr>
              <a:lnSpc>
                <a:spcPts val="3840"/>
              </a:lnSpc>
            </a:pPr>
            <a:r>
              <a:rPr lang="en-US" sz="4000" spc="-328">
                <a:solidFill>
                  <a:srgbClr val="000000"/>
                </a:solidFill>
                <a:latin typeface="DM Sans"/>
                <a:ea typeface="DM Sans"/>
                <a:cs typeface="DM Sans"/>
                <a:sym typeface="DM Sans"/>
              </a:rPr>
              <a:t>03.</a:t>
            </a:r>
          </a:p>
        </p:txBody>
      </p:sp>
      <p:sp>
        <p:nvSpPr>
          <p:cNvPr id="27" name="TextBox 27"/>
          <p:cNvSpPr txBox="1"/>
          <p:nvPr/>
        </p:nvSpPr>
        <p:spPr>
          <a:xfrm>
            <a:off x="6650326" y="3963983"/>
            <a:ext cx="1052635" cy="512063"/>
          </a:xfrm>
          <a:prstGeom prst="rect">
            <a:avLst/>
          </a:prstGeom>
        </p:spPr>
        <p:txBody>
          <a:bodyPr lIns="0" tIns="0" rIns="0" bIns="0" rtlCol="0" anchor="t">
            <a:spAutoFit/>
          </a:bodyPr>
          <a:lstStyle/>
          <a:p>
            <a:pPr>
              <a:lnSpc>
                <a:spcPts val="3840"/>
              </a:lnSpc>
            </a:pPr>
            <a:r>
              <a:rPr lang="en-US" sz="4000" spc="-328">
                <a:solidFill>
                  <a:srgbClr val="000000"/>
                </a:solidFill>
                <a:latin typeface="DM Sans"/>
                <a:ea typeface="DM Sans"/>
                <a:cs typeface="DM Sans"/>
                <a:sym typeface="DM Sans"/>
              </a:rPr>
              <a:t>04.</a:t>
            </a:r>
          </a:p>
        </p:txBody>
      </p:sp>
      <p:sp>
        <p:nvSpPr>
          <p:cNvPr id="28" name="TextBox 28"/>
          <p:cNvSpPr txBox="1"/>
          <p:nvPr/>
        </p:nvSpPr>
        <p:spPr>
          <a:xfrm>
            <a:off x="6650326" y="5300394"/>
            <a:ext cx="1052635" cy="512063"/>
          </a:xfrm>
          <a:prstGeom prst="rect">
            <a:avLst/>
          </a:prstGeom>
        </p:spPr>
        <p:txBody>
          <a:bodyPr lIns="0" tIns="0" rIns="0" bIns="0" rtlCol="0" anchor="t">
            <a:spAutoFit/>
          </a:bodyPr>
          <a:lstStyle/>
          <a:p>
            <a:pPr>
              <a:lnSpc>
                <a:spcPts val="3840"/>
              </a:lnSpc>
            </a:pPr>
            <a:r>
              <a:rPr lang="en-US" sz="4000" spc="-328">
                <a:solidFill>
                  <a:srgbClr val="000000"/>
                </a:solidFill>
                <a:latin typeface="DM Sans"/>
                <a:ea typeface="DM Sans"/>
                <a:cs typeface="DM Sans"/>
                <a:sym typeface="DM Sans"/>
              </a:rPr>
              <a:t>05.</a:t>
            </a:r>
          </a:p>
        </p:txBody>
      </p:sp>
      <p:sp>
        <p:nvSpPr>
          <p:cNvPr id="29" name="TextBox 29"/>
          <p:cNvSpPr txBox="1"/>
          <p:nvPr/>
        </p:nvSpPr>
        <p:spPr>
          <a:xfrm>
            <a:off x="7338155" y="79547"/>
            <a:ext cx="3808345" cy="932948"/>
          </a:xfrm>
          <a:prstGeom prst="rect">
            <a:avLst/>
          </a:prstGeom>
        </p:spPr>
        <p:txBody>
          <a:bodyPr lIns="0" tIns="0" rIns="0" bIns="0" rtlCol="0" anchor="t">
            <a:spAutoFit/>
          </a:bodyPr>
          <a:lstStyle/>
          <a:p>
            <a:pPr algn="ctr">
              <a:lnSpc>
                <a:spcPts val="2459"/>
              </a:lnSpc>
            </a:pPr>
            <a:r>
              <a:rPr lang="en-US" sz="1757">
                <a:solidFill>
                  <a:srgbClr val="000000"/>
                </a:solidFill>
                <a:latin typeface="Butler Light"/>
                <a:ea typeface="Butler Light"/>
                <a:cs typeface="Butler Light"/>
                <a:sym typeface="Butler Light"/>
              </a:rPr>
              <a:t>Physical activity and long-term conditions</a:t>
            </a:r>
          </a:p>
          <a:p>
            <a:pPr algn="ctr">
              <a:lnSpc>
                <a:spcPts val="2459"/>
              </a:lnSpc>
            </a:pPr>
            <a:r>
              <a:rPr lang="en-US" sz="1757">
                <a:solidFill>
                  <a:srgbClr val="000000"/>
                </a:solidFill>
                <a:latin typeface="Butler Light"/>
                <a:ea typeface="Butler Light"/>
                <a:cs typeface="Butler Light"/>
                <a:sym typeface="Butler Light"/>
              </a:rPr>
              <a:t> workshop</a:t>
            </a:r>
          </a:p>
        </p:txBody>
      </p:sp>
      <p:sp>
        <p:nvSpPr>
          <p:cNvPr id="30" name="TextBox 30"/>
          <p:cNvSpPr txBox="1"/>
          <p:nvPr/>
        </p:nvSpPr>
        <p:spPr>
          <a:xfrm>
            <a:off x="7439338" y="1298265"/>
            <a:ext cx="3605979" cy="932948"/>
          </a:xfrm>
          <a:prstGeom prst="rect">
            <a:avLst/>
          </a:prstGeom>
        </p:spPr>
        <p:txBody>
          <a:bodyPr lIns="0" tIns="0" rIns="0" bIns="0" rtlCol="0" anchor="t">
            <a:spAutoFit/>
          </a:bodyPr>
          <a:lstStyle/>
          <a:p>
            <a:pPr algn="ctr">
              <a:lnSpc>
                <a:spcPts val="2459"/>
              </a:lnSpc>
            </a:pPr>
            <a:r>
              <a:rPr lang="en-US" sz="1757">
                <a:solidFill>
                  <a:srgbClr val="000000"/>
                </a:solidFill>
                <a:latin typeface="Butler Light"/>
                <a:ea typeface="Butler Light"/>
                <a:cs typeface="Butler Light"/>
                <a:sym typeface="Butler Light"/>
              </a:rPr>
              <a:t>Group-based CBT and physical activity</a:t>
            </a:r>
          </a:p>
          <a:p>
            <a:pPr algn="ctr">
              <a:lnSpc>
                <a:spcPts val="2459"/>
              </a:lnSpc>
            </a:pPr>
            <a:r>
              <a:rPr lang="en-US" sz="1757">
                <a:solidFill>
                  <a:srgbClr val="000000"/>
                </a:solidFill>
                <a:latin typeface="Butler Light"/>
                <a:ea typeface="Butler Light"/>
                <a:cs typeface="Butler Light"/>
                <a:sym typeface="Butler Light"/>
              </a:rPr>
              <a:t> for depression online group</a:t>
            </a:r>
          </a:p>
        </p:txBody>
      </p:sp>
      <p:sp>
        <p:nvSpPr>
          <p:cNvPr id="31" name="TextBox 31"/>
          <p:cNvSpPr txBox="1"/>
          <p:nvPr/>
        </p:nvSpPr>
        <p:spPr>
          <a:xfrm>
            <a:off x="8056348" y="2607945"/>
            <a:ext cx="2006736" cy="612347"/>
          </a:xfrm>
          <a:prstGeom prst="rect">
            <a:avLst/>
          </a:prstGeom>
        </p:spPr>
        <p:txBody>
          <a:bodyPr lIns="0" tIns="0" rIns="0" bIns="0" rtlCol="0" anchor="t">
            <a:spAutoFit/>
          </a:bodyPr>
          <a:lstStyle/>
          <a:p>
            <a:pPr algn="ctr">
              <a:lnSpc>
                <a:spcPts val="2459"/>
              </a:lnSpc>
            </a:pPr>
            <a:r>
              <a:rPr lang="en-US" sz="1757">
                <a:solidFill>
                  <a:srgbClr val="000000"/>
                </a:solidFill>
                <a:latin typeface="Butler Light"/>
                <a:ea typeface="Butler Light"/>
                <a:cs typeface="Butler Light"/>
                <a:sym typeface="Butler Light"/>
              </a:rPr>
              <a:t>Walk and talk therapy</a:t>
            </a:r>
          </a:p>
        </p:txBody>
      </p:sp>
      <p:sp>
        <p:nvSpPr>
          <p:cNvPr id="32" name="TextBox 32"/>
          <p:cNvSpPr txBox="1"/>
          <p:nvPr/>
        </p:nvSpPr>
        <p:spPr>
          <a:xfrm>
            <a:off x="8432680" y="3881432"/>
            <a:ext cx="1254074" cy="612347"/>
          </a:xfrm>
          <a:prstGeom prst="rect">
            <a:avLst/>
          </a:prstGeom>
        </p:spPr>
        <p:txBody>
          <a:bodyPr lIns="0" tIns="0" rIns="0" bIns="0" rtlCol="0" anchor="t">
            <a:spAutoFit/>
          </a:bodyPr>
          <a:lstStyle/>
          <a:p>
            <a:pPr algn="ctr">
              <a:lnSpc>
                <a:spcPts val="2459"/>
              </a:lnSpc>
            </a:pPr>
            <a:r>
              <a:rPr lang="en-US" sz="1757">
                <a:solidFill>
                  <a:srgbClr val="000000"/>
                </a:solidFill>
                <a:latin typeface="Butler Light"/>
                <a:ea typeface="Butler Light"/>
                <a:cs typeface="Butler Light"/>
                <a:sym typeface="Butler Light"/>
              </a:rPr>
              <a:t>Animal Antiks</a:t>
            </a:r>
          </a:p>
        </p:txBody>
      </p:sp>
      <p:sp>
        <p:nvSpPr>
          <p:cNvPr id="33" name="TextBox 33"/>
          <p:cNvSpPr txBox="1"/>
          <p:nvPr/>
        </p:nvSpPr>
        <p:spPr>
          <a:xfrm>
            <a:off x="7985709" y="5192444"/>
            <a:ext cx="2148015" cy="612347"/>
          </a:xfrm>
          <a:prstGeom prst="rect">
            <a:avLst/>
          </a:prstGeom>
        </p:spPr>
        <p:txBody>
          <a:bodyPr lIns="0" tIns="0" rIns="0" bIns="0" rtlCol="0" anchor="t">
            <a:spAutoFit/>
          </a:bodyPr>
          <a:lstStyle/>
          <a:p>
            <a:pPr algn="ctr">
              <a:lnSpc>
                <a:spcPts val="2459"/>
              </a:lnSpc>
            </a:pPr>
            <a:r>
              <a:rPr lang="en-US" sz="1757">
                <a:solidFill>
                  <a:srgbClr val="000000"/>
                </a:solidFill>
                <a:latin typeface="Butler Light"/>
                <a:ea typeface="Butler Light"/>
                <a:cs typeface="Butler Light"/>
                <a:sym typeface="Butler Light"/>
              </a:rPr>
              <a:t>Move More; Feel Better</a:t>
            </a:r>
          </a:p>
        </p:txBody>
      </p:sp>
      <p:sp>
        <p:nvSpPr>
          <p:cNvPr id="34" name="TextBox 34"/>
          <p:cNvSpPr txBox="1"/>
          <p:nvPr/>
        </p:nvSpPr>
        <p:spPr>
          <a:xfrm>
            <a:off x="6650326" y="710083"/>
            <a:ext cx="4584213" cy="523605"/>
          </a:xfrm>
          <a:prstGeom prst="rect">
            <a:avLst/>
          </a:prstGeom>
        </p:spPr>
        <p:txBody>
          <a:bodyPr lIns="0" tIns="0" rIns="0" bIns="0" rtlCol="0" anchor="t">
            <a:spAutoFit/>
          </a:bodyPr>
          <a:lstStyle/>
          <a:p>
            <a:pPr algn="ctr">
              <a:lnSpc>
                <a:spcPts val="1433"/>
              </a:lnSpc>
              <a:spcBef>
                <a:spcPct val="0"/>
              </a:spcBef>
            </a:pPr>
            <a:r>
              <a:rPr lang="en-US" sz="1023" b="1">
                <a:solidFill>
                  <a:srgbClr val="000000"/>
                </a:solidFill>
                <a:latin typeface="Butler Medium"/>
                <a:ea typeface="Butler Medium"/>
                <a:cs typeface="Butler Medium"/>
                <a:sym typeface="Butler Medium"/>
              </a:rPr>
              <a:t>A step-2, three-session online workshop offered to anyone accessing the service (step 2 and 3) with a long-term health condition. Offered alongside other interventions.</a:t>
            </a:r>
          </a:p>
        </p:txBody>
      </p:sp>
      <p:sp>
        <p:nvSpPr>
          <p:cNvPr id="35" name="TextBox 35"/>
          <p:cNvSpPr txBox="1"/>
          <p:nvPr/>
        </p:nvSpPr>
        <p:spPr>
          <a:xfrm>
            <a:off x="6650326" y="2117753"/>
            <a:ext cx="4584213" cy="344133"/>
          </a:xfrm>
          <a:prstGeom prst="rect">
            <a:avLst/>
          </a:prstGeom>
        </p:spPr>
        <p:txBody>
          <a:bodyPr lIns="0" tIns="0" rIns="0" bIns="0" rtlCol="0" anchor="t">
            <a:spAutoFit/>
          </a:bodyPr>
          <a:lstStyle/>
          <a:p>
            <a:pPr algn="ctr">
              <a:lnSpc>
                <a:spcPts val="1437"/>
              </a:lnSpc>
              <a:spcBef>
                <a:spcPct val="0"/>
              </a:spcBef>
            </a:pPr>
            <a:r>
              <a:rPr lang="en-US" sz="1026" b="1">
                <a:solidFill>
                  <a:srgbClr val="000000"/>
                </a:solidFill>
                <a:latin typeface="Butler Medium"/>
                <a:ea typeface="Butler Medium"/>
                <a:cs typeface="Butler Medium"/>
                <a:sym typeface="Butler Medium"/>
              </a:rPr>
              <a:t>A step-3, 10-session online therapy group for depression offered as a stand-alone intervention.</a:t>
            </a:r>
          </a:p>
        </p:txBody>
      </p:sp>
      <p:sp>
        <p:nvSpPr>
          <p:cNvPr id="36" name="TextBox 36"/>
          <p:cNvSpPr txBox="1"/>
          <p:nvPr/>
        </p:nvSpPr>
        <p:spPr>
          <a:xfrm>
            <a:off x="6650326" y="3390900"/>
            <a:ext cx="4584213" cy="344133"/>
          </a:xfrm>
          <a:prstGeom prst="rect">
            <a:avLst/>
          </a:prstGeom>
        </p:spPr>
        <p:txBody>
          <a:bodyPr lIns="0" tIns="0" rIns="0" bIns="0" rtlCol="0" anchor="t">
            <a:spAutoFit/>
          </a:bodyPr>
          <a:lstStyle/>
          <a:p>
            <a:pPr algn="ctr">
              <a:lnSpc>
                <a:spcPts val="1437"/>
              </a:lnSpc>
              <a:spcBef>
                <a:spcPct val="0"/>
              </a:spcBef>
            </a:pPr>
            <a:r>
              <a:rPr lang="en-US" sz="1026" b="1">
                <a:solidFill>
                  <a:srgbClr val="000000"/>
                </a:solidFill>
                <a:latin typeface="Butler Medium"/>
                <a:ea typeface="Butler Medium"/>
                <a:cs typeface="Butler Medium"/>
                <a:sym typeface="Butler Medium"/>
              </a:rPr>
              <a:t>A step-3, one-to-one CBT intervention with some sessions delivered while out walking. A stand-alone intervention offered in person.</a:t>
            </a:r>
          </a:p>
        </p:txBody>
      </p:sp>
      <p:sp>
        <p:nvSpPr>
          <p:cNvPr id="37" name="TextBox 37"/>
          <p:cNvSpPr txBox="1"/>
          <p:nvPr/>
        </p:nvSpPr>
        <p:spPr>
          <a:xfrm>
            <a:off x="6650326" y="4517702"/>
            <a:ext cx="4584213" cy="703206"/>
          </a:xfrm>
          <a:prstGeom prst="rect">
            <a:avLst/>
          </a:prstGeom>
        </p:spPr>
        <p:txBody>
          <a:bodyPr lIns="0" tIns="0" rIns="0" bIns="0" rtlCol="0" anchor="t">
            <a:spAutoFit/>
          </a:bodyPr>
          <a:lstStyle/>
          <a:p>
            <a:pPr algn="ctr">
              <a:lnSpc>
                <a:spcPts val="1437"/>
              </a:lnSpc>
            </a:pPr>
            <a:r>
              <a:rPr lang="en-US" sz="1026" b="1">
                <a:solidFill>
                  <a:srgbClr val="000000"/>
                </a:solidFill>
                <a:latin typeface="Butler Medium"/>
                <a:ea typeface="Butler Medium"/>
                <a:cs typeface="Butler Medium"/>
                <a:sym typeface="Butler Medium"/>
              </a:rPr>
              <a:t>In conjunction with a local charity, service users were given the opportunity to join nature walks with alpacas. Offered alongside other interventions </a:t>
            </a:r>
          </a:p>
          <a:p>
            <a:pPr algn="ctr">
              <a:lnSpc>
                <a:spcPts val="1437"/>
              </a:lnSpc>
              <a:spcBef>
                <a:spcPct val="0"/>
              </a:spcBef>
            </a:pPr>
            <a:r>
              <a:rPr lang="en-US" sz="1026" b="1">
                <a:solidFill>
                  <a:srgbClr val="000000"/>
                </a:solidFill>
                <a:latin typeface="Butler Medium"/>
                <a:ea typeface="Butler Medium"/>
                <a:cs typeface="Butler Medium"/>
                <a:sym typeface="Butler Medium"/>
              </a:rPr>
              <a:t>(Step 2 and 3).</a:t>
            </a:r>
          </a:p>
        </p:txBody>
      </p:sp>
      <p:sp>
        <p:nvSpPr>
          <p:cNvPr id="38" name="TextBox 38"/>
          <p:cNvSpPr txBox="1"/>
          <p:nvPr/>
        </p:nvSpPr>
        <p:spPr>
          <a:xfrm>
            <a:off x="6650326" y="5643432"/>
            <a:ext cx="4584213" cy="703206"/>
          </a:xfrm>
          <a:prstGeom prst="rect">
            <a:avLst/>
          </a:prstGeom>
        </p:spPr>
        <p:txBody>
          <a:bodyPr lIns="0" tIns="0" rIns="0" bIns="0" rtlCol="0" anchor="t">
            <a:spAutoFit/>
          </a:bodyPr>
          <a:lstStyle/>
          <a:p>
            <a:pPr algn="ctr">
              <a:lnSpc>
                <a:spcPts val="1437"/>
              </a:lnSpc>
              <a:spcBef>
                <a:spcPct val="0"/>
              </a:spcBef>
            </a:pPr>
            <a:r>
              <a:rPr lang="en-US" sz="1026" b="1">
                <a:solidFill>
                  <a:srgbClr val="000000"/>
                </a:solidFill>
                <a:latin typeface="Butler Medium"/>
                <a:ea typeface="Butler Medium"/>
                <a:cs typeface="Butler Medium"/>
                <a:sym typeface="Butler Medium"/>
              </a:rPr>
              <a:t>A module on the Foundations App, a wellbeing app with self-help resources focussed on helping people become more active. Offered as an adjunct to anyone starting a treatment intervention (step 2 and 3) with the two participating NHS TTad services.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rot="-5400000">
            <a:off x="2667000" y="-2667000"/>
            <a:ext cx="6858000" cy="12192000"/>
          </a:xfrm>
          <a:custGeom>
            <a:avLst/>
            <a:gdLst/>
            <a:ahLst/>
            <a:cxnLst/>
            <a:rect l="l" t="t" r="r" b="b"/>
            <a:pathLst>
              <a:path w="10287000" h="18288000">
                <a:moveTo>
                  <a:pt x="10287000" y="0"/>
                </a:moveTo>
                <a:lnTo>
                  <a:pt x="10287000" y="18288000"/>
                </a:lnTo>
                <a:lnTo>
                  <a:pt x="0" y="18288000"/>
                </a:lnTo>
                <a:lnTo>
                  <a:pt x="0" y="0"/>
                </a:lnTo>
                <a:lnTo>
                  <a:pt x="10287000" y="0"/>
                </a:lnTo>
                <a:close/>
              </a:path>
            </a:pathLst>
          </a:custGeom>
          <a:blipFill>
            <a:blip r:embed="rId2"/>
            <a:stretch>
              <a:fillRect l="-71867" t="-3631" r="-74156" b="-2747"/>
            </a:stretch>
          </a:blipFill>
        </p:spPr>
        <p:txBody>
          <a:bodyPr/>
          <a:lstStyle/>
          <a:p>
            <a:endParaRPr lang="en-GB" sz="1200"/>
          </a:p>
        </p:txBody>
      </p:sp>
      <p:sp>
        <p:nvSpPr>
          <p:cNvPr id="3" name="TextBox 3"/>
          <p:cNvSpPr txBox="1"/>
          <p:nvPr/>
        </p:nvSpPr>
        <p:spPr>
          <a:xfrm>
            <a:off x="2020303" y="4286947"/>
            <a:ext cx="2545169" cy="2237664"/>
          </a:xfrm>
          <a:prstGeom prst="rect">
            <a:avLst/>
          </a:prstGeom>
        </p:spPr>
        <p:txBody>
          <a:bodyPr lIns="0" tIns="0" rIns="0" bIns="0" rtlCol="0" anchor="t">
            <a:spAutoFit/>
          </a:bodyPr>
          <a:lstStyle/>
          <a:p>
            <a:pPr>
              <a:lnSpc>
                <a:spcPts val="2179"/>
              </a:lnSpc>
            </a:pPr>
            <a:r>
              <a:rPr lang="en-US" sz="1397" spc="83">
                <a:solidFill>
                  <a:srgbClr val="000000"/>
                </a:solidFill>
                <a:latin typeface="DM Sans"/>
                <a:ea typeface="DM Sans"/>
                <a:cs typeface="DM Sans"/>
                <a:sym typeface="DM Sans"/>
              </a:rPr>
              <a:t>Yet only  </a:t>
            </a:r>
          </a:p>
          <a:p>
            <a:pPr>
              <a:lnSpc>
                <a:spcPts val="2179"/>
              </a:lnSpc>
            </a:pPr>
            <a:r>
              <a:rPr lang="en-US" sz="1397" spc="83">
                <a:solidFill>
                  <a:srgbClr val="000000"/>
                </a:solidFill>
                <a:latin typeface="DM Sans"/>
                <a:ea typeface="DM Sans"/>
                <a:cs typeface="DM Sans"/>
                <a:sym typeface="DM Sans"/>
              </a:rPr>
              <a:t>did this routinely with every patient (Icope physical activity staff survey - June 2021). </a:t>
            </a:r>
          </a:p>
          <a:p>
            <a:pPr>
              <a:lnSpc>
                <a:spcPts val="2179"/>
              </a:lnSpc>
            </a:pPr>
            <a:endParaRPr lang="en-US" sz="1397" spc="83">
              <a:solidFill>
                <a:srgbClr val="000000"/>
              </a:solidFill>
              <a:latin typeface="DM Sans"/>
              <a:ea typeface="DM Sans"/>
              <a:cs typeface="DM Sans"/>
              <a:sym typeface="DM Sans"/>
            </a:endParaRPr>
          </a:p>
          <a:p>
            <a:pPr>
              <a:lnSpc>
                <a:spcPts val="2179"/>
              </a:lnSpc>
            </a:pPr>
            <a:endParaRPr lang="en-US" sz="1397" spc="83">
              <a:solidFill>
                <a:srgbClr val="000000"/>
              </a:solidFill>
              <a:latin typeface="DM Sans"/>
              <a:ea typeface="DM Sans"/>
              <a:cs typeface="DM Sans"/>
              <a:sym typeface="DM Sans"/>
            </a:endParaRPr>
          </a:p>
          <a:p>
            <a:pPr>
              <a:lnSpc>
                <a:spcPts val="2179"/>
              </a:lnSpc>
            </a:pPr>
            <a:endParaRPr lang="en-US" sz="1397" spc="83">
              <a:solidFill>
                <a:srgbClr val="000000"/>
              </a:solidFill>
              <a:latin typeface="DM Sans"/>
              <a:ea typeface="DM Sans"/>
              <a:cs typeface="DM Sans"/>
              <a:sym typeface="DM Sans"/>
            </a:endParaRPr>
          </a:p>
        </p:txBody>
      </p:sp>
      <p:sp>
        <p:nvSpPr>
          <p:cNvPr id="4" name="Freeform 4"/>
          <p:cNvSpPr/>
          <p:nvPr/>
        </p:nvSpPr>
        <p:spPr>
          <a:xfrm>
            <a:off x="-1048827" y="5928866"/>
            <a:ext cx="2700889" cy="1843357"/>
          </a:xfrm>
          <a:custGeom>
            <a:avLst/>
            <a:gdLst/>
            <a:ahLst/>
            <a:cxnLst/>
            <a:rect l="l" t="t" r="r" b="b"/>
            <a:pathLst>
              <a:path w="4051334" h="2765036">
                <a:moveTo>
                  <a:pt x="0" y="0"/>
                </a:moveTo>
                <a:lnTo>
                  <a:pt x="4051334" y="0"/>
                </a:lnTo>
                <a:lnTo>
                  <a:pt x="4051334" y="2765036"/>
                </a:lnTo>
                <a:lnTo>
                  <a:pt x="0" y="2765036"/>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GB" sz="1200"/>
          </a:p>
        </p:txBody>
      </p:sp>
      <p:sp>
        <p:nvSpPr>
          <p:cNvPr id="5" name="Freeform 5"/>
          <p:cNvSpPr/>
          <p:nvPr/>
        </p:nvSpPr>
        <p:spPr>
          <a:xfrm>
            <a:off x="10175304" y="5909725"/>
            <a:ext cx="3068209" cy="2412379"/>
          </a:xfrm>
          <a:custGeom>
            <a:avLst/>
            <a:gdLst/>
            <a:ahLst/>
            <a:cxnLst/>
            <a:rect l="l" t="t" r="r" b="b"/>
            <a:pathLst>
              <a:path w="4602314" h="3618569">
                <a:moveTo>
                  <a:pt x="0" y="0"/>
                </a:moveTo>
                <a:lnTo>
                  <a:pt x="4602314" y="0"/>
                </a:lnTo>
                <a:lnTo>
                  <a:pt x="4602314" y="3618569"/>
                </a:lnTo>
                <a:lnTo>
                  <a:pt x="0" y="3618569"/>
                </a:lnTo>
                <a:lnTo>
                  <a:pt x="0" y="0"/>
                </a:lnTo>
                <a:close/>
              </a:path>
            </a:pathLst>
          </a:custGeom>
          <a:blipFill>
            <a:blip r:embed="rId5">
              <a:extLst>
                <a:ext uri="{96DAC541-7B7A-43D3-8B79-37D633B846F1}">
                  <asvg:svgBlip xmlns:asvg="http://schemas.microsoft.com/office/drawing/2016/SVG/main" r:embed="rId6"/>
                </a:ext>
              </a:extLst>
            </a:blip>
            <a:stretch>
              <a:fillRect/>
            </a:stretch>
          </a:blipFill>
          <a:ln cap="sq">
            <a:noFill/>
            <a:prstDash val="solid"/>
            <a:miter/>
          </a:ln>
        </p:spPr>
        <p:txBody>
          <a:bodyPr/>
          <a:lstStyle/>
          <a:p>
            <a:endParaRPr lang="en-GB" sz="1200"/>
          </a:p>
        </p:txBody>
      </p:sp>
      <p:sp>
        <p:nvSpPr>
          <p:cNvPr id="6" name="Freeform 6"/>
          <p:cNvSpPr/>
          <p:nvPr/>
        </p:nvSpPr>
        <p:spPr>
          <a:xfrm>
            <a:off x="-449437" y="-881858"/>
            <a:ext cx="2816312" cy="1763715"/>
          </a:xfrm>
          <a:custGeom>
            <a:avLst/>
            <a:gdLst/>
            <a:ahLst/>
            <a:cxnLst/>
            <a:rect l="l" t="t" r="r" b="b"/>
            <a:pathLst>
              <a:path w="4224468" h="2645573">
                <a:moveTo>
                  <a:pt x="0" y="0"/>
                </a:moveTo>
                <a:lnTo>
                  <a:pt x="4224468" y="0"/>
                </a:lnTo>
                <a:lnTo>
                  <a:pt x="4224468" y="2645574"/>
                </a:lnTo>
                <a:lnTo>
                  <a:pt x="0" y="2645574"/>
                </a:lnTo>
                <a:lnTo>
                  <a:pt x="0" y="0"/>
                </a:lnTo>
                <a:close/>
              </a:path>
            </a:pathLst>
          </a:custGeom>
          <a:blipFill>
            <a:blip r:embed="rId7">
              <a:extLst>
                <a:ext uri="{96DAC541-7B7A-43D3-8B79-37D633B846F1}">
                  <asvg:svgBlip xmlns:asvg="http://schemas.microsoft.com/office/drawing/2016/SVG/main" r:embed="rId8"/>
                </a:ext>
              </a:extLst>
            </a:blip>
            <a:stretch>
              <a:fillRect/>
            </a:stretch>
          </a:blipFill>
          <a:ln cap="sq">
            <a:noFill/>
            <a:prstDash val="solid"/>
            <a:miter/>
          </a:ln>
        </p:spPr>
        <p:txBody>
          <a:bodyPr/>
          <a:lstStyle/>
          <a:p>
            <a:endParaRPr lang="en-GB" sz="1200"/>
          </a:p>
        </p:txBody>
      </p:sp>
      <p:sp>
        <p:nvSpPr>
          <p:cNvPr id="7" name="Freeform 7"/>
          <p:cNvSpPr/>
          <p:nvPr/>
        </p:nvSpPr>
        <p:spPr>
          <a:xfrm>
            <a:off x="7401050" y="6373775"/>
            <a:ext cx="2112853" cy="1484279"/>
          </a:xfrm>
          <a:custGeom>
            <a:avLst/>
            <a:gdLst/>
            <a:ahLst/>
            <a:cxnLst/>
            <a:rect l="l" t="t" r="r" b="b"/>
            <a:pathLst>
              <a:path w="3169280" h="2226419">
                <a:moveTo>
                  <a:pt x="0" y="0"/>
                </a:moveTo>
                <a:lnTo>
                  <a:pt x="3169280" y="0"/>
                </a:lnTo>
                <a:lnTo>
                  <a:pt x="3169280" y="2226419"/>
                </a:lnTo>
                <a:lnTo>
                  <a:pt x="0" y="2226419"/>
                </a:lnTo>
                <a:lnTo>
                  <a:pt x="0" y="0"/>
                </a:lnTo>
                <a:close/>
              </a:path>
            </a:pathLst>
          </a:custGeom>
          <a:blipFill>
            <a:blip r:embed="rId9">
              <a:extLst>
                <a:ext uri="{96DAC541-7B7A-43D3-8B79-37D633B846F1}">
                  <asvg:svgBlip xmlns:asvg="http://schemas.microsoft.com/office/drawing/2016/SVG/main" r:embed="rId10"/>
                </a:ext>
              </a:extLst>
            </a:blip>
            <a:stretch>
              <a:fillRect/>
            </a:stretch>
          </a:blipFill>
          <a:ln cap="sq">
            <a:noFill/>
            <a:prstDash val="solid"/>
            <a:miter/>
          </a:ln>
        </p:spPr>
        <p:txBody>
          <a:bodyPr/>
          <a:lstStyle/>
          <a:p>
            <a:endParaRPr lang="en-GB" sz="1200"/>
          </a:p>
        </p:txBody>
      </p:sp>
      <p:sp>
        <p:nvSpPr>
          <p:cNvPr id="8" name="Freeform 8"/>
          <p:cNvSpPr/>
          <p:nvPr/>
        </p:nvSpPr>
        <p:spPr>
          <a:xfrm>
            <a:off x="6435751" y="-2025289"/>
            <a:ext cx="3662039" cy="2743200"/>
          </a:xfrm>
          <a:custGeom>
            <a:avLst/>
            <a:gdLst/>
            <a:ahLst/>
            <a:cxnLst/>
            <a:rect l="l" t="t" r="r" b="b"/>
            <a:pathLst>
              <a:path w="5493058" h="4114800">
                <a:moveTo>
                  <a:pt x="0" y="0"/>
                </a:moveTo>
                <a:lnTo>
                  <a:pt x="5493058" y="0"/>
                </a:lnTo>
                <a:lnTo>
                  <a:pt x="5493058" y="4114800"/>
                </a:lnTo>
                <a:lnTo>
                  <a:pt x="0" y="4114800"/>
                </a:lnTo>
                <a:lnTo>
                  <a:pt x="0" y="0"/>
                </a:lnTo>
                <a:close/>
              </a:path>
            </a:pathLst>
          </a:custGeom>
          <a:blipFill>
            <a:blip r:embed="rId11">
              <a:extLst>
                <a:ext uri="{96DAC541-7B7A-43D3-8B79-37D633B846F1}">
                  <asvg:svgBlip xmlns:asvg="http://schemas.microsoft.com/office/drawing/2016/SVG/main" r:embed="rId12"/>
                </a:ext>
              </a:extLst>
            </a:blip>
            <a:stretch>
              <a:fillRect/>
            </a:stretch>
          </a:blipFill>
          <a:ln cap="sq">
            <a:noFill/>
            <a:prstDash val="solid"/>
            <a:miter/>
          </a:ln>
        </p:spPr>
        <p:txBody>
          <a:bodyPr/>
          <a:lstStyle/>
          <a:p>
            <a:endParaRPr lang="en-GB" sz="1200"/>
          </a:p>
        </p:txBody>
      </p:sp>
      <p:sp>
        <p:nvSpPr>
          <p:cNvPr id="9" name="Freeform 9"/>
          <p:cNvSpPr/>
          <p:nvPr/>
        </p:nvSpPr>
        <p:spPr>
          <a:xfrm rot="-5400000">
            <a:off x="3163847" y="-1251554"/>
            <a:ext cx="1928508" cy="1946201"/>
          </a:xfrm>
          <a:custGeom>
            <a:avLst/>
            <a:gdLst/>
            <a:ahLst/>
            <a:cxnLst/>
            <a:rect l="l" t="t" r="r" b="b"/>
            <a:pathLst>
              <a:path w="2892762" h="2919301">
                <a:moveTo>
                  <a:pt x="0" y="0"/>
                </a:moveTo>
                <a:lnTo>
                  <a:pt x="2892761" y="0"/>
                </a:lnTo>
                <a:lnTo>
                  <a:pt x="2892761" y="2919301"/>
                </a:lnTo>
                <a:lnTo>
                  <a:pt x="0" y="2919301"/>
                </a:lnTo>
                <a:lnTo>
                  <a:pt x="0" y="0"/>
                </a:lnTo>
                <a:close/>
              </a:path>
            </a:pathLst>
          </a:custGeom>
          <a:blipFill>
            <a:blip r:embed="rId13">
              <a:extLst>
                <a:ext uri="{96DAC541-7B7A-43D3-8B79-37D633B846F1}">
                  <asvg:svgBlip xmlns:asvg="http://schemas.microsoft.com/office/drawing/2016/SVG/main" r:embed="rId14"/>
                </a:ext>
              </a:extLst>
            </a:blip>
            <a:stretch>
              <a:fillRect/>
            </a:stretch>
          </a:blipFill>
          <a:ln cap="sq">
            <a:noFill/>
            <a:prstDash val="solid"/>
            <a:miter/>
          </a:ln>
        </p:spPr>
        <p:txBody>
          <a:bodyPr/>
          <a:lstStyle/>
          <a:p>
            <a:endParaRPr lang="en-GB" sz="1200"/>
          </a:p>
        </p:txBody>
      </p:sp>
      <p:sp>
        <p:nvSpPr>
          <p:cNvPr id="10" name="Freeform 10"/>
          <p:cNvSpPr/>
          <p:nvPr/>
        </p:nvSpPr>
        <p:spPr>
          <a:xfrm>
            <a:off x="1954855" y="6181206"/>
            <a:ext cx="1724680" cy="1591017"/>
          </a:xfrm>
          <a:custGeom>
            <a:avLst/>
            <a:gdLst/>
            <a:ahLst/>
            <a:cxnLst/>
            <a:rect l="l" t="t" r="r" b="b"/>
            <a:pathLst>
              <a:path w="2587020" h="2386526">
                <a:moveTo>
                  <a:pt x="0" y="0"/>
                </a:moveTo>
                <a:lnTo>
                  <a:pt x="2587020" y="0"/>
                </a:lnTo>
                <a:lnTo>
                  <a:pt x="2587020" y="2386526"/>
                </a:lnTo>
                <a:lnTo>
                  <a:pt x="0" y="2386526"/>
                </a:lnTo>
                <a:lnTo>
                  <a:pt x="0" y="0"/>
                </a:lnTo>
                <a:close/>
              </a:path>
            </a:pathLst>
          </a:custGeom>
          <a:blipFill>
            <a:blip r:embed="rId15">
              <a:extLst>
                <a:ext uri="{96DAC541-7B7A-43D3-8B79-37D633B846F1}">
                  <asvg:svgBlip xmlns:asvg="http://schemas.microsoft.com/office/drawing/2016/SVG/main" r:embed="rId16"/>
                </a:ext>
              </a:extLst>
            </a:blip>
            <a:stretch>
              <a:fillRect/>
            </a:stretch>
          </a:blipFill>
          <a:ln cap="sq">
            <a:noFill/>
            <a:prstDash val="solid"/>
            <a:miter/>
          </a:ln>
        </p:spPr>
        <p:txBody>
          <a:bodyPr/>
          <a:lstStyle/>
          <a:p>
            <a:endParaRPr lang="en-GB" sz="1200"/>
          </a:p>
        </p:txBody>
      </p:sp>
      <p:sp>
        <p:nvSpPr>
          <p:cNvPr id="11" name="Freeform 11"/>
          <p:cNvSpPr/>
          <p:nvPr/>
        </p:nvSpPr>
        <p:spPr>
          <a:xfrm>
            <a:off x="10175304" y="-715086"/>
            <a:ext cx="1330897" cy="1432998"/>
          </a:xfrm>
          <a:custGeom>
            <a:avLst/>
            <a:gdLst/>
            <a:ahLst/>
            <a:cxnLst/>
            <a:rect l="l" t="t" r="r" b="b"/>
            <a:pathLst>
              <a:path w="1996345" h="2149497">
                <a:moveTo>
                  <a:pt x="0" y="0"/>
                </a:moveTo>
                <a:lnTo>
                  <a:pt x="1996345" y="0"/>
                </a:lnTo>
                <a:lnTo>
                  <a:pt x="1996345" y="2149497"/>
                </a:lnTo>
                <a:lnTo>
                  <a:pt x="0" y="2149497"/>
                </a:lnTo>
                <a:lnTo>
                  <a:pt x="0" y="0"/>
                </a:lnTo>
                <a:close/>
              </a:path>
            </a:pathLst>
          </a:custGeom>
          <a:blipFill>
            <a:blip r:embed="rId17">
              <a:extLst>
                <a:ext uri="{96DAC541-7B7A-43D3-8B79-37D633B846F1}">
                  <asvg:svgBlip xmlns:asvg="http://schemas.microsoft.com/office/drawing/2016/SVG/main" r:embed="rId18"/>
                </a:ext>
              </a:extLst>
            </a:blip>
            <a:stretch>
              <a:fillRect/>
            </a:stretch>
          </a:blipFill>
          <a:ln cap="sq">
            <a:noFill/>
            <a:prstDash val="solid"/>
            <a:miter/>
          </a:ln>
        </p:spPr>
        <p:txBody>
          <a:bodyPr/>
          <a:lstStyle/>
          <a:p>
            <a:endParaRPr lang="en-GB" sz="1200"/>
          </a:p>
        </p:txBody>
      </p:sp>
      <p:sp>
        <p:nvSpPr>
          <p:cNvPr id="12" name="Freeform 12"/>
          <p:cNvSpPr/>
          <p:nvPr/>
        </p:nvSpPr>
        <p:spPr>
          <a:xfrm>
            <a:off x="6883709" y="1905663"/>
            <a:ext cx="3534544" cy="3242944"/>
          </a:xfrm>
          <a:custGeom>
            <a:avLst/>
            <a:gdLst/>
            <a:ahLst/>
            <a:cxnLst/>
            <a:rect l="l" t="t" r="r" b="b"/>
            <a:pathLst>
              <a:path w="5301816" h="4864416">
                <a:moveTo>
                  <a:pt x="0" y="0"/>
                </a:moveTo>
                <a:lnTo>
                  <a:pt x="5301816" y="0"/>
                </a:lnTo>
                <a:lnTo>
                  <a:pt x="5301816" y="4864416"/>
                </a:lnTo>
                <a:lnTo>
                  <a:pt x="0" y="4864416"/>
                </a:lnTo>
                <a:lnTo>
                  <a:pt x="0" y="0"/>
                </a:lnTo>
                <a:close/>
              </a:path>
            </a:pathLst>
          </a:custGeom>
          <a:blipFill>
            <a:blip r:embed="rId19">
              <a:extLst>
                <a:ext uri="{96DAC541-7B7A-43D3-8B79-37D633B846F1}">
                  <asvg:svgBlip xmlns:asvg="http://schemas.microsoft.com/office/drawing/2016/SVG/main" r:embed="rId20"/>
                </a:ext>
              </a:extLst>
            </a:blip>
            <a:stretch>
              <a:fillRect/>
            </a:stretch>
          </a:blipFill>
        </p:spPr>
        <p:txBody>
          <a:bodyPr/>
          <a:lstStyle/>
          <a:p>
            <a:endParaRPr lang="en-GB" sz="1200"/>
          </a:p>
        </p:txBody>
      </p:sp>
      <p:sp>
        <p:nvSpPr>
          <p:cNvPr id="13" name="TextBox 13"/>
          <p:cNvSpPr txBox="1"/>
          <p:nvPr/>
        </p:nvSpPr>
        <p:spPr>
          <a:xfrm>
            <a:off x="2020303" y="934180"/>
            <a:ext cx="2339038" cy="1391407"/>
          </a:xfrm>
          <a:prstGeom prst="rect">
            <a:avLst/>
          </a:prstGeom>
        </p:spPr>
        <p:txBody>
          <a:bodyPr lIns="0" tIns="0" rIns="0" bIns="0" rtlCol="0" anchor="t">
            <a:spAutoFit/>
          </a:bodyPr>
          <a:lstStyle/>
          <a:p>
            <a:pPr>
              <a:lnSpc>
                <a:spcPts val="2184"/>
              </a:lnSpc>
            </a:pPr>
            <a:r>
              <a:rPr lang="en-US" sz="1400">
                <a:solidFill>
                  <a:srgbClr val="000000"/>
                </a:solidFill>
                <a:latin typeface="DM Sans"/>
                <a:ea typeface="DM Sans"/>
                <a:cs typeface="DM Sans"/>
                <a:sym typeface="DM Sans"/>
              </a:rPr>
              <a:t>Service surveys showed there is almost unilateral support for the inclusion of physical activity into conversation – with  </a:t>
            </a:r>
          </a:p>
        </p:txBody>
      </p:sp>
      <p:sp>
        <p:nvSpPr>
          <p:cNvPr id="14" name="TextBox 14"/>
          <p:cNvSpPr txBox="1"/>
          <p:nvPr/>
        </p:nvSpPr>
        <p:spPr>
          <a:xfrm>
            <a:off x="2020303" y="2338005"/>
            <a:ext cx="2339038" cy="1955664"/>
          </a:xfrm>
          <a:prstGeom prst="rect">
            <a:avLst/>
          </a:prstGeom>
        </p:spPr>
        <p:txBody>
          <a:bodyPr lIns="0" tIns="0" rIns="0" bIns="0" rtlCol="0" anchor="t">
            <a:spAutoFit/>
          </a:bodyPr>
          <a:lstStyle/>
          <a:p>
            <a:pPr>
              <a:lnSpc>
                <a:spcPts val="2184"/>
              </a:lnSpc>
            </a:pPr>
            <a:r>
              <a:rPr lang="en-US" sz="1400">
                <a:solidFill>
                  <a:srgbClr val="000000"/>
                </a:solidFill>
                <a:latin typeface="DM Sans"/>
                <a:ea typeface="DM Sans"/>
                <a:cs typeface="DM Sans"/>
                <a:sym typeface="DM Sans"/>
              </a:rPr>
              <a:t> of staff respondents classing it as either extremely or somewhat important to talk to patients about how increasing their level of physical can improve mental health.</a:t>
            </a:r>
          </a:p>
        </p:txBody>
      </p:sp>
      <p:sp>
        <p:nvSpPr>
          <p:cNvPr id="15" name="TextBox 15"/>
          <p:cNvSpPr txBox="1"/>
          <p:nvPr/>
        </p:nvSpPr>
        <p:spPr>
          <a:xfrm>
            <a:off x="3928235" y="1877475"/>
            <a:ext cx="1250980" cy="759952"/>
          </a:xfrm>
          <a:prstGeom prst="rect">
            <a:avLst/>
          </a:prstGeom>
        </p:spPr>
        <p:txBody>
          <a:bodyPr lIns="0" tIns="0" rIns="0" bIns="0" rtlCol="0" anchor="t">
            <a:spAutoFit/>
          </a:bodyPr>
          <a:lstStyle/>
          <a:p>
            <a:pPr algn="ctr">
              <a:lnSpc>
                <a:spcPts val="6459"/>
              </a:lnSpc>
              <a:spcBef>
                <a:spcPct val="0"/>
              </a:spcBef>
            </a:pPr>
            <a:r>
              <a:rPr lang="en-US" sz="4614" b="1">
                <a:solidFill>
                  <a:srgbClr val="000000"/>
                </a:solidFill>
                <a:latin typeface="DM Sans Bold"/>
                <a:ea typeface="DM Sans Bold"/>
                <a:cs typeface="DM Sans Bold"/>
                <a:sym typeface="DM Sans Bold"/>
              </a:rPr>
              <a:t>98%</a:t>
            </a:r>
          </a:p>
        </p:txBody>
      </p:sp>
      <p:sp>
        <p:nvSpPr>
          <p:cNvPr id="16" name="TextBox 16"/>
          <p:cNvSpPr txBox="1"/>
          <p:nvPr/>
        </p:nvSpPr>
        <p:spPr>
          <a:xfrm rot="-453105">
            <a:off x="5420273" y="1315483"/>
            <a:ext cx="3954877" cy="827021"/>
          </a:xfrm>
          <a:prstGeom prst="rect">
            <a:avLst/>
          </a:prstGeom>
        </p:spPr>
        <p:txBody>
          <a:bodyPr lIns="0" tIns="0" rIns="0" bIns="0" rtlCol="0" anchor="t">
            <a:spAutoFit/>
          </a:bodyPr>
          <a:lstStyle/>
          <a:p>
            <a:pPr>
              <a:lnSpc>
                <a:spcPts val="2179"/>
              </a:lnSpc>
            </a:pPr>
            <a:r>
              <a:rPr lang="en-US" sz="1397" spc="83">
                <a:solidFill>
                  <a:srgbClr val="000000"/>
                </a:solidFill>
                <a:latin typeface="DM Sans"/>
                <a:ea typeface="DM Sans"/>
                <a:cs typeface="DM Sans"/>
                <a:sym typeface="DM Sans"/>
              </a:rPr>
              <a:t>Not knowing what resources are available</a:t>
            </a:r>
          </a:p>
          <a:p>
            <a:pPr>
              <a:lnSpc>
                <a:spcPts val="2179"/>
              </a:lnSpc>
            </a:pPr>
            <a:endParaRPr lang="en-US" sz="1397" spc="83">
              <a:solidFill>
                <a:srgbClr val="000000"/>
              </a:solidFill>
              <a:latin typeface="DM Sans"/>
              <a:ea typeface="DM Sans"/>
              <a:cs typeface="DM Sans"/>
              <a:sym typeface="DM Sans"/>
            </a:endParaRPr>
          </a:p>
          <a:p>
            <a:pPr>
              <a:lnSpc>
                <a:spcPts val="2179"/>
              </a:lnSpc>
            </a:pPr>
            <a:endParaRPr lang="en-US" sz="1397" spc="83">
              <a:solidFill>
                <a:srgbClr val="000000"/>
              </a:solidFill>
              <a:latin typeface="DM Sans"/>
              <a:ea typeface="DM Sans"/>
              <a:cs typeface="DM Sans"/>
              <a:sym typeface="DM Sans"/>
            </a:endParaRPr>
          </a:p>
        </p:txBody>
      </p:sp>
      <p:sp>
        <p:nvSpPr>
          <p:cNvPr id="17" name="TextBox 17"/>
          <p:cNvSpPr txBox="1"/>
          <p:nvPr/>
        </p:nvSpPr>
        <p:spPr>
          <a:xfrm>
            <a:off x="3922282" y="3934260"/>
            <a:ext cx="874117" cy="759952"/>
          </a:xfrm>
          <a:prstGeom prst="rect">
            <a:avLst/>
          </a:prstGeom>
        </p:spPr>
        <p:txBody>
          <a:bodyPr lIns="0" tIns="0" rIns="0" bIns="0" rtlCol="0" anchor="t">
            <a:spAutoFit/>
          </a:bodyPr>
          <a:lstStyle/>
          <a:p>
            <a:pPr algn="ctr">
              <a:lnSpc>
                <a:spcPts val="6459"/>
              </a:lnSpc>
              <a:spcBef>
                <a:spcPct val="0"/>
              </a:spcBef>
            </a:pPr>
            <a:r>
              <a:rPr lang="en-US" sz="4614" b="1">
                <a:solidFill>
                  <a:srgbClr val="000000"/>
                </a:solidFill>
                <a:latin typeface="DM Sans Bold"/>
                <a:ea typeface="DM Sans Bold"/>
                <a:cs typeface="DM Sans Bold"/>
                <a:sym typeface="DM Sans Bold"/>
              </a:rPr>
              <a:t>5%</a:t>
            </a:r>
          </a:p>
        </p:txBody>
      </p:sp>
      <p:sp>
        <p:nvSpPr>
          <p:cNvPr id="18" name="TextBox 18"/>
          <p:cNvSpPr txBox="1"/>
          <p:nvPr/>
        </p:nvSpPr>
        <p:spPr>
          <a:xfrm>
            <a:off x="9789882" y="1854864"/>
            <a:ext cx="1256745" cy="827021"/>
          </a:xfrm>
          <a:prstGeom prst="rect">
            <a:avLst/>
          </a:prstGeom>
        </p:spPr>
        <p:txBody>
          <a:bodyPr lIns="0" tIns="0" rIns="0" bIns="0" rtlCol="0" anchor="t">
            <a:spAutoFit/>
          </a:bodyPr>
          <a:lstStyle/>
          <a:p>
            <a:pPr>
              <a:lnSpc>
                <a:spcPts val="2179"/>
              </a:lnSpc>
            </a:pPr>
            <a:r>
              <a:rPr lang="en-US" sz="1397" spc="83">
                <a:solidFill>
                  <a:srgbClr val="000000"/>
                </a:solidFill>
                <a:latin typeface="DM Sans"/>
                <a:ea typeface="DM Sans"/>
                <a:cs typeface="DM Sans"/>
                <a:sym typeface="DM Sans"/>
              </a:rPr>
              <a:t>Lack of time </a:t>
            </a:r>
          </a:p>
          <a:p>
            <a:pPr>
              <a:lnSpc>
                <a:spcPts val="2179"/>
              </a:lnSpc>
            </a:pPr>
            <a:endParaRPr lang="en-US" sz="1397" spc="83">
              <a:solidFill>
                <a:srgbClr val="000000"/>
              </a:solidFill>
              <a:latin typeface="DM Sans"/>
              <a:ea typeface="DM Sans"/>
              <a:cs typeface="DM Sans"/>
              <a:sym typeface="DM Sans"/>
            </a:endParaRPr>
          </a:p>
          <a:p>
            <a:pPr>
              <a:lnSpc>
                <a:spcPts val="2179"/>
              </a:lnSpc>
            </a:pPr>
            <a:endParaRPr lang="en-US" sz="1397" spc="83">
              <a:solidFill>
                <a:srgbClr val="000000"/>
              </a:solidFill>
              <a:latin typeface="DM Sans"/>
              <a:ea typeface="DM Sans"/>
              <a:cs typeface="DM Sans"/>
              <a:sym typeface="DM Sans"/>
            </a:endParaRPr>
          </a:p>
        </p:txBody>
      </p:sp>
      <p:sp>
        <p:nvSpPr>
          <p:cNvPr id="19" name="TextBox 19"/>
          <p:cNvSpPr txBox="1"/>
          <p:nvPr/>
        </p:nvSpPr>
        <p:spPr>
          <a:xfrm rot="-552606">
            <a:off x="8835513" y="4963673"/>
            <a:ext cx="3767091" cy="827021"/>
          </a:xfrm>
          <a:prstGeom prst="rect">
            <a:avLst/>
          </a:prstGeom>
        </p:spPr>
        <p:txBody>
          <a:bodyPr lIns="0" tIns="0" rIns="0" bIns="0" rtlCol="0" anchor="t">
            <a:spAutoFit/>
          </a:bodyPr>
          <a:lstStyle/>
          <a:p>
            <a:pPr>
              <a:lnSpc>
                <a:spcPts val="2179"/>
              </a:lnSpc>
            </a:pPr>
            <a:r>
              <a:rPr lang="en-US" sz="1397" spc="83">
                <a:solidFill>
                  <a:srgbClr val="000000"/>
                </a:solidFill>
                <a:latin typeface="DM Sans"/>
                <a:ea typeface="DM Sans"/>
                <a:cs typeface="DM Sans"/>
                <a:sym typeface="DM Sans"/>
              </a:rPr>
              <a:t>Not wanting to appear judgemental</a:t>
            </a:r>
          </a:p>
          <a:p>
            <a:pPr>
              <a:lnSpc>
                <a:spcPts val="2179"/>
              </a:lnSpc>
            </a:pPr>
            <a:endParaRPr lang="en-US" sz="1397" spc="83">
              <a:solidFill>
                <a:srgbClr val="000000"/>
              </a:solidFill>
              <a:latin typeface="DM Sans"/>
              <a:ea typeface="DM Sans"/>
              <a:cs typeface="DM Sans"/>
              <a:sym typeface="DM Sans"/>
            </a:endParaRPr>
          </a:p>
          <a:p>
            <a:pPr>
              <a:lnSpc>
                <a:spcPts val="2179"/>
              </a:lnSpc>
            </a:pPr>
            <a:endParaRPr lang="en-US" sz="1397" spc="83">
              <a:solidFill>
                <a:srgbClr val="000000"/>
              </a:solidFill>
              <a:latin typeface="DM Sans"/>
              <a:ea typeface="DM Sans"/>
              <a:cs typeface="DM Sans"/>
              <a:sym typeface="DM Sans"/>
            </a:endParaRPr>
          </a:p>
        </p:txBody>
      </p:sp>
      <p:sp>
        <p:nvSpPr>
          <p:cNvPr id="20" name="TextBox 20"/>
          <p:cNvSpPr txBox="1"/>
          <p:nvPr/>
        </p:nvSpPr>
        <p:spPr>
          <a:xfrm rot="787399">
            <a:off x="5284513" y="5246137"/>
            <a:ext cx="3898269" cy="262764"/>
          </a:xfrm>
          <a:prstGeom prst="rect">
            <a:avLst/>
          </a:prstGeom>
        </p:spPr>
        <p:txBody>
          <a:bodyPr lIns="0" tIns="0" rIns="0" bIns="0" rtlCol="0" anchor="t">
            <a:spAutoFit/>
          </a:bodyPr>
          <a:lstStyle/>
          <a:p>
            <a:pPr>
              <a:lnSpc>
                <a:spcPts val="2179"/>
              </a:lnSpc>
            </a:pPr>
            <a:r>
              <a:rPr lang="en-US" sz="1397">
                <a:solidFill>
                  <a:srgbClr val="000000"/>
                </a:solidFill>
                <a:latin typeface="DM Sans"/>
                <a:ea typeface="DM Sans"/>
                <a:cs typeface="DM Sans"/>
                <a:sym typeface="DM Sans"/>
              </a:rPr>
              <a:t>Not knowing what  local groups are available</a:t>
            </a:r>
          </a:p>
        </p:txBody>
      </p:sp>
      <p:sp>
        <p:nvSpPr>
          <p:cNvPr id="21" name="TextBox 21"/>
          <p:cNvSpPr txBox="1"/>
          <p:nvPr/>
        </p:nvSpPr>
        <p:spPr>
          <a:xfrm>
            <a:off x="7946852" y="3402830"/>
            <a:ext cx="1377480" cy="262764"/>
          </a:xfrm>
          <a:prstGeom prst="rect">
            <a:avLst/>
          </a:prstGeom>
        </p:spPr>
        <p:txBody>
          <a:bodyPr lIns="0" tIns="0" rIns="0" bIns="0" rtlCol="0" anchor="t">
            <a:spAutoFit/>
          </a:bodyPr>
          <a:lstStyle/>
          <a:p>
            <a:pPr algn="ctr">
              <a:lnSpc>
                <a:spcPts val="2179"/>
              </a:lnSpc>
              <a:spcBef>
                <a:spcPct val="0"/>
              </a:spcBef>
            </a:pPr>
            <a:r>
              <a:rPr lang="en-US" sz="1397" spc="83">
                <a:solidFill>
                  <a:srgbClr val="000000"/>
                </a:solidFill>
                <a:latin typeface="DM Sans"/>
                <a:ea typeface="DM Sans"/>
                <a:cs typeface="DM Sans"/>
                <a:sym typeface="DM Sans"/>
              </a:rPr>
              <a:t>Main Barriers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rot="-5400000">
            <a:off x="2667000" y="-2667000"/>
            <a:ext cx="6858000" cy="12192000"/>
          </a:xfrm>
          <a:custGeom>
            <a:avLst/>
            <a:gdLst/>
            <a:ahLst/>
            <a:cxnLst/>
            <a:rect l="l" t="t" r="r" b="b"/>
            <a:pathLst>
              <a:path w="10287000" h="18288000">
                <a:moveTo>
                  <a:pt x="10287000" y="0"/>
                </a:moveTo>
                <a:lnTo>
                  <a:pt x="10287000" y="18288000"/>
                </a:lnTo>
                <a:lnTo>
                  <a:pt x="0" y="18288000"/>
                </a:lnTo>
                <a:lnTo>
                  <a:pt x="0" y="0"/>
                </a:lnTo>
                <a:lnTo>
                  <a:pt x="10287000" y="0"/>
                </a:lnTo>
                <a:close/>
              </a:path>
            </a:pathLst>
          </a:custGeom>
          <a:blipFill>
            <a:blip r:embed="rId2"/>
            <a:stretch>
              <a:fillRect l="-71867" t="-3631" r="-74156" b="-2747"/>
            </a:stretch>
          </a:blipFill>
        </p:spPr>
        <p:txBody>
          <a:bodyPr/>
          <a:lstStyle/>
          <a:p>
            <a:endParaRPr lang="en-GB" sz="1200"/>
          </a:p>
        </p:txBody>
      </p:sp>
      <p:sp>
        <p:nvSpPr>
          <p:cNvPr id="3" name="Freeform 3"/>
          <p:cNvSpPr/>
          <p:nvPr/>
        </p:nvSpPr>
        <p:spPr>
          <a:xfrm>
            <a:off x="-1552932" y="6011989"/>
            <a:ext cx="3266632" cy="2229476"/>
          </a:xfrm>
          <a:custGeom>
            <a:avLst/>
            <a:gdLst/>
            <a:ahLst/>
            <a:cxnLst/>
            <a:rect l="l" t="t" r="r" b="b"/>
            <a:pathLst>
              <a:path w="4899948" h="3344214">
                <a:moveTo>
                  <a:pt x="0" y="0"/>
                </a:moveTo>
                <a:lnTo>
                  <a:pt x="4899947" y="0"/>
                </a:lnTo>
                <a:lnTo>
                  <a:pt x="4899947" y="3344214"/>
                </a:lnTo>
                <a:lnTo>
                  <a:pt x="0" y="3344214"/>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GB" sz="1200"/>
          </a:p>
        </p:txBody>
      </p:sp>
      <p:sp>
        <p:nvSpPr>
          <p:cNvPr id="4" name="Freeform 4"/>
          <p:cNvSpPr/>
          <p:nvPr/>
        </p:nvSpPr>
        <p:spPr>
          <a:xfrm>
            <a:off x="3898029" y="6588250"/>
            <a:ext cx="2197971" cy="539502"/>
          </a:xfrm>
          <a:custGeom>
            <a:avLst/>
            <a:gdLst/>
            <a:ahLst/>
            <a:cxnLst/>
            <a:rect l="l" t="t" r="r" b="b"/>
            <a:pathLst>
              <a:path w="3296956" h="809253">
                <a:moveTo>
                  <a:pt x="0" y="0"/>
                </a:moveTo>
                <a:lnTo>
                  <a:pt x="3296956" y="0"/>
                </a:lnTo>
                <a:lnTo>
                  <a:pt x="3296956" y="809252"/>
                </a:lnTo>
                <a:lnTo>
                  <a:pt x="0" y="809252"/>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GB" sz="1200"/>
          </a:p>
        </p:txBody>
      </p:sp>
      <p:sp>
        <p:nvSpPr>
          <p:cNvPr id="5" name="Freeform 5"/>
          <p:cNvSpPr/>
          <p:nvPr/>
        </p:nvSpPr>
        <p:spPr>
          <a:xfrm>
            <a:off x="9663182" y="6011989"/>
            <a:ext cx="2951895" cy="2320928"/>
          </a:xfrm>
          <a:custGeom>
            <a:avLst/>
            <a:gdLst/>
            <a:ahLst/>
            <a:cxnLst/>
            <a:rect l="l" t="t" r="r" b="b"/>
            <a:pathLst>
              <a:path w="4427843" h="3481392">
                <a:moveTo>
                  <a:pt x="0" y="0"/>
                </a:moveTo>
                <a:lnTo>
                  <a:pt x="4427843" y="0"/>
                </a:lnTo>
                <a:lnTo>
                  <a:pt x="4427843" y="3481391"/>
                </a:lnTo>
                <a:lnTo>
                  <a:pt x="0" y="3481391"/>
                </a:lnTo>
                <a:lnTo>
                  <a:pt x="0" y="0"/>
                </a:lnTo>
                <a:close/>
              </a:path>
            </a:pathLst>
          </a:custGeom>
          <a:blipFill>
            <a:blip r:embed="rId7">
              <a:extLst>
                <a:ext uri="{96DAC541-7B7A-43D3-8B79-37D633B846F1}">
                  <asvg:svgBlip xmlns:asvg="http://schemas.microsoft.com/office/drawing/2016/SVG/main" r:embed="rId8"/>
                </a:ext>
              </a:extLst>
            </a:blip>
            <a:stretch>
              <a:fillRect/>
            </a:stretch>
          </a:blipFill>
          <a:ln cap="sq">
            <a:noFill/>
            <a:prstDash val="solid"/>
            <a:miter/>
          </a:ln>
        </p:spPr>
        <p:txBody>
          <a:bodyPr/>
          <a:lstStyle/>
          <a:p>
            <a:endParaRPr lang="en-GB" sz="1200"/>
          </a:p>
        </p:txBody>
      </p:sp>
      <p:sp>
        <p:nvSpPr>
          <p:cNvPr id="6" name="Freeform 6"/>
          <p:cNvSpPr/>
          <p:nvPr/>
        </p:nvSpPr>
        <p:spPr>
          <a:xfrm>
            <a:off x="-508932" y="-1022864"/>
            <a:ext cx="3266632" cy="2045728"/>
          </a:xfrm>
          <a:custGeom>
            <a:avLst/>
            <a:gdLst/>
            <a:ahLst/>
            <a:cxnLst/>
            <a:rect l="l" t="t" r="r" b="b"/>
            <a:pathLst>
              <a:path w="4899948" h="3068592">
                <a:moveTo>
                  <a:pt x="0" y="0"/>
                </a:moveTo>
                <a:lnTo>
                  <a:pt x="4899947" y="0"/>
                </a:lnTo>
                <a:lnTo>
                  <a:pt x="4899947" y="3068592"/>
                </a:lnTo>
                <a:lnTo>
                  <a:pt x="0" y="3068592"/>
                </a:lnTo>
                <a:lnTo>
                  <a:pt x="0" y="0"/>
                </a:lnTo>
                <a:close/>
              </a:path>
            </a:pathLst>
          </a:custGeom>
          <a:blipFill>
            <a:blip r:embed="rId9">
              <a:extLst>
                <a:ext uri="{96DAC541-7B7A-43D3-8B79-37D633B846F1}">
                  <asvg:svgBlip xmlns:asvg="http://schemas.microsoft.com/office/drawing/2016/SVG/main" r:embed="rId10"/>
                </a:ext>
              </a:extLst>
            </a:blip>
            <a:stretch>
              <a:fillRect/>
            </a:stretch>
          </a:blipFill>
          <a:ln cap="sq">
            <a:noFill/>
            <a:prstDash val="solid"/>
            <a:miter/>
          </a:ln>
        </p:spPr>
        <p:txBody>
          <a:bodyPr/>
          <a:lstStyle/>
          <a:p>
            <a:endParaRPr lang="en-GB" sz="1200"/>
          </a:p>
        </p:txBody>
      </p:sp>
      <p:sp>
        <p:nvSpPr>
          <p:cNvPr id="7" name="Freeform 7"/>
          <p:cNvSpPr/>
          <p:nvPr/>
        </p:nvSpPr>
        <p:spPr>
          <a:xfrm>
            <a:off x="8534355" y="-2035987"/>
            <a:ext cx="2861616" cy="2580657"/>
          </a:xfrm>
          <a:custGeom>
            <a:avLst/>
            <a:gdLst/>
            <a:ahLst/>
            <a:cxnLst/>
            <a:rect l="l" t="t" r="r" b="b"/>
            <a:pathLst>
              <a:path w="4292424" h="3870986">
                <a:moveTo>
                  <a:pt x="0" y="0"/>
                </a:moveTo>
                <a:lnTo>
                  <a:pt x="4292424" y="0"/>
                </a:lnTo>
                <a:lnTo>
                  <a:pt x="4292424" y="3870986"/>
                </a:lnTo>
                <a:lnTo>
                  <a:pt x="0" y="3870986"/>
                </a:lnTo>
                <a:lnTo>
                  <a:pt x="0" y="0"/>
                </a:lnTo>
                <a:close/>
              </a:path>
            </a:pathLst>
          </a:custGeom>
          <a:blipFill>
            <a:blip r:embed="rId11">
              <a:extLst>
                <a:ext uri="{96DAC541-7B7A-43D3-8B79-37D633B846F1}">
                  <asvg:svgBlip xmlns:asvg="http://schemas.microsoft.com/office/drawing/2016/SVG/main" r:embed="rId12"/>
                </a:ext>
              </a:extLst>
            </a:blip>
            <a:stretch>
              <a:fillRect/>
            </a:stretch>
          </a:blipFill>
          <a:ln cap="sq">
            <a:noFill/>
            <a:prstDash val="solid"/>
            <a:miter/>
          </a:ln>
        </p:spPr>
        <p:txBody>
          <a:bodyPr/>
          <a:lstStyle/>
          <a:p>
            <a:endParaRPr lang="en-GB" sz="1200"/>
          </a:p>
        </p:txBody>
      </p:sp>
      <p:sp>
        <p:nvSpPr>
          <p:cNvPr id="8" name="Freeform 8"/>
          <p:cNvSpPr/>
          <p:nvPr/>
        </p:nvSpPr>
        <p:spPr>
          <a:xfrm>
            <a:off x="6759290" y="6172200"/>
            <a:ext cx="2717513" cy="1909053"/>
          </a:xfrm>
          <a:custGeom>
            <a:avLst/>
            <a:gdLst/>
            <a:ahLst/>
            <a:cxnLst/>
            <a:rect l="l" t="t" r="r" b="b"/>
            <a:pathLst>
              <a:path w="4076270" h="2863579">
                <a:moveTo>
                  <a:pt x="0" y="0"/>
                </a:moveTo>
                <a:lnTo>
                  <a:pt x="4076270" y="0"/>
                </a:lnTo>
                <a:lnTo>
                  <a:pt x="4076270" y="2863579"/>
                </a:lnTo>
                <a:lnTo>
                  <a:pt x="0" y="2863579"/>
                </a:lnTo>
                <a:lnTo>
                  <a:pt x="0" y="0"/>
                </a:lnTo>
                <a:close/>
              </a:path>
            </a:pathLst>
          </a:custGeom>
          <a:blipFill>
            <a:blip r:embed="rId13">
              <a:extLst>
                <a:ext uri="{96DAC541-7B7A-43D3-8B79-37D633B846F1}">
                  <asvg:svgBlip xmlns:asvg="http://schemas.microsoft.com/office/drawing/2016/SVG/main" r:embed="rId14"/>
                </a:ext>
              </a:extLst>
            </a:blip>
            <a:stretch>
              <a:fillRect/>
            </a:stretch>
          </a:blipFill>
          <a:ln cap="sq">
            <a:noFill/>
            <a:prstDash val="solid"/>
            <a:miter/>
          </a:ln>
        </p:spPr>
        <p:txBody>
          <a:bodyPr/>
          <a:lstStyle/>
          <a:p>
            <a:endParaRPr lang="en-GB" sz="1200"/>
          </a:p>
        </p:txBody>
      </p:sp>
      <p:sp>
        <p:nvSpPr>
          <p:cNvPr id="9" name="Freeform 9"/>
          <p:cNvSpPr/>
          <p:nvPr/>
        </p:nvSpPr>
        <p:spPr>
          <a:xfrm>
            <a:off x="4997015" y="-2198529"/>
            <a:ext cx="3662039" cy="2743200"/>
          </a:xfrm>
          <a:custGeom>
            <a:avLst/>
            <a:gdLst/>
            <a:ahLst/>
            <a:cxnLst/>
            <a:rect l="l" t="t" r="r" b="b"/>
            <a:pathLst>
              <a:path w="5493058" h="4114800">
                <a:moveTo>
                  <a:pt x="0" y="0"/>
                </a:moveTo>
                <a:lnTo>
                  <a:pt x="5493058" y="0"/>
                </a:lnTo>
                <a:lnTo>
                  <a:pt x="5493058" y="4114800"/>
                </a:lnTo>
                <a:lnTo>
                  <a:pt x="0" y="4114800"/>
                </a:lnTo>
                <a:lnTo>
                  <a:pt x="0" y="0"/>
                </a:lnTo>
                <a:close/>
              </a:path>
            </a:pathLst>
          </a:custGeom>
          <a:blipFill>
            <a:blip r:embed="rId15">
              <a:extLst>
                <a:ext uri="{96DAC541-7B7A-43D3-8B79-37D633B846F1}">
                  <asvg:svgBlip xmlns:asvg="http://schemas.microsoft.com/office/drawing/2016/SVG/main" r:embed="rId16"/>
                </a:ext>
              </a:extLst>
            </a:blip>
            <a:stretch>
              <a:fillRect/>
            </a:stretch>
          </a:blipFill>
          <a:ln cap="sq">
            <a:noFill/>
            <a:prstDash val="solid"/>
            <a:miter/>
          </a:ln>
        </p:spPr>
        <p:txBody>
          <a:bodyPr/>
          <a:lstStyle/>
          <a:p>
            <a:endParaRPr lang="en-GB" sz="1200"/>
          </a:p>
        </p:txBody>
      </p:sp>
      <p:sp>
        <p:nvSpPr>
          <p:cNvPr id="10" name="Freeform 10"/>
          <p:cNvSpPr/>
          <p:nvPr/>
        </p:nvSpPr>
        <p:spPr>
          <a:xfrm rot="4747568">
            <a:off x="-1981561" y="2443545"/>
            <a:ext cx="3264065" cy="1823796"/>
          </a:xfrm>
          <a:custGeom>
            <a:avLst/>
            <a:gdLst/>
            <a:ahLst/>
            <a:cxnLst/>
            <a:rect l="l" t="t" r="r" b="b"/>
            <a:pathLst>
              <a:path w="4896097" h="2735694">
                <a:moveTo>
                  <a:pt x="0" y="0"/>
                </a:moveTo>
                <a:lnTo>
                  <a:pt x="4896097" y="0"/>
                </a:lnTo>
                <a:lnTo>
                  <a:pt x="4896097" y="2735694"/>
                </a:lnTo>
                <a:lnTo>
                  <a:pt x="0" y="2735694"/>
                </a:lnTo>
                <a:lnTo>
                  <a:pt x="0" y="0"/>
                </a:lnTo>
                <a:close/>
              </a:path>
            </a:pathLst>
          </a:custGeom>
          <a:blipFill>
            <a:blip r:embed="rId17">
              <a:extLst>
                <a:ext uri="{96DAC541-7B7A-43D3-8B79-37D633B846F1}">
                  <asvg:svgBlip xmlns:asvg="http://schemas.microsoft.com/office/drawing/2016/SVG/main" r:embed="rId18"/>
                </a:ext>
              </a:extLst>
            </a:blip>
            <a:stretch>
              <a:fillRect/>
            </a:stretch>
          </a:blipFill>
          <a:ln cap="sq">
            <a:noFill/>
            <a:prstDash val="solid"/>
            <a:miter/>
          </a:ln>
        </p:spPr>
        <p:txBody>
          <a:bodyPr/>
          <a:lstStyle/>
          <a:p>
            <a:endParaRPr lang="en-GB" sz="1200"/>
          </a:p>
        </p:txBody>
      </p:sp>
      <p:sp>
        <p:nvSpPr>
          <p:cNvPr id="11" name="Freeform 11"/>
          <p:cNvSpPr/>
          <p:nvPr/>
        </p:nvSpPr>
        <p:spPr>
          <a:xfrm>
            <a:off x="3240769" y="-1401529"/>
            <a:ext cx="1928508" cy="1946201"/>
          </a:xfrm>
          <a:custGeom>
            <a:avLst/>
            <a:gdLst/>
            <a:ahLst/>
            <a:cxnLst/>
            <a:rect l="l" t="t" r="r" b="b"/>
            <a:pathLst>
              <a:path w="2892762" h="2919301">
                <a:moveTo>
                  <a:pt x="0" y="0"/>
                </a:moveTo>
                <a:lnTo>
                  <a:pt x="2892761" y="0"/>
                </a:lnTo>
                <a:lnTo>
                  <a:pt x="2892761" y="2919300"/>
                </a:lnTo>
                <a:lnTo>
                  <a:pt x="0" y="2919300"/>
                </a:lnTo>
                <a:lnTo>
                  <a:pt x="0" y="0"/>
                </a:lnTo>
                <a:close/>
              </a:path>
            </a:pathLst>
          </a:custGeom>
          <a:blipFill>
            <a:blip r:embed="rId19">
              <a:extLst>
                <a:ext uri="{96DAC541-7B7A-43D3-8B79-37D633B846F1}">
                  <asvg:svgBlip xmlns:asvg="http://schemas.microsoft.com/office/drawing/2016/SVG/main" r:embed="rId20"/>
                </a:ext>
              </a:extLst>
            </a:blip>
            <a:stretch>
              <a:fillRect/>
            </a:stretch>
          </a:blipFill>
          <a:ln cap="sq">
            <a:noFill/>
            <a:prstDash val="solid"/>
            <a:miter/>
          </a:ln>
        </p:spPr>
        <p:txBody>
          <a:bodyPr/>
          <a:lstStyle/>
          <a:p>
            <a:endParaRPr lang="en-GB" sz="1200"/>
          </a:p>
        </p:txBody>
      </p:sp>
      <p:sp>
        <p:nvSpPr>
          <p:cNvPr id="12" name="Freeform 12"/>
          <p:cNvSpPr/>
          <p:nvPr/>
        </p:nvSpPr>
        <p:spPr>
          <a:xfrm>
            <a:off x="11663207" y="1580687"/>
            <a:ext cx="2383694" cy="2383694"/>
          </a:xfrm>
          <a:custGeom>
            <a:avLst/>
            <a:gdLst/>
            <a:ahLst/>
            <a:cxnLst/>
            <a:rect l="l" t="t" r="r" b="b"/>
            <a:pathLst>
              <a:path w="3575541" h="3575541">
                <a:moveTo>
                  <a:pt x="0" y="0"/>
                </a:moveTo>
                <a:lnTo>
                  <a:pt x="3575541" y="0"/>
                </a:lnTo>
                <a:lnTo>
                  <a:pt x="3575541" y="3575541"/>
                </a:lnTo>
                <a:lnTo>
                  <a:pt x="0" y="3575541"/>
                </a:lnTo>
                <a:lnTo>
                  <a:pt x="0" y="0"/>
                </a:lnTo>
                <a:close/>
              </a:path>
            </a:pathLst>
          </a:custGeom>
          <a:blipFill>
            <a:blip r:embed="rId21">
              <a:extLst>
                <a:ext uri="{96DAC541-7B7A-43D3-8B79-37D633B846F1}">
                  <asvg:svgBlip xmlns:asvg="http://schemas.microsoft.com/office/drawing/2016/SVG/main" r:embed="rId22"/>
                </a:ext>
              </a:extLst>
            </a:blip>
            <a:stretch>
              <a:fillRect/>
            </a:stretch>
          </a:blipFill>
          <a:ln cap="sq">
            <a:noFill/>
            <a:prstDash val="solid"/>
            <a:miter/>
          </a:ln>
        </p:spPr>
        <p:txBody>
          <a:bodyPr/>
          <a:lstStyle/>
          <a:p>
            <a:endParaRPr lang="en-GB" sz="1200"/>
          </a:p>
        </p:txBody>
      </p:sp>
      <p:sp>
        <p:nvSpPr>
          <p:cNvPr id="13" name="Freeform 13"/>
          <p:cNvSpPr/>
          <p:nvPr/>
        </p:nvSpPr>
        <p:spPr>
          <a:xfrm>
            <a:off x="1713699" y="6331218"/>
            <a:ext cx="1724680" cy="1591017"/>
          </a:xfrm>
          <a:custGeom>
            <a:avLst/>
            <a:gdLst/>
            <a:ahLst/>
            <a:cxnLst/>
            <a:rect l="l" t="t" r="r" b="b"/>
            <a:pathLst>
              <a:path w="2587020" h="2386526">
                <a:moveTo>
                  <a:pt x="0" y="0"/>
                </a:moveTo>
                <a:lnTo>
                  <a:pt x="2587020" y="0"/>
                </a:lnTo>
                <a:lnTo>
                  <a:pt x="2587020" y="2386526"/>
                </a:lnTo>
                <a:lnTo>
                  <a:pt x="0" y="2386526"/>
                </a:lnTo>
                <a:lnTo>
                  <a:pt x="0" y="0"/>
                </a:lnTo>
                <a:close/>
              </a:path>
            </a:pathLst>
          </a:custGeom>
          <a:blipFill>
            <a:blip r:embed="rId23">
              <a:extLst>
                <a:ext uri="{96DAC541-7B7A-43D3-8B79-37D633B846F1}">
                  <asvg:svgBlip xmlns:asvg="http://schemas.microsoft.com/office/drawing/2016/SVG/main" r:embed="rId24"/>
                </a:ext>
              </a:extLst>
            </a:blip>
            <a:stretch>
              <a:fillRect/>
            </a:stretch>
          </a:blipFill>
          <a:ln cap="sq">
            <a:noFill/>
            <a:prstDash val="solid"/>
            <a:miter/>
          </a:ln>
        </p:spPr>
        <p:txBody>
          <a:bodyPr/>
          <a:lstStyle/>
          <a:p>
            <a:endParaRPr lang="en-GB" sz="1200"/>
          </a:p>
        </p:txBody>
      </p:sp>
      <p:sp>
        <p:nvSpPr>
          <p:cNvPr id="14" name="Freeform 14"/>
          <p:cNvSpPr/>
          <p:nvPr/>
        </p:nvSpPr>
        <p:spPr>
          <a:xfrm rot="-5282649">
            <a:off x="11064338" y="4647246"/>
            <a:ext cx="2255325" cy="769629"/>
          </a:xfrm>
          <a:custGeom>
            <a:avLst/>
            <a:gdLst/>
            <a:ahLst/>
            <a:cxnLst/>
            <a:rect l="l" t="t" r="r" b="b"/>
            <a:pathLst>
              <a:path w="3382987" h="1154444">
                <a:moveTo>
                  <a:pt x="0" y="0"/>
                </a:moveTo>
                <a:lnTo>
                  <a:pt x="3382988" y="0"/>
                </a:lnTo>
                <a:lnTo>
                  <a:pt x="3382988" y="1154445"/>
                </a:lnTo>
                <a:lnTo>
                  <a:pt x="0" y="1154445"/>
                </a:lnTo>
                <a:lnTo>
                  <a:pt x="0" y="0"/>
                </a:lnTo>
                <a:close/>
              </a:path>
            </a:pathLst>
          </a:custGeom>
          <a:blipFill>
            <a:blip r:embed="rId25">
              <a:extLst>
                <a:ext uri="{96DAC541-7B7A-43D3-8B79-37D633B846F1}">
                  <asvg:svgBlip xmlns:asvg="http://schemas.microsoft.com/office/drawing/2016/SVG/main" r:embed="rId26"/>
                </a:ext>
              </a:extLst>
            </a:blip>
            <a:stretch>
              <a:fillRect/>
            </a:stretch>
          </a:blipFill>
          <a:ln cap="sq">
            <a:noFill/>
            <a:prstDash val="solid"/>
            <a:miter/>
          </a:ln>
        </p:spPr>
        <p:txBody>
          <a:bodyPr/>
          <a:lstStyle/>
          <a:p>
            <a:endParaRPr lang="en-GB" sz="1200"/>
          </a:p>
        </p:txBody>
      </p:sp>
      <p:sp>
        <p:nvSpPr>
          <p:cNvPr id="15" name="Freeform 15"/>
          <p:cNvSpPr/>
          <p:nvPr/>
        </p:nvSpPr>
        <p:spPr>
          <a:xfrm>
            <a:off x="11506200" y="-647773"/>
            <a:ext cx="2069681" cy="2228459"/>
          </a:xfrm>
          <a:custGeom>
            <a:avLst/>
            <a:gdLst/>
            <a:ahLst/>
            <a:cxnLst/>
            <a:rect l="l" t="t" r="r" b="b"/>
            <a:pathLst>
              <a:path w="3104522" h="3342688">
                <a:moveTo>
                  <a:pt x="0" y="0"/>
                </a:moveTo>
                <a:lnTo>
                  <a:pt x="3104522" y="0"/>
                </a:lnTo>
                <a:lnTo>
                  <a:pt x="3104522" y="3342689"/>
                </a:lnTo>
                <a:lnTo>
                  <a:pt x="0" y="3342689"/>
                </a:lnTo>
                <a:lnTo>
                  <a:pt x="0" y="0"/>
                </a:lnTo>
                <a:close/>
              </a:path>
            </a:pathLst>
          </a:custGeom>
          <a:blipFill>
            <a:blip r:embed="rId27">
              <a:extLst>
                <a:ext uri="{96DAC541-7B7A-43D3-8B79-37D633B846F1}">
                  <asvg:svgBlip xmlns:asvg="http://schemas.microsoft.com/office/drawing/2016/SVG/main" r:embed="rId28"/>
                </a:ext>
              </a:extLst>
            </a:blip>
            <a:stretch>
              <a:fillRect/>
            </a:stretch>
          </a:blipFill>
          <a:ln cap="sq">
            <a:noFill/>
            <a:prstDash val="solid"/>
            <a:miter/>
          </a:ln>
        </p:spPr>
        <p:txBody>
          <a:bodyPr/>
          <a:lstStyle/>
          <a:p>
            <a:endParaRPr lang="en-GB" sz="1200"/>
          </a:p>
        </p:txBody>
      </p:sp>
      <p:sp>
        <p:nvSpPr>
          <p:cNvPr id="16" name="Freeform 16">
            <a:hlinkClick r:id="rId29" tooltip="https://www.sportengland.org/funding-and-campaigns/mental-health?section=nhs_talking_therapies"/>
          </p:cNvPr>
          <p:cNvSpPr/>
          <p:nvPr/>
        </p:nvSpPr>
        <p:spPr>
          <a:xfrm>
            <a:off x="1750202" y="815535"/>
            <a:ext cx="3485088" cy="4925591"/>
          </a:xfrm>
          <a:custGeom>
            <a:avLst/>
            <a:gdLst/>
            <a:ahLst/>
            <a:cxnLst/>
            <a:rect l="l" t="t" r="r" b="b"/>
            <a:pathLst>
              <a:path w="5227632" h="7388387">
                <a:moveTo>
                  <a:pt x="0" y="0"/>
                </a:moveTo>
                <a:lnTo>
                  <a:pt x="5227632" y="0"/>
                </a:lnTo>
                <a:lnTo>
                  <a:pt x="5227632" y="7388387"/>
                </a:lnTo>
                <a:lnTo>
                  <a:pt x="0" y="7388387"/>
                </a:lnTo>
                <a:lnTo>
                  <a:pt x="0" y="0"/>
                </a:lnTo>
                <a:close/>
              </a:path>
            </a:pathLst>
          </a:custGeom>
          <a:blipFill>
            <a:blip r:embed="rId30"/>
            <a:stretch>
              <a:fillRect l="-634652" t="-36541" r="-130827" b="-35687"/>
            </a:stretch>
          </a:blipFill>
        </p:spPr>
        <p:txBody>
          <a:bodyPr/>
          <a:lstStyle/>
          <a:p>
            <a:endParaRPr lang="en-GB" sz="1200"/>
          </a:p>
        </p:txBody>
      </p:sp>
      <p:sp>
        <p:nvSpPr>
          <p:cNvPr id="17" name="Freeform 17">
            <a:hlinkClick r:id="rId29" tooltip="https://www.sportengland.org/funding-and-campaigns/mental-health?section=nhs_talking_therapies"/>
          </p:cNvPr>
          <p:cNvSpPr/>
          <p:nvPr/>
        </p:nvSpPr>
        <p:spPr>
          <a:xfrm>
            <a:off x="6759290" y="815535"/>
            <a:ext cx="3490052" cy="4925591"/>
          </a:xfrm>
          <a:custGeom>
            <a:avLst/>
            <a:gdLst/>
            <a:ahLst/>
            <a:cxnLst/>
            <a:rect l="l" t="t" r="r" b="b"/>
            <a:pathLst>
              <a:path w="5235078" h="7388387">
                <a:moveTo>
                  <a:pt x="0" y="0"/>
                </a:moveTo>
                <a:lnTo>
                  <a:pt x="5235078" y="0"/>
                </a:lnTo>
                <a:lnTo>
                  <a:pt x="5235078" y="7388387"/>
                </a:lnTo>
                <a:lnTo>
                  <a:pt x="0" y="7388387"/>
                </a:lnTo>
                <a:lnTo>
                  <a:pt x="0" y="0"/>
                </a:lnTo>
                <a:close/>
              </a:path>
            </a:pathLst>
          </a:custGeom>
          <a:blipFill>
            <a:blip r:embed="rId31"/>
            <a:stretch>
              <a:fillRect l="-634713" t="-36729" r="-133240" b="-36237"/>
            </a:stretch>
          </a:blipFill>
        </p:spPr>
        <p:txBody>
          <a:bodyPr/>
          <a:lstStyle/>
          <a:p>
            <a:endParaRPr lang="en-GB" sz="120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rot="-5400000">
            <a:off x="2667000" y="-2667000"/>
            <a:ext cx="6858000" cy="12192000"/>
          </a:xfrm>
          <a:custGeom>
            <a:avLst/>
            <a:gdLst/>
            <a:ahLst/>
            <a:cxnLst/>
            <a:rect l="l" t="t" r="r" b="b"/>
            <a:pathLst>
              <a:path w="10287000" h="18288000">
                <a:moveTo>
                  <a:pt x="10287000" y="0"/>
                </a:moveTo>
                <a:lnTo>
                  <a:pt x="10287000" y="18288000"/>
                </a:lnTo>
                <a:lnTo>
                  <a:pt x="0" y="18288000"/>
                </a:lnTo>
                <a:lnTo>
                  <a:pt x="0" y="0"/>
                </a:lnTo>
                <a:lnTo>
                  <a:pt x="10287000" y="0"/>
                </a:lnTo>
                <a:close/>
              </a:path>
            </a:pathLst>
          </a:custGeom>
          <a:blipFill>
            <a:blip r:embed="rId2"/>
            <a:stretch>
              <a:fillRect l="-71867" t="-3631" r="-74156" b="-2747"/>
            </a:stretch>
          </a:blipFill>
        </p:spPr>
        <p:txBody>
          <a:bodyPr/>
          <a:lstStyle/>
          <a:p>
            <a:endParaRPr lang="en-GB" sz="1200"/>
          </a:p>
        </p:txBody>
      </p:sp>
      <p:sp>
        <p:nvSpPr>
          <p:cNvPr id="3" name="TextBox 3"/>
          <p:cNvSpPr txBox="1"/>
          <p:nvPr/>
        </p:nvSpPr>
        <p:spPr>
          <a:xfrm>
            <a:off x="254567" y="1703273"/>
            <a:ext cx="11682866" cy="3718967"/>
          </a:xfrm>
          <a:prstGeom prst="rect">
            <a:avLst/>
          </a:prstGeom>
        </p:spPr>
        <p:txBody>
          <a:bodyPr lIns="0" tIns="0" rIns="0" bIns="0" rtlCol="0" anchor="t">
            <a:spAutoFit/>
          </a:bodyPr>
          <a:lstStyle/>
          <a:p>
            <a:pPr algn="ctr">
              <a:lnSpc>
                <a:spcPts val="5820"/>
              </a:lnSpc>
            </a:pPr>
            <a:r>
              <a:rPr lang="en-US" sz="6000" b="1">
                <a:solidFill>
                  <a:srgbClr val="000000"/>
                </a:solidFill>
                <a:latin typeface="DM Sans Bold"/>
                <a:ea typeface="DM Sans Bold"/>
                <a:cs typeface="DM Sans Bold"/>
                <a:sym typeface="DM Sans Bold"/>
              </a:rPr>
              <a:t>NHS Durham &amp; Darlington Talking Therapies - </a:t>
            </a:r>
          </a:p>
          <a:p>
            <a:pPr algn="ctr">
              <a:lnSpc>
                <a:spcPts val="5820"/>
              </a:lnSpc>
            </a:pPr>
            <a:endParaRPr lang="en-US" sz="6000" b="1">
              <a:solidFill>
                <a:srgbClr val="000000"/>
              </a:solidFill>
              <a:latin typeface="DM Sans Bold"/>
              <a:ea typeface="DM Sans Bold"/>
              <a:cs typeface="DM Sans Bold"/>
              <a:sym typeface="DM Sans Bold"/>
            </a:endParaRPr>
          </a:p>
          <a:p>
            <a:pPr marL="0" lvl="1" algn="ctr">
              <a:lnSpc>
                <a:spcPts val="5820"/>
              </a:lnSpc>
              <a:spcBef>
                <a:spcPct val="0"/>
              </a:spcBef>
            </a:pPr>
            <a:r>
              <a:rPr lang="en-US" sz="6000" b="1">
                <a:solidFill>
                  <a:srgbClr val="000000"/>
                </a:solidFill>
                <a:latin typeface="DM Sans Bold"/>
                <a:ea typeface="DM Sans Bold"/>
                <a:cs typeface="DM Sans Bold"/>
                <a:sym typeface="DM Sans Bold"/>
              </a:rPr>
              <a:t>Physical Activity Scheme</a:t>
            </a:r>
          </a:p>
          <a:p>
            <a:pPr marL="0" lvl="1" algn="ctr">
              <a:lnSpc>
                <a:spcPts val="5820"/>
              </a:lnSpc>
              <a:spcBef>
                <a:spcPct val="0"/>
              </a:spcBef>
            </a:pPr>
            <a:r>
              <a:rPr lang="en-US" sz="6000" b="1">
                <a:solidFill>
                  <a:srgbClr val="000000"/>
                </a:solidFill>
                <a:latin typeface="DM Sans Bold"/>
                <a:ea typeface="DM Sans Bold"/>
                <a:cs typeface="DM Sans Bold"/>
                <a:sym typeface="DM Sans Bold"/>
              </a:rPr>
              <a:t>(PAS)</a:t>
            </a:r>
          </a:p>
        </p:txBody>
      </p:sp>
      <p:sp>
        <p:nvSpPr>
          <p:cNvPr id="4" name="Freeform 4"/>
          <p:cNvSpPr/>
          <p:nvPr/>
        </p:nvSpPr>
        <p:spPr>
          <a:xfrm>
            <a:off x="-1048827" y="5928866"/>
            <a:ext cx="2700889" cy="1843357"/>
          </a:xfrm>
          <a:custGeom>
            <a:avLst/>
            <a:gdLst/>
            <a:ahLst/>
            <a:cxnLst/>
            <a:rect l="l" t="t" r="r" b="b"/>
            <a:pathLst>
              <a:path w="4051334" h="2765036">
                <a:moveTo>
                  <a:pt x="0" y="0"/>
                </a:moveTo>
                <a:lnTo>
                  <a:pt x="4051334" y="0"/>
                </a:lnTo>
                <a:lnTo>
                  <a:pt x="4051334" y="2765036"/>
                </a:lnTo>
                <a:lnTo>
                  <a:pt x="0" y="2765036"/>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GB" sz="1200"/>
          </a:p>
        </p:txBody>
      </p:sp>
      <p:sp>
        <p:nvSpPr>
          <p:cNvPr id="5" name="Freeform 5"/>
          <p:cNvSpPr/>
          <p:nvPr/>
        </p:nvSpPr>
        <p:spPr>
          <a:xfrm>
            <a:off x="10175304" y="5909725"/>
            <a:ext cx="3068209" cy="2412379"/>
          </a:xfrm>
          <a:custGeom>
            <a:avLst/>
            <a:gdLst/>
            <a:ahLst/>
            <a:cxnLst/>
            <a:rect l="l" t="t" r="r" b="b"/>
            <a:pathLst>
              <a:path w="4602314" h="3618569">
                <a:moveTo>
                  <a:pt x="0" y="0"/>
                </a:moveTo>
                <a:lnTo>
                  <a:pt x="4602314" y="0"/>
                </a:lnTo>
                <a:lnTo>
                  <a:pt x="4602314" y="3618569"/>
                </a:lnTo>
                <a:lnTo>
                  <a:pt x="0" y="3618569"/>
                </a:lnTo>
                <a:lnTo>
                  <a:pt x="0" y="0"/>
                </a:lnTo>
                <a:close/>
              </a:path>
            </a:pathLst>
          </a:custGeom>
          <a:blipFill>
            <a:blip r:embed="rId5">
              <a:extLst>
                <a:ext uri="{96DAC541-7B7A-43D3-8B79-37D633B846F1}">
                  <asvg:svgBlip xmlns:asvg="http://schemas.microsoft.com/office/drawing/2016/SVG/main" r:embed="rId6"/>
                </a:ext>
              </a:extLst>
            </a:blip>
            <a:stretch>
              <a:fillRect/>
            </a:stretch>
          </a:blipFill>
          <a:ln cap="sq">
            <a:noFill/>
            <a:prstDash val="solid"/>
            <a:miter/>
          </a:ln>
        </p:spPr>
        <p:txBody>
          <a:bodyPr/>
          <a:lstStyle/>
          <a:p>
            <a:endParaRPr lang="en-GB" sz="1200"/>
          </a:p>
        </p:txBody>
      </p:sp>
      <p:sp>
        <p:nvSpPr>
          <p:cNvPr id="6" name="Freeform 6"/>
          <p:cNvSpPr/>
          <p:nvPr/>
        </p:nvSpPr>
        <p:spPr>
          <a:xfrm>
            <a:off x="-449437" y="-881858"/>
            <a:ext cx="2816312" cy="1763715"/>
          </a:xfrm>
          <a:custGeom>
            <a:avLst/>
            <a:gdLst/>
            <a:ahLst/>
            <a:cxnLst/>
            <a:rect l="l" t="t" r="r" b="b"/>
            <a:pathLst>
              <a:path w="4224468" h="2645573">
                <a:moveTo>
                  <a:pt x="0" y="0"/>
                </a:moveTo>
                <a:lnTo>
                  <a:pt x="4224468" y="0"/>
                </a:lnTo>
                <a:lnTo>
                  <a:pt x="4224468" y="2645574"/>
                </a:lnTo>
                <a:lnTo>
                  <a:pt x="0" y="2645574"/>
                </a:lnTo>
                <a:lnTo>
                  <a:pt x="0" y="0"/>
                </a:lnTo>
                <a:close/>
              </a:path>
            </a:pathLst>
          </a:custGeom>
          <a:blipFill>
            <a:blip r:embed="rId7">
              <a:extLst>
                <a:ext uri="{96DAC541-7B7A-43D3-8B79-37D633B846F1}">
                  <asvg:svgBlip xmlns:asvg="http://schemas.microsoft.com/office/drawing/2016/SVG/main" r:embed="rId8"/>
                </a:ext>
              </a:extLst>
            </a:blip>
            <a:stretch>
              <a:fillRect/>
            </a:stretch>
          </a:blipFill>
          <a:ln cap="sq">
            <a:noFill/>
            <a:prstDash val="solid"/>
            <a:miter/>
          </a:ln>
        </p:spPr>
        <p:txBody>
          <a:bodyPr/>
          <a:lstStyle/>
          <a:p>
            <a:endParaRPr lang="en-GB" sz="1200"/>
          </a:p>
        </p:txBody>
      </p:sp>
      <p:sp>
        <p:nvSpPr>
          <p:cNvPr id="7" name="Freeform 7"/>
          <p:cNvSpPr/>
          <p:nvPr/>
        </p:nvSpPr>
        <p:spPr>
          <a:xfrm>
            <a:off x="7401050" y="6373775"/>
            <a:ext cx="2112853" cy="1484279"/>
          </a:xfrm>
          <a:custGeom>
            <a:avLst/>
            <a:gdLst/>
            <a:ahLst/>
            <a:cxnLst/>
            <a:rect l="l" t="t" r="r" b="b"/>
            <a:pathLst>
              <a:path w="3169280" h="2226419">
                <a:moveTo>
                  <a:pt x="0" y="0"/>
                </a:moveTo>
                <a:lnTo>
                  <a:pt x="3169280" y="0"/>
                </a:lnTo>
                <a:lnTo>
                  <a:pt x="3169280" y="2226419"/>
                </a:lnTo>
                <a:lnTo>
                  <a:pt x="0" y="2226419"/>
                </a:lnTo>
                <a:lnTo>
                  <a:pt x="0" y="0"/>
                </a:lnTo>
                <a:close/>
              </a:path>
            </a:pathLst>
          </a:custGeom>
          <a:blipFill>
            <a:blip r:embed="rId9">
              <a:extLst>
                <a:ext uri="{96DAC541-7B7A-43D3-8B79-37D633B846F1}">
                  <asvg:svgBlip xmlns:asvg="http://schemas.microsoft.com/office/drawing/2016/SVG/main" r:embed="rId10"/>
                </a:ext>
              </a:extLst>
            </a:blip>
            <a:stretch>
              <a:fillRect/>
            </a:stretch>
          </a:blipFill>
          <a:ln cap="sq">
            <a:noFill/>
            <a:prstDash val="solid"/>
            <a:miter/>
          </a:ln>
        </p:spPr>
        <p:txBody>
          <a:bodyPr/>
          <a:lstStyle/>
          <a:p>
            <a:endParaRPr lang="en-GB" sz="1200"/>
          </a:p>
        </p:txBody>
      </p:sp>
      <p:sp>
        <p:nvSpPr>
          <p:cNvPr id="8" name="Freeform 8"/>
          <p:cNvSpPr/>
          <p:nvPr/>
        </p:nvSpPr>
        <p:spPr>
          <a:xfrm>
            <a:off x="6435751" y="-2025289"/>
            <a:ext cx="3662039" cy="2743200"/>
          </a:xfrm>
          <a:custGeom>
            <a:avLst/>
            <a:gdLst/>
            <a:ahLst/>
            <a:cxnLst/>
            <a:rect l="l" t="t" r="r" b="b"/>
            <a:pathLst>
              <a:path w="5493058" h="4114800">
                <a:moveTo>
                  <a:pt x="0" y="0"/>
                </a:moveTo>
                <a:lnTo>
                  <a:pt x="5493058" y="0"/>
                </a:lnTo>
                <a:lnTo>
                  <a:pt x="5493058" y="4114800"/>
                </a:lnTo>
                <a:lnTo>
                  <a:pt x="0" y="4114800"/>
                </a:lnTo>
                <a:lnTo>
                  <a:pt x="0" y="0"/>
                </a:lnTo>
                <a:close/>
              </a:path>
            </a:pathLst>
          </a:custGeom>
          <a:blipFill>
            <a:blip r:embed="rId11">
              <a:extLst>
                <a:ext uri="{96DAC541-7B7A-43D3-8B79-37D633B846F1}">
                  <asvg:svgBlip xmlns:asvg="http://schemas.microsoft.com/office/drawing/2016/SVG/main" r:embed="rId12"/>
                </a:ext>
              </a:extLst>
            </a:blip>
            <a:stretch>
              <a:fillRect/>
            </a:stretch>
          </a:blipFill>
          <a:ln cap="sq">
            <a:noFill/>
            <a:prstDash val="solid"/>
            <a:miter/>
          </a:ln>
        </p:spPr>
        <p:txBody>
          <a:bodyPr/>
          <a:lstStyle/>
          <a:p>
            <a:endParaRPr lang="en-GB" sz="1200"/>
          </a:p>
        </p:txBody>
      </p:sp>
      <p:sp>
        <p:nvSpPr>
          <p:cNvPr id="9" name="Freeform 9"/>
          <p:cNvSpPr/>
          <p:nvPr/>
        </p:nvSpPr>
        <p:spPr>
          <a:xfrm rot="-5400000">
            <a:off x="3163847" y="-1251554"/>
            <a:ext cx="1928508" cy="1946201"/>
          </a:xfrm>
          <a:custGeom>
            <a:avLst/>
            <a:gdLst/>
            <a:ahLst/>
            <a:cxnLst/>
            <a:rect l="l" t="t" r="r" b="b"/>
            <a:pathLst>
              <a:path w="2892762" h="2919301">
                <a:moveTo>
                  <a:pt x="0" y="0"/>
                </a:moveTo>
                <a:lnTo>
                  <a:pt x="2892761" y="0"/>
                </a:lnTo>
                <a:lnTo>
                  <a:pt x="2892761" y="2919301"/>
                </a:lnTo>
                <a:lnTo>
                  <a:pt x="0" y="2919301"/>
                </a:lnTo>
                <a:lnTo>
                  <a:pt x="0" y="0"/>
                </a:lnTo>
                <a:close/>
              </a:path>
            </a:pathLst>
          </a:custGeom>
          <a:blipFill>
            <a:blip r:embed="rId13">
              <a:extLst>
                <a:ext uri="{96DAC541-7B7A-43D3-8B79-37D633B846F1}">
                  <asvg:svgBlip xmlns:asvg="http://schemas.microsoft.com/office/drawing/2016/SVG/main" r:embed="rId14"/>
                </a:ext>
              </a:extLst>
            </a:blip>
            <a:stretch>
              <a:fillRect/>
            </a:stretch>
          </a:blipFill>
          <a:ln cap="sq">
            <a:noFill/>
            <a:prstDash val="solid"/>
            <a:miter/>
          </a:ln>
        </p:spPr>
        <p:txBody>
          <a:bodyPr/>
          <a:lstStyle/>
          <a:p>
            <a:endParaRPr lang="en-GB" sz="1200"/>
          </a:p>
        </p:txBody>
      </p:sp>
      <p:sp>
        <p:nvSpPr>
          <p:cNvPr id="10" name="Freeform 10"/>
          <p:cNvSpPr/>
          <p:nvPr/>
        </p:nvSpPr>
        <p:spPr>
          <a:xfrm>
            <a:off x="1954855" y="6181206"/>
            <a:ext cx="1724680" cy="1591017"/>
          </a:xfrm>
          <a:custGeom>
            <a:avLst/>
            <a:gdLst/>
            <a:ahLst/>
            <a:cxnLst/>
            <a:rect l="l" t="t" r="r" b="b"/>
            <a:pathLst>
              <a:path w="2587020" h="2386526">
                <a:moveTo>
                  <a:pt x="0" y="0"/>
                </a:moveTo>
                <a:lnTo>
                  <a:pt x="2587020" y="0"/>
                </a:lnTo>
                <a:lnTo>
                  <a:pt x="2587020" y="2386526"/>
                </a:lnTo>
                <a:lnTo>
                  <a:pt x="0" y="2386526"/>
                </a:lnTo>
                <a:lnTo>
                  <a:pt x="0" y="0"/>
                </a:lnTo>
                <a:close/>
              </a:path>
            </a:pathLst>
          </a:custGeom>
          <a:blipFill>
            <a:blip r:embed="rId15">
              <a:extLst>
                <a:ext uri="{96DAC541-7B7A-43D3-8B79-37D633B846F1}">
                  <asvg:svgBlip xmlns:asvg="http://schemas.microsoft.com/office/drawing/2016/SVG/main" r:embed="rId16"/>
                </a:ext>
              </a:extLst>
            </a:blip>
            <a:stretch>
              <a:fillRect/>
            </a:stretch>
          </a:blipFill>
          <a:ln cap="sq">
            <a:noFill/>
            <a:prstDash val="solid"/>
            <a:miter/>
          </a:ln>
        </p:spPr>
        <p:txBody>
          <a:bodyPr/>
          <a:lstStyle/>
          <a:p>
            <a:endParaRPr lang="en-GB" sz="1200"/>
          </a:p>
        </p:txBody>
      </p:sp>
      <p:sp>
        <p:nvSpPr>
          <p:cNvPr id="11" name="Freeform 11"/>
          <p:cNvSpPr/>
          <p:nvPr/>
        </p:nvSpPr>
        <p:spPr>
          <a:xfrm>
            <a:off x="10175304" y="-715086"/>
            <a:ext cx="1330897" cy="1432998"/>
          </a:xfrm>
          <a:custGeom>
            <a:avLst/>
            <a:gdLst/>
            <a:ahLst/>
            <a:cxnLst/>
            <a:rect l="l" t="t" r="r" b="b"/>
            <a:pathLst>
              <a:path w="1996345" h="2149497">
                <a:moveTo>
                  <a:pt x="0" y="0"/>
                </a:moveTo>
                <a:lnTo>
                  <a:pt x="1996345" y="0"/>
                </a:lnTo>
                <a:lnTo>
                  <a:pt x="1996345" y="2149497"/>
                </a:lnTo>
                <a:lnTo>
                  <a:pt x="0" y="2149497"/>
                </a:lnTo>
                <a:lnTo>
                  <a:pt x="0" y="0"/>
                </a:lnTo>
                <a:close/>
              </a:path>
            </a:pathLst>
          </a:custGeom>
          <a:blipFill>
            <a:blip r:embed="rId17">
              <a:extLst>
                <a:ext uri="{96DAC541-7B7A-43D3-8B79-37D633B846F1}">
                  <asvg:svgBlip xmlns:asvg="http://schemas.microsoft.com/office/drawing/2016/SVG/main" r:embed="rId18"/>
                </a:ext>
              </a:extLst>
            </a:blip>
            <a:stretch>
              <a:fillRect/>
            </a:stretch>
          </a:blipFill>
          <a:ln cap="sq">
            <a:noFill/>
            <a:prstDash val="solid"/>
            <a:miter/>
          </a:ln>
        </p:spPr>
        <p:txBody>
          <a:bodyPr/>
          <a:lstStyle/>
          <a:p>
            <a:endParaRPr lang="en-GB" sz="1200"/>
          </a:p>
        </p:txBody>
      </p:sp>
    </p:spTree>
    <p:extLst>
      <p:ext uri="{BB962C8B-B14F-4D97-AF65-F5344CB8AC3E}">
        <p14:creationId xmlns:p14="http://schemas.microsoft.com/office/powerpoint/2010/main" val="315385117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rot="-5400000">
            <a:off x="2667000" y="-2667000"/>
            <a:ext cx="6858000" cy="12192000"/>
          </a:xfrm>
          <a:custGeom>
            <a:avLst/>
            <a:gdLst/>
            <a:ahLst/>
            <a:cxnLst/>
            <a:rect l="l" t="t" r="r" b="b"/>
            <a:pathLst>
              <a:path w="10287000" h="18288000">
                <a:moveTo>
                  <a:pt x="10287000" y="0"/>
                </a:moveTo>
                <a:lnTo>
                  <a:pt x="10287000" y="18288000"/>
                </a:lnTo>
                <a:lnTo>
                  <a:pt x="0" y="18288000"/>
                </a:lnTo>
                <a:lnTo>
                  <a:pt x="0" y="0"/>
                </a:lnTo>
                <a:lnTo>
                  <a:pt x="10287000" y="0"/>
                </a:lnTo>
                <a:close/>
              </a:path>
            </a:pathLst>
          </a:custGeom>
          <a:blipFill>
            <a:blip r:embed="rId2"/>
            <a:stretch>
              <a:fillRect l="-71867" t="-3631" r="-74156" b="-2747"/>
            </a:stretch>
          </a:blipFill>
        </p:spPr>
        <p:txBody>
          <a:bodyPr/>
          <a:lstStyle/>
          <a:p>
            <a:endParaRPr lang="en-GB" sz="1200"/>
          </a:p>
        </p:txBody>
      </p:sp>
      <p:sp>
        <p:nvSpPr>
          <p:cNvPr id="3" name="TextBox 3"/>
          <p:cNvSpPr txBox="1"/>
          <p:nvPr/>
        </p:nvSpPr>
        <p:spPr>
          <a:xfrm>
            <a:off x="799494" y="-390524"/>
            <a:ext cx="10593013" cy="6800195"/>
          </a:xfrm>
          <a:prstGeom prst="rect">
            <a:avLst/>
          </a:prstGeom>
        </p:spPr>
        <p:txBody>
          <a:bodyPr lIns="0" tIns="0" rIns="0" bIns="0" rtlCol="0" anchor="t">
            <a:spAutoFit/>
          </a:bodyPr>
          <a:lstStyle/>
          <a:p>
            <a:pPr algn="ctr">
              <a:lnSpc>
                <a:spcPts val="5820"/>
              </a:lnSpc>
            </a:pPr>
            <a:endParaRPr sz="1200"/>
          </a:p>
          <a:p>
            <a:pPr algn="ctr">
              <a:lnSpc>
                <a:spcPts val="5820"/>
              </a:lnSpc>
            </a:pPr>
            <a:endParaRPr sz="1200"/>
          </a:p>
          <a:p>
            <a:pPr algn="ctr">
              <a:lnSpc>
                <a:spcPts val="5820"/>
              </a:lnSpc>
            </a:pPr>
            <a:r>
              <a:rPr lang="en-US" sz="6000" spc="360">
                <a:solidFill>
                  <a:srgbClr val="000000"/>
                </a:solidFill>
                <a:latin typeface="DM Sans"/>
                <a:ea typeface="DM Sans"/>
                <a:cs typeface="DM Sans"/>
                <a:sym typeface="DM Sans"/>
              </a:rPr>
              <a:t>Dominic Mossa</a:t>
            </a:r>
          </a:p>
          <a:p>
            <a:pPr algn="ctr">
              <a:lnSpc>
                <a:spcPts val="5820"/>
              </a:lnSpc>
            </a:pPr>
            <a:r>
              <a:rPr lang="en-US" sz="6000" b="1" spc="360">
                <a:solidFill>
                  <a:srgbClr val="000000"/>
                </a:solidFill>
                <a:latin typeface="DM Sans Bold"/>
                <a:ea typeface="DM Sans Bold"/>
                <a:cs typeface="DM Sans Bold"/>
                <a:sym typeface="DM Sans Bold"/>
              </a:rPr>
              <a:t> </a:t>
            </a:r>
          </a:p>
          <a:p>
            <a:pPr algn="ctr">
              <a:lnSpc>
                <a:spcPts val="2457"/>
              </a:lnSpc>
            </a:pPr>
            <a:r>
              <a:rPr lang="en-US" sz="3200" b="1" spc="152">
                <a:solidFill>
                  <a:srgbClr val="000000"/>
                </a:solidFill>
                <a:latin typeface="DM Sans Bold"/>
                <a:ea typeface="DM Sans Bold"/>
                <a:cs typeface="DM Sans Bold"/>
                <a:sym typeface="DM Sans Bold"/>
              </a:rPr>
              <a:t>Senior Psychological Therapist</a:t>
            </a:r>
          </a:p>
          <a:p>
            <a:pPr algn="ctr">
              <a:lnSpc>
                <a:spcPts val="2457"/>
              </a:lnSpc>
            </a:pPr>
            <a:r>
              <a:rPr lang="en-US" sz="3200" b="1" spc="152">
                <a:solidFill>
                  <a:srgbClr val="000000"/>
                </a:solidFill>
                <a:latin typeface="DM Sans Bold"/>
                <a:ea typeface="DM Sans Bold"/>
                <a:cs typeface="DM Sans Bold"/>
                <a:sym typeface="DM Sans Bold"/>
              </a:rPr>
              <a:t> </a:t>
            </a:r>
          </a:p>
          <a:p>
            <a:pPr algn="ctr">
              <a:lnSpc>
                <a:spcPts val="2457"/>
              </a:lnSpc>
            </a:pPr>
            <a:r>
              <a:rPr lang="en-US" sz="3200" b="1" spc="152">
                <a:solidFill>
                  <a:srgbClr val="000000"/>
                </a:solidFill>
                <a:latin typeface="DM Sans Bold"/>
                <a:ea typeface="DM Sans Bold"/>
                <a:cs typeface="DM Sans Bold"/>
                <a:sym typeface="DM Sans Bold"/>
              </a:rPr>
              <a:t>&amp; Physical Activity Scheme Lead</a:t>
            </a:r>
          </a:p>
          <a:p>
            <a:pPr algn="ctr">
              <a:lnSpc>
                <a:spcPts val="2457"/>
              </a:lnSpc>
            </a:pPr>
            <a:endParaRPr lang="en-US" sz="2533" b="1" spc="152">
              <a:solidFill>
                <a:srgbClr val="000000"/>
              </a:solidFill>
              <a:latin typeface="DM Sans Bold"/>
              <a:ea typeface="DM Sans Bold"/>
              <a:cs typeface="DM Sans Bold"/>
              <a:sym typeface="DM Sans Bold"/>
            </a:endParaRPr>
          </a:p>
          <a:p>
            <a:pPr algn="ctr">
              <a:lnSpc>
                <a:spcPts val="5174"/>
              </a:lnSpc>
            </a:pPr>
            <a:endParaRPr lang="en-US" sz="2533" b="1" spc="152">
              <a:solidFill>
                <a:srgbClr val="000000"/>
              </a:solidFill>
              <a:latin typeface="DM Sans Bold"/>
              <a:ea typeface="DM Sans Bold"/>
              <a:cs typeface="DM Sans Bold"/>
              <a:sym typeface="DM Sans Bold"/>
            </a:endParaRPr>
          </a:p>
          <a:p>
            <a:pPr algn="ctr">
              <a:lnSpc>
                <a:spcPts val="5820"/>
              </a:lnSpc>
            </a:pPr>
            <a:endParaRPr lang="en-US" sz="2533" b="1" spc="152">
              <a:solidFill>
                <a:srgbClr val="000000"/>
              </a:solidFill>
              <a:latin typeface="DM Sans Bold"/>
              <a:ea typeface="DM Sans Bold"/>
              <a:cs typeface="DM Sans Bold"/>
              <a:sym typeface="DM Sans Bold"/>
            </a:endParaRPr>
          </a:p>
          <a:p>
            <a:pPr algn="ctr">
              <a:lnSpc>
                <a:spcPts val="3880"/>
              </a:lnSpc>
            </a:pPr>
            <a:endParaRPr lang="en-US" sz="2533" b="1" spc="152">
              <a:solidFill>
                <a:srgbClr val="000000"/>
              </a:solidFill>
              <a:latin typeface="DM Sans Bold"/>
              <a:ea typeface="DM Sans Bold"/>
              <a:cs typeface="DM Sans Bold"/>
              <a:sym typeface="DM Sans Bold"/>
            </a:endParaRPr>
          </a:p>
          <a:p>
            <a:pPr>
              <a:lnSpc>
                <a:spcPts val="5820"/>
              </a:lnSpc>
            </a:pPr>
            <a:endParaRPr lang="en-US" sz="2533" b="1" spc="152">
              <a:solidFill>
                <a:srgbClr val="000000"/>
              </a:solidFill>
              <a:latin typeface="DM Sans Bold"/>
              <a:ea typeface="DM Sans Bold"/>
              <a:cs typeface="DM Sans Bold"/>
              <a:sym typeface="DM Sans Bold"/>
            </a:endParaRPr>
          </a:p>
        </p:txBody>
      </p:sp>
      <p:sp>
        <p:nvSpPr>
          <p:cNvPr id="4" name="Freeform 4"/>
          <p:cNvSpPr/>
          <p:nvPr/>
        </p:nvSpPr>
        <p:spPr>
          <a:xfrm>
            <a:off x="-449437" y="-715087"/>
            <a:ext cx="3266632" cy="2045728"/>
          </a:xfrm>
          <a:custGeom>
            <a:avLst/>
            <a:gdLst/>
            <a:ahLst/>
            <a:cxnLst/>
            <a:rect l="l" t="t" r="r" b="b"/>
            <a:pathLst>
              <a:path w="4899948" h="3068592">
                <a:moveTo>
                  <a:pt x="0" y="0"/>
                </a:moveTo>
                <a:lnTo>
                  <a:pt x="4899948" y="0"/>
                </a:lnTo>
                <a:lnTo>
                  <a:pt x="4899948" y="3068592"/>
                </a:lnTo>
                <a:lnTo>
                  <a:pt x="0" y="3068592"/>
                </a:lnTo>
                <a:lnTo>
                  <a:pt x="0" y="0"/>
                </a:lnTo>
                <a:close/>
              </a:path>
            </a:pathLst>
          </a:custGeom>
          <a:blipFill>
            <a:blip r:embed="rId3">
              <a:extLst>
                <a:ext uri="{96DAC541-7B7A-43D3-8B79-37D633B846F1}">
                  <asvg:svgBlip xmlns:asvg="http://schemas.microsoft.com/office/drawing/2016/SVG/main" r:embed="rId4"/>
                </a:ext>
              </a:extLst>
            </a:blip>
            <a:stretch>
              <a:fillRect/>
            </a:stretch>
          </a:blipFill>
          <a:ln cap="sq">
            <a:noFill/>
            <a:prstDash val="solid"/>
            <a:miter/>
          </a:ln>
        </p:spPr>
        <p:txBody>
          <a:bodyPr/>
          <a:lstStyle/>
          <a:p>
            <a:endParaRPr lang="en-GB" sz="1200"/>
          </a:p>
        </p:txBody>
      </p:sp>
      <p:sp>
        <p:nvSpPr>
          <p:cNvPr id="5" name="Freeform 5"/>
          <p:cNvSpPr/>
          <p:nvPr/>
        </p:nvSpPr>
        <p:spPr>
          <a:xfrm rot="-5282649">
            <a:off x="10669524" y="176916"/>
            <a:ext cx="2678138" cy="913915"/>
          </a:xfrm>
          <a:custGeom>
            <a:avLst/>
            <a:gdLst/>
            <a:ahLst/>
            <a:cxnLst/>
            <a:rect l="l" t="t" r="r" b="b"/>
            <a:pathLst>
              <a:path w="4017207" h="1370872">
                <a:moveTo>
                  <a:pt x="0" y="0"/>
                </a:moveTo>
                <a:lnTo>
                  <a:pt x="4017207" y="0"/>
                </a:lnTo>
                <a:lnTo>
                  <a:pt x="4017207" y="1370872"/>
                </a:lnTo>
                <a:lnTo>
                  <a:pt x="0" y="1370872"/>
                </a:lnTo>
                <a:lnTo>
                  <a:pt x="0" y="0"/>
                </a:lnTo>
                <a:close/>
              </a:path>
            </a:pathLst>
          </a:custGeom>
          <a:blipFill>
            <a:blip r:embed="rId5">
              <a:extLst>
                <a:ext uri="{96DAC541-7B7A-43D3-8B79-37D633B846F1}">
                  <asvg:svgBlip xmlns:asvg="http://schemas.microsoft.com/office/drawing/2016/SVG/main" r:embed="rId6"/>
                </a:ext>
              </a:extLst>
            </a:blip>
            <a:stretch>
              <a:fillRect/>
            </a:stretch>
          </a:blipFill>
          <a:ln cap="sq">
            <a:noFill/>
            <a:prstDash val="solid"/>
            <a:miter/>
          </a:ln>
        </p:spPr>
        <p:txBody>
          <a:bodyPr/>
          <a:lstStyle/>
          <a:p>
            <a:endParaRPr lang="en-GB" sz="1200"/>
          </a:p>
        </p:txBody>
      </p:sp>
      <p:sp>
        <p:nvSpPr>
          <p:cNvPr id="6" name="Freeform 6"/>
          <p:cNvSpPr/>
          <p:nvPr/>
        </p:nvSpPr>
        <p:spPr>
          <a:xfrm>
            <a:off x="10235660" y="5693425"/>
            <a:ext cx="3068209" cy="2412379"/>
          </a:xfrm>
          <a:custGeom>
            <a:avLst/>
            <a:gdLst/>
            <a:ahLst/>
            <a:cxnLst/>
            <a:rect l="l" t="t" r="r" b="b"/>
            <a:pathLst>
              <a:path w="4602314" h="3618569">
                <a:moveTo>
                  <a:pt x="0" y="0"/>
                </a:moveTo>
                <a:lnTo>
                  <a:pt x="4602314" y="0"/>
                </a:lnTo>
                <a:lnTo>
                  <a:pt x="4602314" y="3618570"/>
                </a:lnTo>
                <a:lnTo>
                  <a:pt x="0" y="3618570"/>
                </a:lnTo>
                <a:lnTo>
                  <a:pt x="0" y="0"/>
                </a:lnTo>
                <a:close/>
              </a:path>
            </a:pathLst>
          </a:custGeom>
          <a:blipFill>
            <a:blip r:embed="rId7">
              <a:extLst>
                <a:ext uri="{96DAC541-7B7A-43D3-8B79-37D633B846F1}">
                  <asvg:svgBlip xmlns:asvg="http://schemas.microsoft.com/office/drawing/2016/SVG/main" r:embed="rId8"/>
                </a:ext>
              </a:extLst>
            </a:blip>
            <a:stretch>
              <a:fillRect/>
            </a:stretch>
          </a:blipFill>
          <a:ln cap="sq">
            <a:noFill/>
            <a:prstDash val="solid"/>
            <a:miter/>
          </a:ln>
        </p:spPr>
        <p:txBody>
          <a:bodyPr/>
          <a:lstStyle/>
          <a:p>
            <a:endParaRPr lang="en-GB" sz="1200"/>
          </a:p>
        </p:txBody>
      </p:sp>
      <p:sp>
        <p:nvSpPr>
          <p:cNvPr id="7" name="Freeform 7"/>
          <p:cNvSpPr/>
          <p:nvPr/>
        </p:nvSpPr>
        <p:spPr>
          <a:xfrm>
            <a:off x="4689069" y="4116386"/>
            <a:ext cx="2521533" cy="2037399"/>
          </a:xfrm>
          <a:custGeom>
            <a:avLst/>
            <a:gdLst/>
            <a:ahLst/>
            <a:cxnLst/>
            <a:rect l="l" t="t" r="r" b="b"/>
            <a:pathLst>
              <a:path w="3782300" h="3056098">
                <a:moveTo>
                  <a:pt x="0" y="0"/>
                </a:moveTo>
                <a:lnTo>
                  <a:pt x="3782300" y="0"/>
                </a:lnTo>
                <a:lnTo>
                  <a:pt x="3782300" y="3056099"/>
                </a:lnTo>
                <a:lnTo>
                  <a:pt x="0" y="3056099"/>
                </a:lnTo>
                <a:lnTo>
                  <a:pt x="0" y="0"/>
                </a:lnTo>
                <a:close/>
              </a:path>
            </a:pathLst>
          </a:custGeom>
          <a:blipFill>
            <a:blip r:embed="rId9"/>
            <a:stretch>
              <a:fillRect/>
            </a:stretch>
          </a:blipFill>
        </p:spPr>
        <p:txBody>
          <a:bodyPr/>
          <a:lstStyle/>
          <a:p>
            <a:endParaRPr lang="en-GB" sz="12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185AE0DB-DAD1-AE3F-B9F3-F78D1DCF1035}"/>
              </a:ext>
            </a:extLst>
          </p:cNvPr>
          <p:cNvSpPr>
            <a:spLocks noGrp="1"/>
          </p:cNvSpPr>
          <p:nvPr>
            <p:ph type="title"/>
          </p:nvPr>
        </p:nvSpPr>
        <p:spPr/>
        <p:txBody>
          <a:bodyPr/>
          <a:lstStyle/>
          <a:p>
            <a:endParaRPr lang="en-GB"/>
          </a:p>
        </p:txBody>
      </p:sp>
      <p:sp>
        <p:nvSpPr>
          <p:cNvPr id="9" name="Content Placeholder 8">
            <a:extLst>
              <a:ext uri="{FF2B5EF4-FFF2-40B4-BE49-F238E27FC236}">
                <a16:creationId xmlns:a16="http://schemas.microsoft.com/office/drawing/2014/main" id="{7C49C197-A848-3BA8-47FA-8D713CA3296C}"/>
              </a:ext>
            </a:extLst>
          </p:cNvPr>
          <p:cNvSpPr>
            <a:spLocks noGrp="1"/>
          </p:cNvSpPr>
          <p:nvPr>
            <p:ph idx="1"/>
          </p:nvPr>
        </p:nvSpPr>
        <p:spPr/>
        <p:txBody>
          <a:bodyPr/>
          <a:lstStyle/>
          <a:p>
            <a:endParaRPr lang="en-GB"/>
          </a:p>
        </p:txBody>
      </p:sp>
      <p:sp>
        <p:nvSpPr>
          <p:cNvPr id="4" name="Rectangle 3">
            <a:extLst>
              <a:ext uri="{FF2B5EF4-FFF2-40B4-BE49-F238E27FC236}">
                <a16:creationId xmlns:a16="http://schemas.microsoft.com/office/drawing/2014/main" id="{AB2CCABD-EFCD-4E2D-8DC7-29A670D956FC}"/>
              </a:ext>
            </a:extLst>
          </p:cNvPr>
          <p:cNvSpPr/>
          <p:nvPr/>
        </p:nvSpPr>
        <p:spPr>
          <a:xfrm>
            <a:off x="0" y="0"/>
            <a:ext cx="12192000" cy="68580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Rectangle 4">
            <a:extLst>
              <a:ext uri="{FF2B5EF4-FFF2-40B4-BE49-F238E27FC236}">
                <a16:creationId xmlns:a16="http://schemas.microsoft.com/office/drawing/2014/main" id="{DBC6F949-E494-48AE-B051-937C0776CA58}"/>
              </a:ext>
            </a:extLst>
          </p:cNvPr>
          <p:cNvSpPr/>
          <p:nvPr/>
        </p:nvSpPr>
        <p:spPr>
          <a:xfrm>
            <a:off x="184558" y="192947"/>
            <a:ext cx="11828477" cy="64846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TextBox 9">
            <a:extLst>
              <a:ext uri="{FF2B5EF4-FFF2-40B4-BE49-F238E27FC236}">
                <a16:creationId xmlns:a16="http://schemas.microsoft.com/office/drawing/2014/main" id="{4EE76ABC-89AD-773D-C106-8209DE1DEFF2}"/>
              </a:ext>
            </a:extLst>
          </p:cNvPr>
          <p:cNvSpPr txBox="1"/>
          <p:nvPr/>
        </p:nvSpPr>
        <p:spPr>
          <a:xfrm>
            <a:off x="357051" y="531223"/>
            <a:ext cx="10920549"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600" b="1" i="0" u="none" strike="noStrike" kern="1200" cap="none" spc="0" normalizeH="0" baseline="0" noProof="0">
                <a:ln>
                  <a:noFill/>
                </a:ln>
                <a:solidFill>
                  <a:srgbClr val="7030A0"/>
                </a:solidFill>
                <a:effectLst/>
                <a:uLnTx/>
                <a:uFillTx/>
                <a:latin typeface="Arial" panose="020B0604020202020204" pitchFamily="34" charset="0"/>
                <a:ea typeface="+mn-ea"/>
                <a:cs typeface="Arial" panose="020B0604020202020204" pitchFamily="34" charset="0"/>
              </a:rPr>
              <a:t>Housekeeping</a:t>
            </a:r>
          </a:p>
        </p:txBody>
      </p:sp>
      <p:sp>
        <p:nvSpPr>
          <p:cNvPr id="11" name="TextBox 10">
            <a:extLst>
              <a:ext uri="{FF2B5EF4-FFF2-40B4-BE49-F238E27FC236}">
                <a16:creationId xmlns:a16="http://schemas.microsoft.com/office/drawing/2014/main" id="{420BAB5E-CB62-42AD-EC57-E0A23FB5BCC8}"/>
              </a:ext>
            </a:extLst>
          </p:cNvPr>
          <p:cNvSpPr txBox="1"/>
          <p:nvPr/>
        </p:nvSpPr>
        <p:spPr>
          <a:xfrm>
            <a:off x="357051" y="2195709"/>
            <a:ext cx="10267406" cy="3901837"/>
          </a:xfrm>
          <a:prstGeom prst="rect">
            <a:avLst/>
          </a:prstGeom>
          <a:noFill/>
        </p:spPr>
        <p:txBody>
          <a:bodyPr wrap="square" rtlCol="0">
            <a:spAutoFit/>
          </a:bodyPr>
          <a:lstStyle/>
          <a:p>
            <a:pPr marL="342900" marR="0" lvl="0" indent="-34290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a:ln>
                  <a:noFill/>
                </a:ln>
                <a:solidFill>
                  <a:srgbClr val="6F30A0"/>
                </a:solidFill>
                <a:effectLst/>
                <a:uLnTx/>
                <a:uFillTx/>
                <a:latin typeface="Arial" panose="020B0604020202020204" pitchFamily="34" charset="0"/>
                <a:ea typeface="+mn-ea"/>
                <a:cs typeface="Arial" panose="020B0604020202020204" pitchFamily="34" charset="0"/>
              </a:rPr>
              <a:t>Recording of today’s session</a:t>
            </a:r>
          </a:p>
          <a:p>
            <a:pPr marL="342900" marR="0" lvl="0" indent="-34290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a:ln>
                  <a:noFill/>
                </a:ln>
                <a:solidFill>
                  <a:srgbClr val="6F30A0"/>
                </a:solidFill>
                <a:effectLst/>
                <a:uLnTx/>
                <a:uFillTx/>
                <a:latin typeface="Arial" panose="020B0604020202020204" pitchFamily="34" charset="0"/>
                <a:ea typeface="+mn-ea"/>
                <a:cs typeface="Arial" panose="020B0604020202020204" pitchFamily="34" charset="0"/>
              </a:rPr>
              <a:t>Please keep mics muted</a:t>
            </a:r>
          </a:p>
          <a:p>
            <a:pPr marL="342900" marR="0" lvl="0" indent="-34290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a:ln>
                  <a:noFill/>
                </a:ln>
                <a:solidFill>
                  <a:srgbClr val="6F30A0"/>
                </a:solidFill>
                <a:effectLst/>
                <a:uLnTx/>
                <a:uFillTx/>
                <a:latin typeface="Arial" panose="020B0604020202020204" pitchFamily="34" charset="0"/>
                <a:ea typeface="+mn-ea"/>
                <a:cs typeface="Arial" panose="020B0604020202020204" pitchFamily="34" charset="0"/>
              </a:rPr>
              <a:t>To engage: </a:t>
            </a:r>
          </a:p>
          <a:p>
            <a:pPr marL="800100" marR="0" lvl="1" indent="-34290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a:ln>
                  <a:noFill/>
                </a:ln>
                <a:solidFill>
                  <a:srgbClr val="6F30A0"/>
                </a:solidFill>
                <a:effectLst/>
                <a:uLnTx/>
                <a:uFillTx/>
                <a:latin typeface="Arial" panose="020B0604020202020204" pitchFamily="34" charset="0"/>
                <a:ea typeface="+mn-ea"/>
                <a:cs typeface="Arial" panose="020B0604020202020204" pitchFamily="34" charset="0"/>
              </a:rPr>
              <a:t>Reactions</a:t>
            </a:r>
          </a:p>
          <a:p>
            <a:pPr marL="800100" marR="0" lvl="1" indent="-34290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lang="en-GB" sz="2400">
                <a:solidFill>
                  <a:srgbClr val="6F30A0"/>
                </a:solidFill>
                <a:latin typeface="Arial" panose="020B0604020202020204" pitchFamily="34" charset="0"/>
                <a:cs typeface="Arial" panose="020B0604020202020204" pitchFamily="34" charset="0"/>
              </a:rPr>
              <a:t>‘Q&amp;A’</a:t>
            </a:r>
            <a:r>
              <a:rPr kumimoji="0" lang="en-GB" sz="2400" b="0" i="0" u="none" strike="noStrike" kern="1200" cap="none" spc="0" normalizeH="0" baseline="0" noProof="0">
                <a:ln>
                  <a:noFill/>
                </a:ln>
                <a:solidFill>
                  <a:srgbClr val="6F30A0"/>
                </a:solidFill>
                <a:effectLst/>
                <a:uLnTx/>
                <a:uFillTx/>
                <a:latin typeface="Arial" panose="020B0604020202020204" pitchFamily="34" charset="0"/>
                <a:ea typeface="+mn-ea"/>
                <a:cs typeface="Arial" panose="020B0604020202020204" pitchFamily="34" charset="0"/>
              </a:rPr>
              <a:t> – ‘like’ to uplift a question</a:t>
            </a:r>
          </a:p>
          <a:p>
            <a:pPr marL="342900" marR="0" lvl="0" indent="-34290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a:ln>
                  <a:noFill/>
                </a:ln>
                <a:solidFill>
                  <a:srgbClr val="6F30A0"/>
                </a:solidFill>
                <a:effectLst/>
                <a:uLnTx/>
                <a:uFillTx/>
                <a:latin typeface="Arial" panose="020B0604020202020204" pitchFamily="34" charset="0"/>
                <a:ea typeface="+mn-ea"/>
                <a:cs typeface="Arial" panose="020B0604020202020204" pitchFamily="34" charset="0"/>
              </a:rPr>
              <a:t>Evaluation Survey</a:t>
            </a:r>
          </a:p>
          <a:p>
            <a:pPr marL="800100" lvl="1" indent="-342900" defTabSz="914400">
              <a:lnSpc>
                <a:spcPct val="150000"/>
              </a:lnSpc>
              <a:buFont typeface="Arial" panose="020B0604020202020204" pitchFamily="34" charset="0"/>
              <a:buChar char="•"/>
              <a:defRPr/>
            </a:pPr>
            <a:r>
              <a:rPr lang="en-GB" sz="2400">
                <a:solidFill>
                  <a:srgbClr val="6F30A0"/>
                </a:solidFill>
                <a:latin typeface="Arial" panose="020B0604020202020204" pitchFamily="34" charset="0"/>
                <a:cs typeface="Arial" panose="020B0604020202020204" pitchFamily="34" charset="0"/>
              </a:rPr>
              <a:t>Will be sent out after the event </a:t>
            </a:r>
            <a:endParaRPr kumimoji="0" lang="en-GB" sz="2400" b="0" i="0" u="none" strike="noStrike" kern="1200" cap="none" spc="0" normalizeH="0" baseline="0" noProof="0">
              <a:ln>
                <a:noFill/>
              </a:ln>
              <a:solidFill>
                <a:srgbClr val="6F30A0"/>
              </a:solidFill>
              <a:effectLst/>
              <a:uLnTx/>
              <a:uFillTx/>
              <a:latin typeface="Arial" panose="020B0604020202020204" pitchFamily="34" charset="0"/>
              <a:ea typeface="+mn-ea"/>
              <a:cs typeface="Arial" panose="020B0604020202020204" pitchFamily="34" charset="0"/>
            </a:endParaRPr>
          </a:p>
        </p:txBody>
      </p:sp>
      <p:sp>
        <p:nvSpPr>
          <p:cNvPr id="3" name="Text Placeholder 5">
            <a:extLst>
              <a:ext uri="{FF2B5EF4-FFF2-40B4-BE49-F238E27FC236}">
                <a16:creationId xmlns:a16="http://schemas.microsoft.com/office/drawing/2014/main" id="{3469FBCE-EA60-E759-32F8-670CFBD006C1}"/>
              </a:ext>
            </a:extLst>
          </p:cNvPr>
          <p:cNvSpPr txBox="1">
            <a:spLocks/>
          </p:cNvSpPr>
          <p:nvPr/>
        </p:nvSpPr>
        <p:spPr>
          <a:xfrm>
            <a:off x="357051" y="1416790"/>
            <a:ext cx="11087593" cy="577927"/>
          </a:xfrm>
          <a:prstGeom prst="rect">
            <a:avLst/>
          </a:prstGeom>
        </p:spPr>
        <p:txBody>
          <a:bodyPr vert="horz" lIns="0" tIns="0" rIns="0" bIns="0" rtlCol="0">
            <a:noAutofit/>
          </a:bodyPr>
          <a:lstStyle>
            <a:lvl1pPr marL="0" indent="0" algn="l" defTabSz="914400" rtl="0" eaLnBrk="1" latinLnBrk="0" hangingPunct="1">
              <a:lnSpc>
                <a:spcPts val="2200"/>
              </a:lnSpc>
              <a:spcBef>
                <a:spcPts val="0"/>
              </a:spcBef>
              <a:spcAft>
                <a:spcPts val="900"/>
              </a:spcAft>
              <a:buClr>
                <a:schemeClr val="tx1"/>
              </a:buClr>
              <a:buFont typeface="Arial" panose="020B0604020202020204" pitchFamily="34" charset="0"/>
              <a:buNone/>
              <a:defRPr sz="2400" b="1" kern="1200">
                <a:solidFill>
                  <a:schemeClr val="accent6"/>
                </a:solidFill>
                <a:latin typeface="+mn-lt"/>
                <a:ea typeface="+mn-ea"/>
                <a:cs typeface="+mn-cs"/>
              </a:defRPr>
            </a:lvl1pPr>
            <a:lvl2pPr marL="357188"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2pPr>
            <a:lvl3pPr marL="7143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3pPr>
            <a:lvl4pPr marL="1081087"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4pPr>
            <a:lvl5pPr marL="14382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87313" marR="0" lvl="0" indent="0" algn="l" defTabSz="914400" rtl="0" eaLnBrk="1" fontAlgn="auto" latinLnBrk="0" hangingPunct="1">
              <a:lnSpc>
                <a:spcPct val="100000"/>
              </a:lnSpc>
              <a:spcBef>
                <a:spcPts val="0"/>
              </a:spcBef>
              <a:spcAft>
                <a:spcPts val="1200"/>
              </a:spcAft>
              <a:buClr>
                <a:srgbClr val="425563"/>
              </a:buClr>
              <a:buSzTx/>
              <a:buFont typeface="Arial" panose="020B0604020202020204" pitchFamily="34" charset="0"/>
              <a:buNone/>
              <a:tabLst/>
              <a:defRPr/>
            </a:pPr>
            <a:endParaRPr kumimoji="0" lang="en-GB" sz="2400" b="1" i="0" u="none" strike="noStrike" kern="1200" cap="none" spc="0" normalizeH="0" baseline="0" noProof="0">
              <a:ln>
                <a:noFill/>
              </a:ln>
              <a:solidFill>
                <a:srgbClr val="6E51A0"/>
              </a:solidFill>
              <a:effectLst/>
              <a:uLnTx/>
              <a:uFillTx/>
              <a:latin typeface="Arial" panose="020B0604020202020204"/>
              <a:ea typeface="+mn-ea"/>
              <a:cs typeface="+mn-cs"/>
            </a:endParaRPr>
          </a:p>
        </p:txBody>
      </p:sp>
      <p:sp>
        <p:nvSpPr>
          <p:cNvPr id="6" name="TextBox 5"/>
          <p:cNvSpPr txBox="1"/>
          <p:nvPr/>
        </p:nvSpPr>
        <p:spPr>
          <a:xfrm>
            <a:off x="5925722" y="2228556"/>
            <a:ext cx="5825006" cy="4062651"/>
          </a:xfrm>
          <a:prstGeom prst="rect">
            <a:avLst/>
          </a:prstGeom>
          <a:noFill/>
          <a:ln w="57150">
            <a:solidFill>
              <a:srgbClr val="6F30A0"/>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400" b="1">
                <a:solidFill>
                  <a:prstClr val="black"/>
                </a:solidFill>
                <a:latin typeface="Arial" panose="020B0604020202020204" pitchFamily="34" charset="0"/>
                <a:cs typeface="Arial" panose="020B0604020202020204" pitchFamily="34" charset="0"/>
              </a:rPr>
              <a:t>Chat </a:t>
            </a:r>
            <a:r>
              <a:rPr kumimoji="0" lang="en-GB" sz="2400" b="1"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Function</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400" b="1"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Please use the Q&amp;A function to </a:t>
            </a:r>
            <a:r>
              <a:rPr kumimoji="0" lang="en-GB" sz="2400" b="1"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pose your questions </a:t>
            </a:r>
            <a:r>
              <a:rPr kumimoji="0" lang="en-GB" sz="24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for our </a:t>
            </a:r>
            <a:r>
              <a:rPr lang="en-GB" sz="2400">
                <a:solidFill>
                  <a:prstClr val="black"/>
                </a:solidFill>
                <a:latin typeface="Arial" panose="020B0604020202020204" pitchFamily="34" charset="0"/>
                <a:cs typeface="Arial" panose="020B0604020202020204" pitchFamily="34" charset="0"/>
              </a:rPr>
              <a:t>presenters</a:t>
            </a:r>
            <a:r>
              <a:rPr kumimoji="0" lang="en-GB" sz="24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 as we go. </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en-GB" sz="2400">
              <a:solidFill>
                <a:prstClr val="black"/>
              </a:solidFill>
              <a:latin typeface="Arial" panose="020B060402020202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This will enable us to capture </a:t>
            </a:r>
            <a:r>
              <a:rPr kumimoji="0" lang="en-GB" sz="2400" b="1"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key themes and ideas </a:t>
            </a:r>
            <a:r>
              <a:rPr kumimoji="0" lang="en-GB" sz="24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to ensure we cover as much as possible in the Q&amp;As at the end of the sessions.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12" name="Picture 11"/>
          <p:cNvPicPr>
            <a:picLocks noChangeAspect="1"/>
          </p:cNvPicPr>
          <p:nvPr/>
        </p:nvPicPr>
        <p:blipFill>
          <a:blip r:embed="rId3"/>
          <a:stretch>
            <a:fillRect/>
          </a:stretch>
        </p:blipFill>
        <p:spPr>
          <a:xfrm>
            <a:off x="9908772" y="345718"/>
            <a:ext cx="1865490" cy="1778539"/>
          </a:xfrm>
          <a:prstGeom prst="rect">
            <a:avLst/>
          </a:prstGeom>
        </p:spPr>
      </p:pic>
    </p:spTree>
    <p:extLst>
      <p:ext uri="{BB962C8B-B14F-4D97-AF65-F5344CB8AC3E}">
        <p14:creationId xmlns:p14="http://schemas.microsoft.com/office/powerpoint/2010/main" val="422897337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rot="-5400000">
            <a:off x="2666999" y="-3393840"/>
            <a:ext cx="6858000" cy="12192000"/>
          </a:xfrm>
          <a:custGeom>
            <a:avLst/>
            <a:gdLst/>
            <a:ahLst/>
            <a:cxnLst/>
            <a:rect l="l" t="t" r="r" b="b"/>
            <a:pathLst>
              <a:path w="10287000" h="18288000">
                <a:moveTo>
                  <a:pt x="10287000" y="0"/>
                </a:moveTo>
                <a:lnTo>
                  <a:pt x="10287000" y="18288000"/>
                </a:lnTo>
                <a:lnTo>
                  <a:pt x="0" y="18288000"/>
                </a:lnTo>
                <a:lnTo>
                  <a:pt x="0" y="0"/>
                </a:lnTo>
                <a:lnTo>
                  <a:pt x="10287000" y="0"/>
                </a:lnTo>
                <a:close/>
              </a:path>
            </a:pathLst>
          </a:custGeom>
          <a:blipFill>
            <a:blip r:embed="rId2"/>
            <a:stretch>
              <a:fillRect l="-71867" t="-3631" r="-74156" b="-2747"/>
            </a:stretch>
          </a:blipFill>
        </p:spPr>
        <p:txBody>
          <a:bodyPr/>
          <a:lstStyle/>
          <a:p>
            <a:endParaRPr lang="en-GB" sz="1200"/>
          </a:p>
        </p:txBody>
      </p:sp>
      <p:sp>
        <p:nvSpPr>
          <p:cNvPr id="3" name="TextBox 3"/>
          <p:cNvSpPr txBox="1"/>
          <p:nvPr/>
        </p:nvSpPr>
        <p:spPr>
          <a:xfrm>
            <a:off x="254566" y="995478"/>
            <a:ext cx="11682866" cy="4534383"/>
          </a:xfrm>
          <a:prstGeom prst="rect">
            <a:avLst/>
          </a:prstGeom>
        </p:spPr>
        <p:txBody>
          <a:bodyPr lIns="0" tIns="0" rIns="0" bIns="0" rtlCol="0" anchor="t">
            <a:spAutoFit/>
          </a:bodyPr>
          <a:lstStyle/>
          <a:p>
            <a:pPr marL="0" lvl="1" algn="ctr">
              <a:lnSpc>
                <a:spcPts val="5820"/>
              </a:lnSpc>
              <a:spcBef>
                <a:spcPct val="0"/>
              </a:spcBef>
            </a:pPr>
            <a:r>
              <a:rPr lang="en-US" sz="6000" b="1">
                <a:solidFill>
                  <a:srgbClr val="000000"/>
                </a:solidFill>
                <a:latin typeface="DM Sans Bold"/>
                <a:ea typeface="DM Sans Bold"/>
                <a:cs typeface="DM Sans Bold"/>
                <a:sym typeface="DM Sans Bold"/>
              </a:rPr>
              <a:t>PAS Aims</a:t>
            </a:r>
          </a:p>
          <a:p>
            <a:pPr marL="0" lvl="1" algn="ctr">
              <a:lnSpc>
                <a:spcPts val="2667"/>
              </a:lnSpc>
              <a:spcBef>
                <a:spcPct val="0"/>
              </a:spcBef>
            </a:pPr>
            <a:endParaRPr lang="en-GB" sz="1867">
              <a:solidFill>
                <a:srgbClr val="000000"/>
              </a:solidFill>
              <a:latin typeface="DM Sans" pitchFamily="2" charset="0"/>
              <a:ea typeface="DM Sans Bold"/>
              <a:cs typeface="DM Sans Bold"/>
              <a:sym typeface="DM Sans Bold"/>
            </a:endParaRPr>
          </a:p>
          <a:p>
            <a:pPr marL="0" lvl="1" algn="ctr">
              <a:lnSpc>
                <a:spcPts val="2667"/>
              </a:lnSpc>
              <a:spcBef>
                <a:spcPct val="0"/>
              </a:spcBef>
            </a:pPr>
            <a:r>
              <a:rPr lang="en-GB" sz="1867">
                <a:solidFill>
                  <a:srgbClr val="000000"/>
                </a:solidFill>
                <a:latin typeface="DM Sans" pitchFamily="2" charset="0"/>
                <a:ea typeface="DM Sans Bold"/>
                <a:cs typeface="DM Sans Bold"/>
                <a:sym typeface="DM Sans Bold"/>
              </a:rPr>
              <a:t>NHS Durham &amp; Darlington Talking Therapies launched their Physical Activity Scheme (PAS) in July 2023</a:t>
            </a:r>
          </a:p>
          <a:p>
            <a:pPr marL="0" lvl="1" algn="ctr">
              <a:lnSpc>
                <a:spcPts val="2667"/>
              </a:lnSpc>
              <a:spcBef>
                <a:spcPct val="0"/>
              </a:spcBef>
            </a:pPr>
            <a:endParaRPr lang="en-GB" sz="1867">
              <a:solidFill>
                <a:srgbClr val="000000"/>
              </a:solidFill>
              <a:latin typeface="DM Sans" pitchFamily="2" charset="0"/>
              <a:ea typeface="DM Sans Bold"/>
              <a:cs typeface="DM Sans Bold"/>
              <a:sym typeface="DM Sans Bold"/>
            </a:endParaRPr>
          </a:p>
          <a:p>
            <a:pPr marL="0" lvl="1" algn="ctr">
              <a:lnSpc>
                <a:spcPts val="2667"/>
              </a:lnSpc>
              <a:spcBef>
                <a:spcPct val="0"/>
              </a:spcBef>
            </a:pPr>
            <a:r>
              <a:rPr lang="en-GB" sz="1867">
                <a:solidFill>
                  <a:srgbClr val="000000"/>
                </a:solidFill>
                <a:latin typeface="DM Sans" pitchFamily="2" charset="0"/>
                <a:ea typeface="DM Sans Bold"/>
                <a:cs typeface="DM Sans Bold"/>
                <a:sym typeface="DM Sans Bold"/>
              </a:rPr>
              <a:t>This scheme compliments our core menu of psychological therapies by promoting the compelling evidence-based benefits of PA in alleviating emotional distress, across our clinical workforce</a:t>
            </a:r>
          </a:p>
          <a:p>
            <a:pPr marL="0" lvl="1" algn="ctr">
              <a:lnSpc>
                <a:spcPts val="2667"/>
              </a:lnSpc>
              <a:spcBef>
                <a:spcPct val="0"/>
              </a:spcBef>
            </a:pPr>
            <a:endParaRPr lang="en-GB" sz="1867">
              <a:solidFill>
                <a:srgbClr val="000000"/>
              </a:solidFill>
              <a:latin typeface="DM Sans" pitchFamily="2" charset="0"/>
              <a:ea typeface="DM Sans Bold"/>
              <a:cs typeface="DM Sans Bold"/>
              <a:sym typeface="DM Sans Bold"/>
            </a:endParaRPr>
          </a:p>
          <a:p>
            <a:pPr marL="0" lvl="1" algn="ctr">
              <a:lnSpc>
                <a:spcPts val="2667"/>
              </a:lnSpc>
              <a:spcBef>
                <a:spcPct val="0"/>
              </a:spcBef>
            </a:pPr>
            <a:r>
              <a:rPr lang="en-GB" sz="1867">
                <a:solidFill>
                  <a:srgbClr val="000000"/>
                </a:solidFill>
                <a:latin typeface="DM Sans" pitchFamily="2" charset="0"/>
                <a:ea typeface="DM Sans Bold"/>
                <a:cs typeface="DM Sans Bold"/>
                <a:sym typeface="DM Sans Bold"/>
              </a:rPr>
              <a:t>PAS aims to increase the awareness and accessibility of physical activity (PA) opportunities for ‘inactive’ patients in the area, thus reducing the known health and wealth inequalities</a:t>
            </a:r>
          </a:p>
          <a:p>
            <a:pPr marL="0" lvl="1" algn="ctr">
              <a:lnSpc>
                <a:spcPts val="2667"/>
              </a:lnSpc>
              <a:spcBef>
                <a:spcPct val="0"/>
              </a:spcBef>
            </a:pPr>
            <a:endParaRPr lang="en-GB" sz="1867">
              <a:solidFill>
                <a:srgbClr val="000000"/>
              </a:solidFill>
              <a:latin typeface="DM Sans" pitchFamily="2" charset="0"/>
              <a:ea typeface="DM Sans Bold"/>
              <a:cs typeface="DM Sans Bold"/>
              <a:sym typeface="DM Sans Bold"/>
            </a:endParaRPr>
          </a:p>
          <a:p>
            <a:pPr marL="0" lvl="1" algn="ctr">
              <a:lnSpc>
                <a:spcPts val="2667"/>
              </a:lnSpc>
              <a:spcBef>
                <a:spcPct val="0"/>
              </a:spcBef>
            </a:pPr>
            <a:r>
              <a:rPr lang="en-GB" sz="1867">
                <a:solidFill>
                  <a:srgbClr val="000000"/>
                </a:solidFill>
                <a:latin typeface="DM Sans" pitchFamily="2" charset="0"/>
                <a:ea typeface="DM Sans Bold"/>
                <a:cs typeface="DM Sans Bold"/>
                <a:sym typeface="DM Sans Bold"/>
              </a:rPr>
              <a:t>PAS promotes the notion that PA is for everyone; attempting to debunk misconceptions that those living with a disability or LTC are ineligible from it’s benefits</a:t>
            </a:r>
            <a:endParaRPr lang="en-US" sz="1867">
              <a:solidFill>
                <a:srgbClr val="000000"/>
              </a:solidFill>
              <a:latin typeface="DM Sans" pitchFamily="2" charset="0"/>
              <a:ea typeface="DM Sans Bold"/>
              <a:cs typeface="DM Sans Bold"/>
              <a:sym typeface="DM Sans Bold"/>
            </a:endParaRPr>
          </a:p>
        </p:txBody>
      </p:sp>
      <p:sp>
        <p:nvSpPr>
          <p:cNvPr id="4" name="Freeform 4"/>
          <p:cNvSpPr/>
          <p:nvPr/>
        </p:nvSpPr>
        <p:spPr>
          <a:xfrm>
            <a:off x="-1048827" y="5928866"/>
            <a:ext cx="2700889" cy="1843357"/>
          </a:xfrm>
          <a:custGeom>
            <a:avLst/>
            <a:gdLst/>
            <a:ahLst/>
            <a:cxnLst/>
            <a:rect l="l" t="t" r="r" b="b"/>
            <a:pathLst>
              <a:path w="4051334" h="2765036">
                <a:moveTo>
                  <a:pt x="0" y="0"/>
                </a:moveTo>
                <a:lnTo>
                  <a:pt x="4051334" y="0"/>
                </a:lnTo>
                <a:lnTo>
                  <a:pt x="4051334" y="2765036"/>
                </a:lnTo>
                <a:lnTo>
                  <a:pt x="0" y="2765036"/>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GB" sz="1200"/>
          </a:p>
        </p:txBody>
      </p:sp>
      <p:sp>
        <p:nvSpPr>
          <p:cNvPr id="5" name="Freeform 5"/>
          <p:cNvSpPr/>
          <p:nvPr/>
        </p:nvSpPr>
        <p:spPr>
          <a:xfrm>
            <a:off x="10175304" y="5909725"/>
            <a:ext cx="3068209" cy="2412379"/>
          </a:xfrm>
          <a:custGeom>
            <a:avLst/>
            <a:gdLst/>
            <a:ahLst/>
            <a:cxnLst/>
            <a:rect l="l" t="t" r="r" b="b"/>
            <a:pathLst>
              <a:path w="4602314" h="3618569">
                <a:moveTo>
                  <a:pt x="0" y="0"/>
                </a:moveTo>
                <a:lnTo>
                  <a:pt x="4602314" y="0"/>
                </a:lnTo>
                <a:lnTo>
                  <a:pt x="4602314" y="3618569"/>
                </a:lnTo>
                <a:lnTo>
                  <a:pt x="0" y="3618569"/>
                </a:lnTo>
                <a:lnTo>
                  <a:pt x="0" y="0"/>
                </a:lnTo>
                <a:close/>
              </a:path>
            </a:pathLst>
          </a:custGeom>
          <a:blipFill>
            <a:blip r:embed="rId5">
              <a:extLst>
                <a:ext uri="{96DAC541-7B7A-43D3-8B79-37D633B846F1}">
                  <asvg:svgBlip xmlns:asvg="http://schemas.microsoft.com/office/drawing/2016/SVG/main" r:embed="rId6"/>
                </a:ext>
              </a:extLst>
            </a:blip>
            <a:stretch>
              <a:fillRect/>
            </a:stretch>
          </a:blipFill>
          <a:ln cap="sq">
            <a:noFill/>
            <a:prstDash val="solid"/>
            <a:miter/>
          </a:ln>
        </p:spPr>
        <p:txBody>
          <a:bodyPr/>
          <a:lstStyle/>
          <a:p>
            <a:endParaRPr lang="en-GB" sz="1200"/>
          </a:p>
        </p:txBody>
      </p:sp>
      <p:sp>
        <p:nvSpPr>
          <p:cNvPr id="6" name="Freeform 6"/>
          <p:cNvSpPr/>
          <p:nvPr/>
        </p:nvSpPr>
        <p:spPr>
          <a:xfrm>
            <a:off x="-449437" y="-881858"/>
            <a:ext cx="2816312" cy="1763715"/>
          </a:xfrm>
          <a:custGeom>
            <a:avLst/>
            <a:gdLst/>
            <a:ahLst/>
            <a:cxnLst/>
            <a:rect l="l" t="t" r="r" b="b"/>
            <a:pathLst>
              <a:path w="4224468" h="2645573">
                <a:moveTo>
                  <a:pt x="0" y="0"/>
                </a:moveTo>
                <a:lnTo>
                  <a:pt x="4224468" y="0"/>
                </a:lnTo>
                <a:lnTo>
                  <a:pt x="4224468" y="2645574"/>
                </a:lnTo>
                <a:lnTo>
                  <a:pt x="0" y="2645574"/>
                </a:lnTo>
                <a:lnTo>
                  <a:pt x="0" y="0"/>
                </a:lnTo>
                <a:close/>
              </a:path>
            </a:pathLst>
          </a:custGeom>
          <a:blipFill>
            <a:blip r:embed="rId7">
              <a:extLst>
                <a:ext uri="{96DAC541-7B7A-43D3-8B79-37D633B846F1}">
                  <asvg:svgBlip xmlns:asvg="http://schemas.microsoft.com/office/drawing/2016/SVG/main" r:embed="rId8"/>
                </a:ext>
              </a:extLst>
            </a:blip>
            <a:stretch>
              <a:fillRect/>
            </a:stretch>
          </a:blipFill>
          <a:ln cap="sq">
            <a:noFill/>
            <a:prstDash val="solid"/>
            <a:miter/>
          </a:ln>
        </p:spPr>
        <p:txBody>
          <a:bodyPr/>
          <a:lstStyle/>
          <a:p>
            <a:endParaRPr lang="en-GB" sz="1200"/>
          </a:p>
        </p:txBody>
      </p:sp>
      <p:sp>
        <p:nvSpPr>
          <p:cNvPr id="7" name="Freeform 7"/>
          <p:cNvSpPr/>
          <p:nvPr/>
        </p:nvSpPr>
        <p:spPr>
          <a:xfrm>
            <a:off x="7401050" y="6373775"/>
            <a:ext cx="2112853" cy="1484279"/>
          </a:xfrm>
          <a:custGeom>
            <a:avLst/>
            <a:gdLst/>
            <a:ahLst/>
            <a:cxnLst/>
            <a:rect l="l" t="t" r="r" b="b"/>
            <a:pathLst>
              <a:path w="3169280" h="2226419">
                <a:moveTo>
                  <a:pt x="0" y="0"/>
                </a:moveTo>
                <a:lnTo>
                  <a:pt x="3169280" y="0"/>
                </a:lnTo>
                <a:lnTo>
                  <a:pt x="3169280" y="2226419"/>
                </a:lnTo>
                <a:lnTo>
                  <a:pt x="0" y="2226419"/>
                </a:lnTo>
                <a:lnTo>
                  <a:pt x="0" y="0"/>
                </a:lnTo>
                <a:close/>
              </a:path>
            </a:pathLst>
          </a:custGeom>
          <a:blipFill>
            <a:blip r:embed="rId9">
              <a:extLst>
                <a:ext uri="{96DAC541-7B7A-43D3-8B79-37D633B846F1}">
                  <asvg:svgBlip xmlns:asvg="http://schemas.microsoft.com/office/drawing/2016/SVG/main" r:embed="rId10"/>
                </a:ext>
              </a:extLst>
            </a:blip>
            <a:stretch>
              <a:fillRect/>
            </a:stretch>
          </a:blipFill>
          <a:ln cap="sq">
            <a:noFill/>
            <a:prstDash val="solid"/>
            <a:miter/>
          </a:ln>
        </p:spPr>
        <p:txBody>
          <a:bodyPr/>
          <a:lstStyle/>
          <a:p>
            <a:endParaRPr lang="en-GB" sz="1200"/>
          </a:p>
        </p:txBody>
      </p:sp>
      <p:sp>
        <p:nvSpPr>
          <p:cNvPr id="8" name="Freeform 8"/>
          <p:cNvSpPr/>
          <p:nvPr/>
        </p:nvSpPr>
        <p:spPr>
          <a:xfrm>
            <a:off x="6435751" y="-2025289"/>
            <a:ext cx="3662039" cy="2743200"/>
          </a:xfrm>
          <a:custGeom>
            <a:avLst/>
            <a:gdLst/>
            <a:ahLst/>
            <a:cxnLst/>
            <a:rect l="l" t="t" r="r" b="b"/>
            <a:pathLst>
              <a:path w="5493058" h="4114800">
                <a:moveTo>
                  <a:pt x="0" y="0"/>
                </a:moveTo>
                <a:lnTo>
                  <a:pt x="5493058" y="0"/>
                </a:lnTo>
                <a:lnTo>
                  <a:pt x="5493058" y="4114800"/>
                </a:lnTo>
                <a:lnTo>
                  <a:pt x="0" y="4114800"/>
                </a:lnTo>
                <a:lnTo>
                  <a:pt x="0" y="0"/>
                </a:lnTo>
                <a:close/>
              </a:path>
            </a:pathLst>
          </a:custGeom>
          <a:blipFill>
            <a:blip r:embed="rId11">
              <a:extLst>
                <a:ext uri="{96DAC541-7B7A-43D3-8B79-37D633B846F1}">
                  <asvg:svgBlip xmlns:asvg="http://schemas.microsoft.com/office/drawing/2016/SVG/main" r:embed="rId12"/>
                </a:ext>
              </a:extLst>
            </a:blip>
            <a:stretch>
              <a:fillRect/>
            </a:stretch>
          </a:blipFill>
          <a:ln cap="sq">
            <a:noFill/>
            <a:prstDash val="solid"/>
            <a:miter/>
          </a:ln>
        </p:spPr>
        <p:txBody>
          <a:bodyPr/>
          <a:lstStyle/>
          <a:p>
            <a:endParaRPr lang="en-GB" sz="1200"/>
          </a:p>
        </p:txBody>
      </p:sp>
      <p:sp>
        <p:nvSpPr>
          <p:cNvPr id="9" name="Freeform 9"/>
          <p:cNvSpPr/>
          <p:nvPr/>
        </p:nvSpPr>
        <p:spPr>
          <a:xfrm rot="-5400000">
            <a:off x="3163847" y="-1251554"/>
            <a:ext cx="1928508" cy="1946201"/>
          </a:xfrm>
          <a:custGeom>
            <a:avLst/>
            <a:gdLst/>
            <a:ahLst/>
            <a:cxnLst/>
            <a:rect l="l" t="t" r="r" b="b"/>
            <a:pathLst>
              <a:path w="2892762" h="2919301">
                <a:moveTo>
                  <a:pt x="0" y="0"/>
                </a:moveTo>
                <a:lnTo>
                  <a:pt x="2892761" y="0"/>
                </a:lnTo>
                <a:lnTo>
                  <a:pt x="2892761" y="2919301"/>
                </a:lnTo>
                <a:lnTo>
                  <a:pt x="0" y="2919301"/>
                </a:lnTo>
                <a:lnTo>
                  <a:pt x="0" y="0"/>
                </a:lnTo>
                <a:close/>
              </a:path>
            </a:pathLst>
          </a:custGeom>
          <a:blipFill>
            <a:blip r:embed="rId13">
              <a:extLst>
                <a:ext uri="{96DAC541-7B7A-43D3-8B79-37D633B846F1}">
                  <asvg:svgBlip xmlns:asvg="http://schemas.microsoft.com/office/drawing/2016/SVG/main" r:embed="rId14"/>
                </a:ext>
              </a:extLst>
            </a:blip>
            <a:stretch>
              <a:fillRect/>
            </a:stretch>
          </a:blipFill>
          <a:ln cap="sq">
            <a:noFill/>
            <a:prstDash val="solid"/>
            <a:miter/>
          </a:ln>
        </p:spPr>
        <p:txBody>
          <a:bodyPr/>
          <a:lstStyle/>
          <a:p>
            <a:endParaRPr lang="en-GB" sz="1200"/>
          </a:p>
        </p:txBody>
      </p:sp>
      <p:sp>
        <p:nvSpPr>
          <p:cNvPr id="10" name="Freeform 10"/>
          <p:cNvSpPr/>
          <p:nvPr/>
        </p:nvSpPr>
        <p:spPr>
          <a:xfrm>
            <a:off x="1954855" y="6181206"/>
            <a:ext cx="1724680" cy="1591017"/>
          </a:xfrm>
          <a:custGeom>
            <a:avLst/>
            <a:gdLst/>
            <a:ahLst/>
            <a:cxnLst/>
            <a:rect l="l" t="t" r="r" b="b"/>
            <a:pathLst>
              <a:path w="2587020" h="2386526">
                <a:moveTo>
                  <a:pt x="0" y="0"/>
                </a:moveTo>
                <a:lnTo>
                  <a:pt x="2587020" y="0"/>
                </a:lnTo>
                <a:lnTo>
                  <a:pt x="2587020" y="2386526"/>
                </a:lnTo>
                <a:lnTo>
                  <a:pt x="0" y="2386526"/>
                </a:lnTo>
                <a:lnTo>
                  <a:pt x="0" y="0"/>
                </a:lnTo>
                <a:close/>
              </a:path>
            </a:pathLst>
          </a:custGeom>
          <a:blipFill>
            <a:blip r:embed="rId15">
              <a:extLst>
                <a:ext uri="{96DAC541-7B7A-43D3-8B79-37D633B846F1}">
                  <asvg:svgBlip xmlns:asvg="http://schemas.microsoft.com/office/drawing/2016/SVG/main" r:embed="rId16"/>
                </a:ext>
              </a:extLst>
            </a:blip>
            <a:stretch>
              <a:fillRect/>
            </a:stretch>
          </a:blipFill>
          <a:ln cap="sq">
            <a:noFill/>
            <a:prstDash val="solid"/>
            <a:miter/>
          </a:ln>
        </p:spPr>
        <p:txBody>
          <a:bodyPr/>
          <a:lstStyle/>
          <a:p>
            <a:endParaRPr lang="en-GB" sz="1200"/>
          </a:p>
        </p:txBody>
      </p:sp>
      <p:sp>
        <p:nvSpPr>
          <p:cNvPr id="11" name="Freeform 11"/>
          <p:cNvSpPr/>
          <p:nvPr/>
        </p:nvSpPr>
        <p:spPr>
          <a:xfrm>
            <a:off x="10175304" y="-715086"/>
            <a:ext cx="1330897" cy="1432998"/>
          </a:xfrm>
          <a:custGeom>
            <a:avLst/>
            <a:gdLst/>
            <a:ahLst/>
            <a:cxnLst/>
            <a:rect l="l" t="t" r="r" b="b"/>
            <a:pathLst>
              <a:path w="1996345" h="2149497">
                <a:moveTo>
                  <a:pt x="0" y="0"/>
                </a:moveTo>
                <a:lnTo>
                  <a:pt x="1996345" y="0"/>
                </a:lnTo>
                <a:lnTo>
                  <a:pt x="1996345" y="2149497"/>
                </a:lnTo>
                <a:lnTo>
                  <a:pt x="0" y="2149497"/>
                </a:lnTo>
                <a:lnTo>
                  <a:pt x="0" y="0"/>
                </a:lnTo>
                <a:close/>
              </a:path>
            </a:pathLst>
          </a:custGeom>
          <a:blipFill>
            <a:blip r:embed="rId17">
              <a:extLst>
                <a:ext uri="{96DAC541-7B7A-43D3-8B79-37D633B846F1}">
                  <asvg:svgBlip xmlns:asvg="http://schemas.microsoft.com/office/drawing/2016/SVG/main" r:embed="rId18"/>
                </a:ext>
              </a:extLst>
            </a:blip>
            <a:stretch>
              <a:fillRect/>
            </a:stretch>
          </a:blipFill>
          <a:ln cap="sq">
            <a:noFill/>
            <a:prstDash val="solid"/>
            <a:miter/>
          </a:ln>
        </p:spPr>
        <p:txBody>
          <a:bodyPr/>
          <a:lstStyle/>
          <a:p>
            <a:endParaRPr lang="en-GB" sz="120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rot="-5400000">
            <a:off x="2654538" y="-3287156"/>
            <a:ext cx="6858000" cy="12192000"/>
          </a:xfrm>
          <a:custGeom>
            <a:avLst/>
            <a:gdLst/>
            <a:ahLst/>
            <a:cxnLst/>
            <a:rect l="l" t="t" r="r" b="b"/>
            <a:pathLst>
              <a:path w="10287000" h="18288000">
                <a:moveTo>
                  <a:pt x="10287000" y="0"/>
                </a:moveTo>
                <a:lnTo>
                  <a:pt x="10287000" y="18288000"/>
                </a:lnTo>
                <a:lnTo>
                  <a:pt x="0" y="18288000"/>
                </a:lnTo>
                <a:lnTo>
                  <a:pt x="0" y="0"/>
                </a:lnTo>
                <a:lnTo>
                  <a:pt x="10287000" y="0"/>
                </a:lnTo>
                <a:close/>
              </a:path>
            </a:pathLst>
          </a:custGeom>
          <a:blipFill>
            <a:blip r:embed="rId2"/>
            <a:stretch>
              <a:fillRect l="-71867" t="-3631" r="-74156" b="-2747"/>
            </a:stretch>
          </a:blipFill>
        </p:spPr>
        <p:txBody>
          <a:bodyPr/>
          <a:lstStyle/>
          <a:p>
            <a:endParaRPr lang="en-GB" sz="1200"/>
          </a:p>
        </p:txBody>
      </p:sp>
      <p:sp>
        <p:nvSpPr>
          <p:cNvPr id="3" name="TextBox 3"/>
          <p:cNvSpPr txBox="1"/>
          <p:nvPr/>
        </p:nvSpPr>
        <p:spPr>
          <a:xfrm>
            <a:off x="3155001" y="724241"/>
            <a:ext cx="5881998" cy="1395126"/>
          </a:xfrm>
          <a:prstGeom prst="rect">
            <a:avLst/>
          </a:prstGeom>
        </p:spPr>
        <p:txBody>
          <a:bodyPr lIns="0" tIns="0" rIns="0" bIns="0" rtlCol="0" anchor="t">
            <a:spAutoFit/>
          </a:bodyPr>
          <a:lstStyle/>
          <a:p>
            <a:pPr marL="0" lvl="1" algn="ctr">
              <a:lnSpc>
                <a:spcPts val="5820"/>
              </a:lnSpc>
              <a:spcBef>
                <a:spcPct val="0"/>
              </a:spcBef>
            </a:pPr>
            <a:endParaRPr lang="en-US" sz="6000" b="1">
              <a:solidFill>
                <a:srgbClr val="000000"/>
              </a:solidFill>
              <a:latin typeface="DM Sans Bold"/>
              <a:ea typeface="DM Sans Bold"/>
              <a:cs typeface="DM Sans Bold"/>
              <a:sym typeface="DM Sans Bold"/>
            </a:endParaRPr>
          </a:p>
          <a:p>
            <a:pPr marL="0" lvl="1" algn="ctr">
              <a:lnSpc>
                <a:spcPts val="5820"/>
              </a:lnSpc>
              <a:spcBef>
                <a:spcPct val="0"/>
              </a:spcBef>
            </a:pPr>
            <a:r>
              <a:rPr lang="en-US" sz="3200" b="1">
                <a:solidFill>
                  <a:srgbClr val="000000"/>
                </a:solidFill>
                <a:latin typeface="DM Sans Bold"/>
                <a:ea typeface="DM Sans Bold"/>
                <a:cs typeface="DM Sans Bold"/>
                <a:sym typeface="DM Sans Bold"/>
              </a:rPr>
              <a:t>Referral</a:t>
            </a:r>
          </a:p>
        </p:txBody>
      </p:sp>
      <p:sp>
        <p:nvSpPr>
          <p:cNvPr id="4" name="Freeform 4"/>
          <p:cNvSpPr/>
          <p:nvPr/>
        </p:nvSpPr>
        <p:spPr>
          <a:xfrm>
            <a:off x="-1048827" y="5928866"/>
            <a:ext cx="2700889" cy="1843357"/>
          </a:xfrm>
          <a:custGeom>
            <a:avLst/>
            <a:gdLst/>
            <a:ahLst/>
            <a:cxnLst/>
            <a:rect l="l" t="t" r="r" b="b"/>
            <a:pathLst>
              <a:path w="4051334" h="2765036">
                <a:moveTo>
                  <a:pt x="0" y="0"/>
                </a:moveTo>
                <a:lnTo>
                  <a:pt x="4051334" y="0"/>
                </a:lnTo>
                <a:lnTo>
                  <a:pt x="4051334" y="2765036"/>
                </a:lnTo>
                <a:lnTo>
                  <a:pt x="0" y="2765036"/>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GB" sz="1200"/>
          </a:p>
        </p:txBody>
      </p:sp>
      <p:sp>
        <p:nvSpPr>
          <p:cNvPr id="5" name="Freeform 5"/>
          <p:cNvSpPr/>
          <p:nvPr/>
        </p:nvSpPr>
        <p:spPr>
          <a:xfrm>
            <a:off x="10175304" y="5909725"/>
            <a:ext cx="3068209" cy="2412379"/>
          </a:xfrm>
          <a:custGeom>
            <a:avLst/>
            <a:gdLst/>
            <a:ahLst/>
            <a:cxnLst/>
            <a:rect l="l" t="t" r="r" b="b"/>
            <a:pathLst>
              <a:path w="4602314" h="3618569">
                <a:moveTo>
                  <a:pt x="0" y="0"/>
                </a:moveTo>
                <a:lnTo>
                  <a:pt x="4602314" y="0"/>
                </a:lnTo>
                <a:lnTo>
                  <a:pt x="4602314" y="3618569"/>
                </a:lnTo>
                <a:lnTo>
                  <a:pt x="0" y="3618569"/>
                </a:lnTo>
                <a:lnTo>
                  <a:pt x="0" y="0"/>
                </a:lnTo>
                <a:close/>
              </a:path>
            </a:pathLst>
          </a:custGeom>
          <a:blipFill>
            <a:blip r:embed="rId5">
              <a:extLst>
                <a:ext uri="{96DAC541-7B7A-43D3-8B79-37D633B846F1}">
                  <asvg:svgBlip xmlns:asvg="http://schemas.microsoft.com/office/drawing/2016/SVG/main" r:embed="rId6"/>
                </a:ext>
              </a:extLst>
            </a:blip>
            <a:stretch>
              <a:fillRect/>
            </a:stretch>
          </a:blipFill>
          <a:ln cap="sq">
            <a:noFill/>
            <a:prstDash val="solid"/>
            <a:miter/>
          </a:ln>
        </p:spPr>
        <p:txBody>
          <a:bodyPr/>
          <a:lstStyle/>
          <a:p>
            <a:endParaRPr lang="en-GB" sz="1200"/>
          </a:p>
        </p:txBody>
      </p:sp>
      <p:sp>
        <p:nvSpPr>
          <p:cNvPr id="6" name="Freeform 6"/>
          <p:cNvSpPr/>
          <p:nvPr/>
        </p:nvSpPr>
        <p:spPr>
          <a:xfrm>
            <a:off x="-449437" y="-881858"/>
            <a:ext cx="2816312" cy="1763715"/>
          </a:xfrm>
          <a:custGeom>
            <a:avLst/>
            <a:gdLst/>
            <a:ahLst/>
            <a:cxnLst/>
            <a:rect l="l" t="t" r="r" b="b"/>
            <a:pathLst>
              <a:path w="4224468" h="2645573">
                <a:moveTo>
                  <a:pt x="0" y="0"/>
                </a:moveTo>
                <a:lnTo>
                  <a:pt x="4224468" y="0"/>
                </a:lnTo>
                <a:lnTo>
                  <a:pt x="4224468" y="2645574"/>
                </a:lnTo>
                <a:lnTo>
                  <a:pt x="0" y="2645574"/>
                </a:lnTo>
                <a:lnTo>
                  <a:pt x="0" y="0"/>
                </a:lnTo>
                <a:close/>
              </a:path>
            </a:pathLst>
          </a:custGeom>
          <a:blipFill>
            <a:blip r:embed="rId7">
              <a:extLst>
                <a:ext uri="{96DAC541-7B7A-43D3-8B79-37D633B846F1}">
                  <asvg:svgBlip xmlns:asvg="http://schemas.microsoft.com/office/drawing/2016/SVG/main" r:embed="rId8"/>
                </a:ext>
              </a:extLst>
            </a:blip>
            <a:stretch>
              <a:fillRect/>
            </a:stretch>
          </a:blipFill>
          <a:ln cap="sq">
            <a:noFill/>
            <a:prstDash val="solid"/>
            <a:miter/>
          </a:ln>
        </p:spPr>
        <p:txBody>
          <a:bodyPr/>
          <a:lstStyle/>
          <a:p>
            <a:endParaRPr lang="en-GB" sz="1200"/>
          </a:p>
        </p:txBody>
      </p:sp>
      <p:sp>
        <p:nvSpPr>
          <p:cNvPr id="7" name="Freeform 7"/>
          <p:cNvSpPr/>
          <p:nvPr/>
        </p:nvSpPr>
        <p:spPr>
          <a:xfrm>
            <a:off x="7401050" y="6373775"/>
            <a:ext cx="2112853" cy="1484279"/>
          </a:xfrm>
          <a:custGeom>
            <a:avLst/>
            <a:gdLst/>
            <a:ahLst/>
            <a:cxnLst/>
            <a:rect l="l" t="t" r="r" b="b"/>
            <a:pathLst>
              <a:path w="3169280" h="2226419">
                <a:moveTo>
                  <a:pt x="0" y="0"/>
                </a:moveTo>
                <a:lnTo>
                  <a:pt x="3169280" y="0"/>
                </a:lnTo>
                <a:lnTo>
                  <a:pt x="3169280" y="2226419"/>
                </a:lnTo>
                <a:lnTo>
                  <a:pt x="0" y="2226419"/>
                </a:lnTo>
                <a:lnTo>
                  <a:pt x="0" y="0"/>
                </a:lnTo>
                <a:close/>
              </a:path>
            </a:pathLst>
          </a:custGeom>
          <a:blipFill>
            <a:blip r:embed="rId9">
              <a:extLst>
                <a:ext uri="{96DAC541-7B7A-43D3-8B79-37D633B846F1}">
                  <asvg:svgBlip xmlns:asvg="http://schemas.microsoft.com/office/drawing/2016/SVG/main" r:embed="rId10"/>
                </a:ext>
              </a:extLst>
            </a:blip>
            <a:stretch>
              <a:fillRect/>
            </a:stretch>
          </a:blipFill>
          <a:ln cap="sq">
            <a:noFill/>
            <a:prstDash val="solid"/>
            <a:miter/>
          </a:ln>
        </p:spPr>
        <p:txBody>
          <a:bodyPr/>
          <a:lstStyle/>
          <a:p>
            <a:endParaRPr lang="en-GB" sz="1200"/>
          </a:p>
        </p:txBody>
      </p:sp>
      <p:sp>
        <p:nvSpPr>
          <p:cNvPr id="8" name="Freeform 8"/>
          <p:cNvSpPr/>
          <p:nvPr/>
        </p:nvSpPr>
        <p:spPr>
          <a:xfrm>
            <a:off x="6435751" y="-2025289"/>
            <a:ext cx="3662039" cy="2743200"/>
          </a:xfrm>
          <a:custGeom>
            <a:avLst/>
            <a:gdLst/>
            <a:ahLst/>
            <a:cxnLst/>
            <a:rect l="l" t="t" r="r" b="b"/>
            <a:pathLst>
              <a:path w="5493058" h="4114800">
                <a:moveTo>
                  <a:pt x="0" y="0"/>
                </a:moveTo>
                <a:lnTo>
                  <a:pt x="5493058" y="0"/>
                </a:lnTo>
                <a:lnTo>
                  <a:pt x="5493058" y="4114800"/>
                </a:lnTo>
                <a:lnTo>
                  <a:pt x="0" y="4114800"/>
                </a:lnTo>
                <a:lnTo>
                  <a:pt x="0" y="0"/>
                </a:lnTo>
                <a:close/>
              </a:path>
            </a:pathLst>
          </a:custGeom>
          <a:blipFill>
            <a:blip r:embed="rId11">
              <a:extLst>
                <a:ext uri="{96DAC541-7B7A-43D3-8B79-37D633B846F1}">
                  <asvg:svgBlip xmlns:asvg="http://schemas.microsoft.com/office/drawing/2016/SVG/main" r:embed="rId12"/>
                </a:ext>
              </a:extLst>
            </a:blip>
            <a:stretch>
              <a:fillRect/>
            </a:stretch>
          </a:blipFill>
          <a:ln cap="sq">
            <a:noFill/>
            <a:prstDash val="solid"/>
            <a:miter/>
          </a:ln>
        </p:spPr>
        <p:txBody>
          <a:bodyPr/>
          <a:lstStyle/>
          <a:p>
            <a:endParaRPr lang="en-GB" sz="1200"/>
          </a:p>
        </p:txBody>
      </p:sp>
      <p:sp>
        <p:nvSpPr>
          <p:cNvPr id="9" name="Freeform 9"/>
          <p:cNvSpPr/>
          <p:nvPr/>
        </p:nvSpPr>
        <p:spPr>
          <a:xfrm rot="-5400000">
            <a:off x="3163847" y="-1251554"/>
            <a:ext cx="1928508" cy="1946201"/>
          </a:xfrm>
          <a:custGeom>
            <a:avLst/>
            <a:gdLst/>
            <a:ahLst/>
            <a:cxnLst/>
            <a:rect l="l" t="t" r="r" b="b"/>
            <a:pathLst>
              <a:path w="2892762" h="2919301">
                <a:moveTo>
                  <a:pt x="0" y="0"/>
                </a:moveTo>
                <a:lnTo>
                  <a:pt x="2892761" y="0"/>
                </a:lnTo>
                <a:lnTo>
                  <a:pt x="2892761" y="2919301"/>
                </a:lnTo>
                <a:lnTo>
                  <a:pt x="0" y="2919301"/>
                </a:lnTo>
                <a:lnTo>
                  <a:pt x="0" y="0"/>
                </a:lnTo>
                <a:close/>
              </a:path>
            </a:pathLst>
          </a:custGeom>
          <a:blipFill>
            <a:blip r:embed="rId13">
              <a:extLst>
                <a:ext uri="{96DAC541-7B7A-43D3-8B79-37D633B846F1}">
                  <asvg:svgBlip xmlns:asvg="http://schemas.microsoft.com/office/drawing/2016/SVG/main" r:embed="rId14"/>
                </a:ext>
              </a:extLst>
            </a:blip>
            <a:stretch>
              <a:fillRect/>
            </a:stretch>
          </a:blipFill>
          <a:ln cap="sq">
            <a:noFill/>
            <a:prstDash val="solid"/>
            <a:miter/>
          </a:ln>
        </p:spPr>
        <p:txBody>
          <a:bodyPr/>
          <a:lstStyle/>
          <a:p>
            <a:endParaRPr lang="en-GB" sz="1200"/>
          </a:p>
        </p:txBody>
      </p:sp>
      <p:sp>
        <p:nvSpPr>
          <p:cNvPr id="10" name="Freeform 10"/>
          <p:cNvSpPr/>
          <p:nvPr/>
        </p:nvSpPr>
        <p:spPr>
          <a:xfrm>
            <a:off x="1954855" y="6181206"/>
            <a:ext cx="1724680" cy="1591017"/>
          </a:xfrm>
          <a:custGeom>
            <a:avLst/>
            <a:gdLst/>
            <a:ahLst/>
            <a:cxnLst/>
            <a:rect l="l" t="t" r="r" b="b"/>
            <a:pathLst>
              <a:path w="2587020" h="2386526">
                <a:moveTo>
                  <a:pt x="0" y="0"/>
                </a:moveTo>
                <a:lnTo>
                  <a:pt x="2587020" y="0"/>
                </a:lnTo>
                <a:lnTo>
                  <a:pt x="2587020" y="2386526"/>
                </a:lnTo>
                <a:lnTo>
                  <a:pt x="0" y="2386526"/>
                </a:lnTo>
                <a:lnTo>
                  <a:pt x="0" y="0"/>
                </a:lnTo>
                <a:close/>
              </a:path>
            </a:pathLst>
          </a:custGeom>
          <a:blipFill>
            <a:blip r:embed="rId15">
              <a:extLst>
                <a:ext uri="{96DAC541-7B7A-43D3-8B79-37D633B846F1}">
                  <asvg:svgBlip xmlns:asvg="http://schemas.microsoft.com/office/drawing/2016/SVG/main" r:embed="rId16"/>
                </a:ext>
              </a:extLst>
            </a:blip>
            <a:stretch>
              <a:fillRect/>
            </a:stretch>
          </a:blipFill>
          <a:ln cap="sq">
            <a:noFill/>
            <a:prstDash val="solid"/>
            <a:miter/>
          </a:ln>
        </p:spPr>
        <p:txBody>
          <a:bodyPr/>
          <a:lstStyle/>
          <a:p>
            <a:endParaRPr lang="en-GB" sz="1200"/>
          </a:p>
        </p:txBody>
      </p:sp>
      <p:sp>
        <p:nvSpPr>
          <p:cNvPr id="11" name="Freeform 11"/>
          <p:cNvSpPr/>
          <p:nvPr/>
        </p:nvSpPr>
        <p:spPr>
          <a:xfrm>
            <a:off x="10175304" y="-715086"/>
            <a:ext cx="1330897" cy="1432998"/>
          </a:xfrm>
          <a:custGeom>
            <a:avLst/>
            <a:gdLst/>
            <a:ahLst/>
            <a:cxnLst/>
            <a:rect l="l" t="t" r="r" b="b"/>
            <a:pathLst>
              <a:path w="1996345" h="2149497">
                <a:moveTo>
                  <a:pt x="0" y="0"/>
                </a:moveTo>
                <a:lnTo>
                  <a:pt x="1996345" y="0"/>
                </a:lnTo>
                <a:lnTo>
                  <a:pt x="1996345" y="2149497"/>
                </a:lnTo>
                <a:lnTo>
                  <a:pt x="0" y="2149497"/>
                </a:lnTo>
                <a:lnTo>
                  <a:pt x="0" y="0"/>
                </a:lnTo>
                <a:close/>
              </a:path>
            </a:pathLst>
          </a:custGeom>
          <a:blipFill>
            <a:blip r:embed="rId17">
              <a:extLst>
                <a:ext uri="{96DAC541-7B7A-43D3-8B79-37D633B846F1}">
                  <asvg:svgBlip xmlns:asvg="http://schemas.microsoft.com/office/drawing/2016/SVG/main" r:embed="rId18"/>
                </a:ext>
              </a:extLst>
            </a:blip>
            <a:stretch>
              <a:fillRect/>
            </a:stretch>
          </a:blipFill>
          <a:ln cap="sq">
            <a:noFill/>
            <a:prstDash val="solid"/>
            <a:miter/>
          </a:ln>
        </p:spPr>
        <p:txBody>
          <a:bodyPr/>
          <a:lstStyle/>
          <a:p>
            <a:endParaRPr lang="en-GB" sz="1200"/>
          </a:p>
        </p:txBody>
      </p:sp>
      <p:sp>
        <p:nvSpPr>
          <p:cNvPr id="15" name="TextBox 14"/>
          <p:cNvSpPr txBox="1"/>
          <p:nvPr/>
        </p:nvSpPr>
        <p:spPr>
          <a:xfrm>
            <a:off x="18716" y="2550239"/>
            <a:ext cx="12192000" cy="3052374"/>
          </a:xfrm>
          <a:prstGeom prst="rect">
            <a:avLst/>
          </a:prstGeom>
        </p:spPr>
        <p:txBody>
          <a:bodyPr lIns="0" tIns="0" rIns="0" bIns="0" rtlCol="0" anchor="t">
            <a:spAutoFit/>
          </a:bodyPr>
          <a:lstStyle/>
          <a:p>
            <a:pPr algn="ctr">
              <a:lnSpc>
                <a:spcPts val="3016"/>
              </a:lnSpc>
              <a:spcBef>
                <a:spcPct val="0"/>
              </a:spcBef>
            </a:pPr>
            <a:r>
              <a:rPr lang="en-GB" sz="1933" spc="116">
                <a:solidFill>
                  <a:srgbClr val="000000"/>
                </a:solidFill>
                <a:latin typeface="DM Sans" pitchFamily="2" charset="0"/>
                <a:ea typeface="DM Sans Bold"/>
                <a:cs typeface="DM Sans Bold"/>
                <a:sym typeface="DM Sans Bold"/>
              </a:rPr>
              <a:t>Automatic patient ‘opt-in’: When registering a new referral on </a:t>
            </a:r>
            <a:r>
              <a:rPr lang="en-GB" sz="1933" spc="116" err="1">
                <a:solidFill>
                  <a:srgbClr val="000000"/>
                </a:solidFill>
                <a:latin typeface="DM Sans" pitchFamily="2" charset="0"/>
                <a:ea typeface="DM Sans Bold"/>
                <a:cs typeface="DM Sans Bold"/>
                <a:sym typeface="DM Sans Bold"/>
              </a:rPr>
              <a:t>Iaptus</a:t>
            </a:r>
            <a:r>
              <a:rPr lang="en-GB" sz="1933" spc="116">
                <a:solidFill>
                  <a:srgbClr val="000000"/>
                </a:solidFill>
                <a:latin typeface="DM Sans" pitchFamily="2" charset="0"/>
                <a:ea typeface="DM Sans Bold"/>
                <a:cs typeface="DM Sans Bold"/>
                <a:sym typeface="DM Sans Bold"/>
              </a:rPr>
              <a:t>, Admin will tag all patients with the ‘PHYSICAL ACTIVITY SCHEME’ referral label</a:t>
            </a:r>
          </a:p>
          <a:p>
            <a:pPr algn="ctr">
              <a:lnSpc>
                <a:spcPts val="3016"/>
              </a:lnSpc>
              <a:spcBef>
                <a:spcPct val="0"/>
              </a:spcBef>
            </a:pPr>
            <a:endParaRPr lang="en-US" sz="1933" spc="116">
              <a:solidFill>
                <a:srgbClr val="000000"/>
              </a:solidFill>
              <a:latin typeface="DM Sans" pitchFamily="2" charset="0"/>
              <a:ea typeface="DM Sans Bold"/>
              <a:cs typeface="DM Sans Bold"/>
              <a:sym typeface="DM Sans Bold"/>
            </a:endParaRPr>
          </a:p>
          <a:p>
            <a:pPr algn="ctr">
              <a:lnSpc>
                <a:spcPts val="3016"/>
              </a:lnSpc>
              <a:spcBef>
                <a:spcPct val="0"/>
              </a:spcBef>
            </a:pPr>
            <a:r>
              <a:rPr lang="en-US" sz="1933" spc="116">
                <a:solidFill>
                  <a:srgbClr val="000000"/>
                </a:solidFill>
                <a:latin typeface="DM Sans" pitchFamily="2" charset="0"/>
                <a:ea typeface="DM Sans Bold"/>
                <a:cs typeface="DM Sans Bold"/>
                <a:sym typeface="DM Sans Bold"/>
              </a:rPr>
              <a:t>Screening question introduced regarding a patient’s attainment of the NHS’ PA guidelines, within the ‘lifestyle’ section of the referral form</a:t>
            </a:r>
          </a:p>
          <a:p>
            <a:pPr algn="ctr">
              <a:lnSpc>
                <a:spcPts val="3016"/>
              </a:lnSpc>
              <a:spcBef>
                <a:spcPct val="0"/>
              </a:spcBef>
            </a:pPr>
            <a:endParaRPr lang="en-US" sz="1933" spc="116">
              <a:solidFill>
                <a:srgbClr val="000000"/>
              </a:solidFill>
              <a:latin typeface="DM Sans" pitchFamily="2" charset="0"/>
              <a:ea typeface="DM Sans Bold"/>
              <a:cs typeface="DM Sans Bold"/>
              <a:sym typeface="DM Sans Bold"/>
            </a:endParaRPr>
          </a:p>
          <a:p>
            <a:pPr algn="ctr">
              <a:lnSpc>
                <a:spcPts val="3016"/>
              </a:lnSpc>
              <a:spcBef>
                <a:spcPct val="0"/>
              </a:spcBef>
            </a:pPr>
            <a:r>
              <a:rPr lang="en-US" sz="1933" spc="116">
                <a:solidFill>
                  <a:srgbClr val="000000"/>
                </a:solidFill>
                <a:latin typeface="DM Sans" pitchFamily="2" charset="0"/>
                <a:ea typeface="DM Sans Bold"/>
                <a:cs typeface="DM Sans Bold"/>
                <a:sym typeface="DM Sans Bold"/>
              </a:rPr>
              <a:t>Referral form provides brief psychoeducation on the NHS’ guidelines for physical activity &amp; provides patient with the opportunity to opt-out of the PAS</a:t>
            </a:r>
          </a:p>
        </p:txBody>
      </p:sp>
      <p:sp>
        <p:nvSpPr>
          <p:cNvPr id="16" name="TextBox 3">
            <a:extLst>
              <a:ext uri="{FF2B5EF4-FFF2-40B4-BE49-F238E27FC236}">
                <a16:creationId xmlns:a16="http://schemas.microsoft.com/office/drawing/2014/main" id="{5CC3B97A-B9CC-3E7D-9760-12C9530866EE}"/>
              </a:ext>
            </a:extLst>
          </p:cNvPr>
          <p:cNvSpPr txBox="1"/>
          <p:nvPr/>
        </p:nvSpPr>
        <p:spPr>
          <a:xfrm>
            <a:off x="3155000" y="852540"/>
            <a:ext cx="5881998" cy="743793"/>
          </a:xfrm>
          <a:prstGeom prst="rect">
            <a:avLst/>
          </a:prstGeom>
        </p:spPr>
        <p:txBody>
          <a:bodyPr lIns="0" tIns="0" rIns="0" bIns="0" rtlCol="0" anchor="t">
            <a:spAutoFit/>
          </a:bodyPr>
          <a:lstStyle/>
          <a:p>
            <a:pPr marL="0" lvl="1" algn="ctr">
              <a:lnSpc>
                <a:spcPts val="5820"/>
              </a:lnSpc>
              <a:spcBef>
                <a:spcPct val="0"/>
              </a:spcBef>
            </a:pPr>
            <a:r>
              <a:rPr lang="en-US" sz="6000" b="1">
                <a:solidFill>
                  <a:srgbClr val="000000"/>
                </a:solidFill>
                <a:latin typeface="DM Sans Bold"/>
                <a:ea typeface="DM Sans Bold"/>
                <a:cs typeface="DM Sans Bold"/>
                <a:sym typeface="DM Sans Bold"/>
              </a:rPr>
              <a:t>PAS Process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rot="-5400000">
            <a:off x="2667000" y="-2667000"/>
            <a:ext cx="6858000" cy="12192000"/>
          </a:xfrm>
          <a:custGeom>
            <a:avLst/>
            <a:gdLst/>
            <a:ahLst/>
            <a:cxnLst/>
            <a:rect l="l" t="t" r="r" b="b"/>
            <a:pathLst>
              <a:path w="10287000" h="18288000">
                <a:moveTo>
                  <a:pt x="10287000" y="0"/>
                </a:moveTo>
                <a:lnTo>
                  <a:pt x="10287000" y="18288000"/>
                </a:lnTo>
                <a:lnTo>
                  <a:pt x="0" y="18288000"/>
                </a:lnTo>
                <a:lnTo>
                  <a:pt x="0" y="0"/>
                </a:lnTo>
                <a:lnTo>
                  <a:pt x="10287000" y="0"/>
                </a:lnTo>
                <a:close/>
              </a:path>
            </a:pathLst>
          </a:custGeom>
          <a:blipFill>
            <a:blip r:embed="rId2"/>
            <a:stretch>
              <a:fillRect l="-71867" t="-3631" r="-74156" b="-2747"/>
            </a:stretch>
          </a:blipFill>
        </p:spPr>
        <p:txBody>
          <a:bodyPr/>
          <a:lstStyle/>
          <a:p>
            <a:endParaRPr lang="en-GB" sz="1200"/>
          </a:p>
        </p:txBody>
      </p:sp>
      <p:sp>
        <p:nvSpPr>
          <p:cNvPr id="3" name="TextBox 3"/>
          <p:cNvSpPr txBox="1"/>
          <p:nvPr/>
        </p:nvSpPr>
        <p:spPr>
          <a:xfrm>
            <a:off x="1778001" y="852540"/>
            <a:ext cx="8397303" cy="1487587"/>
          </a:xfrm>
          <a:prstGeom prst="rect">
            <a:avLst/>
          </a:prstGeom>
        </p:spPr>
        <p:txBody>
          <a:bodyPr wrap="square" lIns="0" tIns="0" rIns="0" bIns="0" rtlCol="0" anchor="t">
            <a:spAutoFit/>
          </a:bodyPr>
          <a:lstStyle/>
          <a:p>
            <a:pPr marL="0" lvl="1" algn="ctr">
              <a:lnSpc>
                <a:spcPts val="5820"/>
              </a:lnSpc>
              <a:spcBef>
                <a:spcPct val="0"/>
              </a:spcBef>
            </a:pPr>
            <a:r>
              <a:rPr lang="en-US" sz="6000" b="1">
                <a:solidFill>
                  <a:srgbClr val="000000"/>
                </a:solidFill>
                <a:latin typeface="DM Sans Bold"/>
                <a:ea typeface="DM Sans Bold"/>
                <a:cs typeface="DM Sans Bold"/>
                <a:sym typeface="DM Sans Bold"/>
              </a:rPr>
              <a:t>Post-Assessment</a:t>
            </a:r>
          </a:p>
          <a:p>
            <a:pPr marL="0" lvl="1" algn="ctr">
              <a:lnSpc>
                <a:spcPts val="5820"/>
              </a:lnSpc>
              <a:spcBef>
                <a:spcPct val="0"/>
              </a:spcBef>
            </a:pPr>
            <a:endParaRPr lang="en-US" sz="6000" b="1">
              <a:solidFill>
                <a:srgbClr val="000000"/>
              </a:solidFill>
              <a:latin typeface="DM Sans Bold"/>
              <a:ea typeface="DM Sans Bold"/>
              <a:cs typeface="DM Sans Bold"/>
              <a:sym typeface="DM Sans Bold"/>
            </a:endParaRPr>
          </a:p>
        </p:txBody>
      </p:sp>
      <p:sp>
        <p:nvSpPr>
          <p:cNvPr id="4" name="Freeform 4"/>
          <p:cNvSpPr/>
          <p:nvPr/>
        </p:nvSpPr>
        <p:spPr>
          <a:xfrm>
            <a:off x="-1048827" y="5928866"/>
            <a:ext cx="2700889" cy="1843357"/>
          </a:xfrm>
          <a:custGeom>
            <a:avLst/>
            <a:gdLst/>
            <a:ahLst/>
            <a:cxnLst/>
            <a:rect l="l" t="t" r="r" b="b"/>
            <a:pathLst>
              <a:path w="4051334" h="2765036">
                <a:moveTo>
                  <a:pt x="0" y="0"/>
                </a:moveTo>
                <a:lnTo>
                  <a:pt x="4051334" y="0"/>
                </a:lnTo>
                <a:lnTo>
                  <a:pt x="4051334" y="2765036"/>
                </a:lnTo>
                <a:lnTo>
                  <a:pt x="0" y="2765036"/>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GB" sz="1200"/>
          </a:p>
        </p:txBody>
      </p:sp>
      <p:sp>
        <p:nvSpPr>
          <p:cNvPr id="5" name="Freeform 5"/>
          <p:cNvSpPr/>
          <p:nvPr/>
        </p:nvSpPr>
        <p:spPr>
          <a:xfrm>
            <a:off x="10175304" y="5909725"/>
            <a:ext cx="3068209" cy="2412379"/>
          </a:xfrm>
          <a:custGeom>
            <a:avLst/>
            <a:gdLst/>
            <a:ahLst/>
            <a:cxnLst/>
            <a:rect l="l" t="t" r="r" b="b"/>
            <a:pathLst>
              <a:path w="4602314" h="3618569">
                <a:moveTo>
                  <a:pt x="0" y="0"/>
                </a:moveTo>
                <a:lnTo>
                  <a:pt x="4602314" y="0"/>
                </a:lnTo>
                <a:lnTo>
                  <a:pt x="4602314" y="3618569"/>
                </a:lnTo>
                <a:lnTo>
                  <a:pt x="0" y="3618569"/>
                </a:lnTo>
                <a:lnTo>
                  <a:pt x="0" y="0"/>
                </a:lnTo>
                <a:close/>
              </a:path>
            </a:pathLst>
          </a:custGeom>
          <a:blipFill>
            <a:blip r:embed="rId5">
              <a:extLst>
                <a:ext uri="{96DAC541-7B7A-43D3-8B79-37D633B846F1}">
                  <asvg:svgBlip xmlns:asvg="http://schemas.microsoft.com/office/drawing/2016/SVG/main" r:embed="rId6"/>
                </a:ext>
              </a:extLst>
            </a:blip>
            <a:stretch>
              <a:fillRect/>
            </a:stretch>
          </a:blipFill>
          <a:ln cap="sq">
            <a:noFill/>
            <a:prstDash val="solid"/>
            <a:miter/>
          </a:ln>
        </p:spPr>
        <p:txBody>
          <a:bodyPr/>
          <a:lstStyle/>
          <a:p>
            <a:endParaRPr lang="en-GB" sz="1200"/>
          </a:p>
        </p:txBody>
      </p:sp>
      <p:sp>
        <p:nvSpPr>
          <p:cNvPr id="6" name="Freeform 6"/>
          <p:cNvSpPr/>
          <p:nvPr/>
        </p:nvSpPr>
        <p:spPr>
          <a:xfrm>
            <a:off x="-449437" y="-881858"/>
            <a:ext cx="2816312" cy="1763715"/>
          </a:xfrm>
          <a:custGeom>
            <a:avLst/>
            <a:gdLst/>
            <a:ahLst/>
            <a:cxnLst/>
            <a:rect l="l" t="t" r="r" b="b"/>
            <a:pathLst>
              <a:path w="4224468" h="2645573">
                <a:moveTo>
                  <a:pt x="0" y="0"/>
                </a:moveTo>
                <a:lnTo>
                  <a:pt x="4224468" y="0"/>
                </a:lnTo>
                <a:lnTo>
                  <a:pt x="4224468" y="2645574"/>
                </a:lnTo>
                <a:lnTo>
                  <a:pt x="0" y="2645574"/>
                </a:lnTo>
                <a:lnTo>
                  <a:pt x="0" y="0"/>
                </a:lnTo>
                <a:close/>
              </a:path>
            </a:pathLst>
          </a:custGeom>
          <a:blipFill>
            <a:blip r:embed="rId7">
              <a:extLst>
                <a:ext uri="{96DAC541-7B7A-43D3-8B79-37D633B846F1}">
                  <asvg:svgBlip xmlns:asvg="http://schemas.microsoft.com/office/drawing/2016/SVG/main" r:embed="rId8"/>
                </a:ext>
              </a:extLst>
            </a:blip>
            <a:stretch>
              <a:fillRect/>
            </a:stretch>
          </a:blipFill>
          <a:ln cap="sq">
            <a:noFill/>
            <a:prstDash val="solid"/>
            <a:miter/>
          </a:ln>
        </p:spPr>
        <p:txBody>
          <a:bodyPr/>
          <a:lstStyle/>
          <a:p>
            <a:endParaRPr lang="en-GB" sz="1200"/>
          </a:p>
        </p:txBody>
      </p:sp>
      <p:sp>
        <p:nvSpPr>
          <p:cNvPr id="7" name="Freeform 7"/>
          <p:cNvSpPr/>
          <p:nvPr/>
        </p:nvSpPr>
        <p:spPr>
          <a:xfrm>
            <a:off x="7401050" y="6373775"/>
            <a:ext cx="2112853" cy="1484279"/>
          </a:xfrm>
          <a:custGeom>
            <a:avLst/>
            <a:gdLst/>
            <a:ahLst/>
            <a:cxnLst/>
            <a:rect l="l" t="t" r="r" b="b"/>
            <a:pathLst>
              <a:path w="3169280" h="2226419">
                <a:moveTo>
                  <a:pt x="0" y="0"/>
                </a:moveTo>
                <a:lnTo>
                  <a:pt x="3169280" y="0"/>
                </a:lnTo>
                <a:lnTo>
                  <a:pt x="3169280" y="2226419"/>
                </a:lnTo>
                <a:lnTo>
                  <a:pt x="0" y="2226419"/>
                </a:lnTo>
                <a:lnTo>
                  <a:pt x="0" y="0"/>
                </a:lnTo>
                <a:close/>
              </a:path>
            </a:pathLst>
          </a:custGeom>
          <a:blipFill>
            <a:blip r:embed="rId9">
              <a:extLst>
                <a:ext uri="{96DAC541-7B7A-43D3-8B79-37D633B846F1}">
                  <asvg:svgBlip xmlns:asvg="http://schemas.microsoft.com/office/drawing/2016/SVG/main" r:embed="rId10"/>
                </a:ext>
              </a:extLst>
            </a:blip>
            <a:stretch>
              <a:fillRect/>
            </a:stretch>
          </a:blipFill>
          <a:ln cap="sq">
            <a:noFill/>
            <a:prstDash val="solid"/>
            <a:miter/>
          </a:ln>
        </p:spPr>
        <p:txBody>
          <a:bodyPr/>
          <a:lstStyle/>
          <a:p>
            <a:endParaRPr lang="en-GB" sz="1200"/>
          </a:p>
        </p:txBody>
      </p:sp>
      <p:sp>
        <p:nvSpPr>
          <p:cNvPr id="8" name="Freeform 8"/>
          <p:cNvSpPr/>
          <p:nvPr/>
        </p:nvSpPr>
        <p:spPr>
          <a:xfrm>
            <a:off x="6435751" y="-2025289"/>
            <a:ext cx="3662039" cy="2743200"/>
          </a:xfrm>
          <a:custGeom>
            <a:avLst/>
            <a:gdLst/>
            <a:ahLst/>
            <a:cxnLst/>
            <a:rect l="l" t="t" r="r" b="b"/>
            <a:pathLst>
              <a:path w="5493058" h="4114800">
                <a:moveTo>
                  <a:pt x="0" y="0"/>
                </a:moveTo>
                <a:lnTo>
                  <a:pt x="5493058" y="0"/>
                </a:lnTo>
                <a:lnTo>
                  <a:pt x="5493058" y="4114800"/>
                </a:lnTo>
                <a:lnTo>
                  <a:pt x="0" y="4114800"/>
                </a:lnTo>
                <a:lnTo>
                  <a:pt x="0" y="0"/>
                </a:lnTo>
                <a:close/>
              </a:path>
            </a:pathLst>
          </a:custGeom>
          <a:blipFill>
            <a:blip r:embed="rId11">
              <a:extLst>
                <a:ext uri="{96DAC541-7B7A-43D3-8B79-37D633B846F1}">
                  <asvg:svgBlip xmlns:asvg="http://schemas.microsoft.com/office/drawing/2016/SVG/main" r:embed="rId12"/>
                </a:ext>
              </a:extLst>
            </a:blip>
            <a:stretch>
              <a:fillRect/>
            </a:stretch>
          </a:blipFill>
          <a:ln cap="sq">
            <a:noFill/>
            <a:prstDash val="solid"/>
            <a:miter/>
          </a:ln>
        </p:spPr>
        <p:txBody>
          <a:bodyPr/>
          <a:lstStyle/>
          <a:p>
            <a:endParaRPr lang="en-GB" sz="1200"/>
          </a:p>
        </p:txBody>
      </p:sp>
      <p:sp>
        <p:nvSpPr>
          <p:cNvPr id="9" name="Freeform 9"/>
          <p:cNvSpPr/>
          <p:nvPr/>
        </p:nvSpPr>
        <p:spPr>
          <a:xfrm rot="-5400000">
            <a:off x="3163847" y="-1251554"/>
            <a:ext cx="1928508" cy="1946201"/>
          </a:xfrm>
          <a:custGeom>
            <a:avLst/>
            <a:gdLst/>
            <a:ahLst/>
            <a:cxnLst/>
            <a:rect l="l" t="t" r="r" b="b"/>
            <a:pathLst>
              <a:path w="2892762" h="2919301">
                <a:moveTo>
                  <a:pt x="0" y="0"/>
                </a:moveTo>
                <a:lnTo>
                  <a:pt x="2892761" y="0"/>
                </a:lnTo>
                <a:lnTo>
                  <a:pt x="2892761" y="2919301"/>
                </a:lnTo>
                <a:lnTo>
                  <a:pt x="0" y="2919301"/>
                </a:lnTo>
                <a:lnTo>
                  <a:pt x="0" y="0"/>
                </a:lnTo>
                <a:close/>
              </a:path>
            </a:pathLst>
          </a:custGeom>
          <a:blipFill>
            <a:blip r:embed="rId13">
              <a:extLst>
                <a:ext uri="{96DAC541-7B7A-43D3-8B79-37D633B846F1}">
                  <asvg:svgBlip xmlns:asvg="http://schemas.microsoft.com/office/drawing/2016/SVG/main" r:embed="rId14"/>
                </a:ext>
              </a:extLst>
            </a:blip>
            <a:stretch>
              <a:fillRect/>
            </a:stretch>
          </a:blipFill>
          <a:ln cap="sq">
            <a:noFill/>
            <a:prstDash val="solid"/>
            <a:miter/>
          </a:ln>
        </p:spPr>
        <p:txBody>
          <a:bodyPr/>
          <a:lstStyle/>
          <a:p>
            <a:endParaRPr lang="en-GB" sz="1200"/>
          </a:p>
        </p:txBody>
      </p:sp>
      <p:sp>
        <p:nvSpPr>
          <p:cNvPr id="10" name="Freeform 10"/>
          <p:cNvSpPr/>
          <p:nvPr/>
        </p:nvSpPr>
        <p:spPr>
          <a:xfrm>
            <a:off x="1954855" y="6181206"/>
            <a:ext cx="1724680" cy="1591017"/>
          </a:xfrm>
          <a:custGeom>
            <a:avLst/>
            <a:gdLst/>
            <a:ahLst/>
            <a:cxnLst/>
            <a:rect l="l" t="t" r="r" b="b"/>
            <a:pathLst>
              <a:path w="2587020" h="2386526">
                <a:moveTo>
                  <a:pt x="0" y="0"/>
                </a:moveTo>
                <a:lnTo>
                  <a:pt x="2587020" y="0"/>
                </a:lnTo>
                <a:lnTo>
                  <a:pt x="2587020" y="2386526"/>
                </a:lnTo>
                <a:lnTo>
                  <a:pt x="0" y="2386526"/>
                </a:lnTo>
                <a:lnTo>
                  <a:pt x="0" y="0"/>
                </a:lnTo>
                <a:close/>
              </a:path>
            </a:pathLst>
          </a:custGeom>
          <a:blipFill>
            <a:blip r:embed="rId15">
              <a:extLst>
                <a:ext uri="{96DAC541-7B7A-43D3-8B79-37D633B846F1}">
                  <asvg:svgBlip xmlns:asvg="http://schemas.microsoft.com/office/drawing/2016/SVG/main" r:embed="rId16"/>
                </a:ext>
              </a:extLst>
            </a:blip>
            <a:stretch>
              <a:fillRect/>
            </a:stretch>
          </a:blipFill>
          <a:ln cap="sq">
            <a:noFill/>
            <a:prstDash val="solid"/>
            <a:miter/>
          </a:ln>
        </p:spPr>
        <p:txBody>
          <a:bodyPr/>
          <a:lstStyle/>
          <a:p>
            <a:endParaRPr lang="en-GB" sz="1200"/>
          </a:p>
        </p:txBody>
      </p:sp>
      <p:sp>
        <p:nvSpPr>
          <p:cNvPr id="11" name="Freeform 11"/>
          <p:cNvSpPr/>
          <p:nvPr/>
        </p:nvSpPr>
        <p:spPr>
          <a:xfrm>
            <a:off x="10175304" y="-715086"/>
            <a:ext cx="1330897" cy="1432998"/>
          </a:xfrm>
          <a:custGeom>
            <a:avLst/>
            <a:gdLst/>
            <a:ahLst/>
            <a:cxnLst/>
            <a:rect l="l" t="t" r="r" b="b"/>
            <a:pathLst>
              <a:path w="1996345" h="2149497">
                <a:moveTo>
                  <a:pt x="0" y="0"/>
                </a:moveTo>
                <a:lnTo>
                  <a:pt x="1996345" y="0"/>
                </a:lnTo>
                <a:lnTo>
                  <a:pt x="1996345" y="2149497"/>
                </a:lnTo>
                <a:lnTo>
                  <a:pt x="0" y="2149497"/>
                </a:lnTo>
                <a:lnTo>
                  <a:pt x="0" y="0"/>
                </a:lnTo>
                <a:close/>
              </a:path>
            </a:pathLst>
          </a:custGeom>
          <a:blipFill>
            <a:blip r:embed="rId17">
              <a:extLst>
                <a:ext uri="{96DAC541-7B7A-43D3-8B79-37D633B846F1}">
                  <asvg:svgBlip xmlns:asvg="http://schemas.microsoft.com/office/drawing/2016/SVG/main" r:embed="rId18"/>
                </a:ext>
              </a:extLst>
            </a:blip>
            <a:stretch>
              <a:fillRect/>
            </a:stretch>
          </a:blipFill>
          <a:ln cap="sq">
            <a:noFill/>
            <a:prstDash val="solid"/>
            <a:miter/>
          </a:ln>
        </p:spPr>
        <p:txBody>
          <a:bodyPr/>
          <a:lstStyle/>
          <a:p>
            <a:endParaRPr lang="en-GB" sz="1200"/>
          </a:p>
        </p:txBody>
      </p:sp>
      <p:sp>
        <p:nvSpPr>
          <p:cNvPr id="12" name="TextBox 12"/>
          <p:cNvSpPr txBox="1"/>
          <p:nvPr/>
        </p:nvSpPr>
        <p:spPr>
          <a:xfrm>
            <a:off x="301618" y="3532518"/>
            <a:ext cx="11506200" cy="477503"/>
          </a:xfrm>
          <a:prstGeom prst="rect">
            <a:avLst/>
          </a:prstGeom>
        </p:spPr>
        <p:txBody>
          <a:bodyPr lIns="0" tIns="0" rIns="0" bIns="0" rtlCol="0" anchor="t">
            <a:spAutoFit/>
          </a:bodyPr>
          <a:lstStyle/>
          <a:p>
            <a:pPr algn="ctr">
              <a:lnSpc>
                <a:spcPts val="3952"/>
              </a:lnSpc>
              <a:spcBef>
                <a:spcPct val="0"/>
              </a:spcBef>
            </a:pPr>
            <a:endParaRPr lang="en-US" sz="2533" spc="152">
              <a:solidFill>
                <a:srgbClr val="000000"/>
              </a:solidFill>
              <a:latin typeface="DM Sans"/>
              <a:ea typeface="DM Sans"/>
              <a:cs typeface="DM Sans"/>
              <a:sym typeface="DM Sans"/>
            </a:endParaRPr>
          </a:p>
        </p:txBody>
      </p:sp>
      <p:sp>
        <p:nvSpPr>
          <p:cNvPr id="14" name="TextBox 14">
            <a:extLst>
              <a:ext uri="{FF2B5EF4-FFF2-40B4-BE49-F238E27FC236}">
                <a16:creationId xmlns:a16="http://schemas.microsoft.com/office/drawing/2014/main" id="{B3FC46A9-167D-0DEA-5202-35ABFC881CB7}"/>
              </a:ext>
            </a:extLst>
          </p:cNvPr>
          <p:cNvSpPr txBox="1"/>
          <p:nvPr/>
        </p:nvSpPr>
        <p:spPr>
          <a:xfrm>
            <a:off x="0" y="1923543"/>
            <a:ext cx="12192000" cy="3821815"/>
          </a:xfrm>
          <a:prstGeom prst="rect">
            <a:avLst/>
          </a:prstGeom>
        </p:spPr>
        <p:txBody>
          <a:bodyPr lIns="0" tIns="0" rIns="0" bIns="0" rtlCol="0" anchor="t">
            <a:spAutoFit/>
          </a:bodyPr>
          <a:lstStyle/>
          <a:p>
            <a:pPr algn="ctr">
              <a:lnSpc>
                <a:spcPts val="3016"/>
              </a:lnSpc>
              <a:spcBef>
                <a:spcPct val="0"/>
              </a:spcBef>
            </a:pPr>
            <a:r>
              <a:rPr lang="en-US" sz="1933" spc="116">
                <a:solidFill>
                  <a:srgbClr val="000000"/>
                </a:solidFill>
                <a:latin typeface="DM Sans" pitchFamily="2" charset="0"/>
                <a:ea typeface="DM Sans Bold"/>
                <a:cs typeface="DM Sans Bold"/>
                <a:sym typeface="DM Sans Bold"/>
              </a:rPr>
              <a:t>Upon completion of their initial assessment, Booking Team send the below, one-time bulk SMS to all patients with the Physical Activity Scheme referral label containing a link to the NHS’ exercise portal. This includes ‘NHS Online Fitness Studio’ with videos for: Aerobic, Strength &amp; Resistance, and Pilates &amp; Yoga; with adaptations for those contending with LTCs and injury</a:t>
            </a:r>
          </a:p>
          <a:p>
            <a:pPr algn="ctr">
              <a:lnSpc>
                <a:spcPts val="3016"/>
              </a:lnSpc>
              <a:spcBef>
                <a:spcPct val="0"/>
              </a:spcBef>
            </a:pPr>
            <a:endParaRPr lang="en-US" sz="1933" spc="116">
              <a:solidFill>
                <a:srgbClr val="000000"/>
              </a:solidFill>
              <a:latin typeface="DM Sans" pitchFamily="2" charset="0"/>
              <a:ea typeface="DM Sans Bold"/>
              <a:cs typeface="DM Sans Bold"/>
              <a:sym typeface="DM Sans Bold"/>
            </a:endParaRPr>
          </a:p>
          <a:p>
            <a:pPr algn="ctr">
              <a:lnSpc>
                <a:spcPts val="3016"/>
              </a:lnSpc>
              <a:spcBef>
                <a:spcPct val="0"/>
              </a:spcBef>
            </a:pPr>
            <a:r>
              <a:rPr lang="en-GB" sz="1933" spc="116">
                <a:solidFill>
                  <a:srgbClr val="000000"/>
                </a:solidFill>
                <a:latin typeface="DM Sans" pitchFamily="2" charset="0"/>
                <a:ea typeface="DM Sans Bold"/>
                <a:cs typeface="DM Sans Bold"/>
                <a:sym typeface="DM Sans Bold"/>
              </a:rPr>
              <a:t>“Hi. At your recent assessment, it was identified that your mental health may benefit from increased levels of physical activity. Please click on this website to start planning your journey to improved physical and mental wellbeing: https://www.nhs.uk/live-well/exercise/. *If you have any concerns regarding your physical health, please consult with your GP prior to doing any new/more intensive exercise. NHS Durham &amp; Darlington Talking Therapies”</a:t>
            </a:r>
            <a:endParaRPr lang="en-US" sz="1933" spc="116">
              <a:solidFill>
                <a:srgbClr val="000000"/>
              </a:solidFill>
              <a:latin typeface="DM Sans" pitchFamily="2" charset="0"/>
              <a:ea typeface="DM Sans Bold"/>
              <a:cs typeface="DM Sans Bold"/>
              <a:sym typeface="DM Sans Bold"/>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rot="-5400000">
            <a:off x="2667000" y="-2667000"/>
            <a:ext cx="6858000" cy="12192000"/>
          </a:xfrm>
          <a:custGeom>
            <a:avLst/>
            <a:gdLst/>
            <a:ahLst/>
            <a:cxnLst/>
            <a:rect l="l" t="t" r="r" b="b"/>
            <a:pathLst>
              <a:path w="10287000" h="18288000">
                <a:moveTo>
                  <a:pt x="10287000" y="0"/>
                </a:moveTo>
                <a:lnTo>
                  <a:pt x="10287000" y="18288000"/>
                </a:lnTo>
                <a:lnTo>
                  <a:pt x="0" y="18288000"/>
                </a:lnTo>
                <a:lnTo>
                  <a:pt x="0" y="0"/>
                </a:lnTo>
                <a:lnTo>
                  <a:pt x="10287000" y="0"/>
                </a:lnTo>
                <a:close/>
              </a:path>
            </a:pathLst>
          </a:custGeom>
          <a:blipFill>
            <a:blip r:embed="rId2"/>
            <a:stretch>
              <a:fillRect l="-71867" t="-3631" r="-74156" b="-2747"/>
            </a:stretch>
          </a:blipFill>
        </p:spPr>
        <p:txBody>
          <a:bodyPr/>
          <a:lstStyle/>
          <a:p>
            <a:endParaRPr lang="en-GB" sz="1200"/>
          </a:p>
        </p:txBody>
      </p:sp>
      <p:sp>
        <p:nvSpPr>
          <p:cNvPr id="3" name="TextBox 3"/>
          <p:cNvSpPr txBox="1"/>
          <p:nvPr/>
        </p:nvSpPr>
        <p:spPr>
          <a:xfrm>
            <a:off x="301618" y="812800"/>
            <a:ext cx="11215414" cy="1487587"/>
          </a:xfrm>
          <a:prstGeom prst="rect">
            <a:avLst/>
          </a:prstGeom>
        </p:spPr>
        <p:txBody>
          <a:bodyPr lIns="0" tIns="0" rIns="0" bIns="0" rtlCol="0" anchor="t">
            <a:spAutoFit/>
          </a:bodyPr>
          <a:lstStyle/>
          <a:p>
            <a:pPr marL="0" lvl="1" algn="ctr">
              <a:lnSpc>
                <a:spcPts val="5820"/>
              </a:lnSpc>
              <a:spcBef>
                <a:spcPct val="0"/>
              </a:spcBef>
            </a:pPr>
            <a:r>
              <a:rPr lang="en-US" sz="6000" b="1">
                <a:solidFill>
                  <a:srgbClr val="000000"/>
                </a:solidFill>
                <a:latin typeface="DM Sans Bold"/>
                <a:ea typeface="DM Sans Bold"/>
                <a:cs typeface="DM Sans Bold"/>
                <a:sym typeface="DM Sans Bold"/>
              </a:rPr>
              <a:t>Treatment sessions considerations</a:t>
            </a:r>
          </a:p>
        </p:txBody>
      </p:sp>
      <p:sp>
        <p:nvSpPr>
          <p:cNvPr id="4" name="Freeform 4"/>
          <p:cNvSpPr/>
          <p:nvPr/>
        </p:nvSpPr>
        <p:spPr>
          <a:xfrm>
            <a:off x="-1048827" y="5928866"/>
            <a:ext cx="2700889" cy="1843357"/>
          </a:xfrm>
          <a:custGeom>
            <a:avLst/>
            <a:gdLst/>
            <a:ahLst/>
            <a:cxnLst/>
            <a:rect l="l" t="t" r="r" b="b"/>
            <a:pathLst>
              <a:path w="4051334" h="2765036">
                <a:moveTo>
                  <a:pt x="0" y="0"/>
                </a:moveTo>
                <a:lnTo>
                  <a:pt x="4051334" y="0"/>
                </a:lnTo>
                <a:lnTo>
                  <a:pt x="4051334" y="2765036"/>
                </a:lnTo>
                <a:lnTo>
                  <a:pt x="0" y="2765036"/>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GB" sz="1200"/>
          </a:p>
        </p:txBody>
      </p:sp>
      <p:sp>
        <p:nvSpPr>
          <p:cNvPr id="5" name="Freeform 5"/>
          <p:cNvSpPr/>
          <p:nvPr/>
        </p:nvSpPr>
        <p:spPr>
          <a:xfrm>
            <a:off x="10175304" y="5909725"/>
            <a:ext cx="3068209" cy="2412379"/>
          </a:xfrm>
          <a:custGeom>
            <a:avLst/>
            <a:gdLst/>
            <a:ahLst/>
            <a:cxnLst/>
            <a:rect l="l" t="t" r="r" b="b"/>
            <a:pathLst>
              <a:path w="4602314" h="3618569">
                <a:moveTo>
                  <a:pt x="0" y="0"/>
                </a:moveTo>
                <a:lnTo>
                  <a:pt x="4602314" y="0"/>
                </a:lnTo>
                <a:lnTo>
                  <a:pt x="4602314" y="3618569"/>
                </a:lnTo>
                <a:lnTo>
                  <a:pt x="0" y="3618569"/>
                </a:lnTo>
                <a:lnTo>
                  <a:pt x="0" y="0"/>
                </a:lnTo>
                <a:close/>
              </a:path>
            </a:pathLst>
          </a:custGeom>
          <a:blipFill>
            <a:blip r:embed="rId5">
              <a:extLst>
                <a:ext uri="{96DAC541-7B7A-43D3-8B79-37D633B846F1}">
                  <asvg:svgBlip xmlns:asvg="http://schemas.microsoft.com/office/drawing/2016/SVG/main" r:embed="rId6"/>
                </a:ext>
              </a:extLst>
            </a:blip>
            <a:stretch>
              <a:fillRect/>
            </a:stretch>
          </a:blipFill>
          <a:ln cap="sq">
            <a:noFill/>
            <a:prstDash val="solid"/>
            <a:miter/>
          </a:ln>
        </p:spPr>
        <p:txBody>
          <a:bodyPr/>
          <a:lstStyle/>
          <a:p>
            <a:endParaRPr lang="en-GB" sz="1200"/>
          </a:p>
        </p:txBody>
      </p:sp>
      <p:sp>
        <p:nvSpPr>
          <p:cNvPr id="6" name="Freeform 6"/>
          <p:cNvSpPr/>
          <p:nvPr/>
        </p:nvSpPr>
        <p:spPr>
          <a:xfrm>
            <a:off x="-449437" y="-881858"/>
            <a:ext cx="2816312" cy="1763715"/>
          </a:xfrm>
          <a:custGeom>
            <a:avLst/>
            <a:gdLst/>
            <a:ahLst/>
            <a:cxnLst/>
            <a:rect l="l" t="t" r="r" b="b"/>
            <a:pathLst>
              <a:path w="4224468" h="2645573">
                <a:moveTo>
                  <a:pt x="0" y="0"/>
                </a:moveTo>
                <a:lnTo>
                  <a:pt x="4224468" y="0"/>
                </a:lnTo>
                <a:lnTo>
                  <a:pt x="4224468" y="2645574"/>
                </a:lnTo>
                <a:lnTo>
                  <a:pt x="0" y="2645574"/>
                </a:lnTo>
                <a:lnTo>
                  <a:pt x="0" y="0"/>
                </a:lnTo>
                <a:close/>
              </a:path>
            </a:pathLst>
          </a:custGeom>
          <a:blipFill>
            <a:blip r:embed="rId7">
              <a:extLst>
                <a:ext uri="{96DAC541-7B7A-43D3-8B79-37D633B846F1}">
                  <asvg:svgBlip xmlns:asvg="http://schemas.microsoft.com/office/drawing/2016/SVG/main" r:embed="rId8"/>
                </a:ext>
              </a:extLst>
            </a:blip>
            <a:stretch>
              <a:fillRect/>
            </a:stretch>
          </a:blipFill>
          <a:ln cap="sq">
            <a:noFill/>
            <a:prstDash val="solid"/>
            <a:miter/>
          </a:ln>
        </p:spPr>
        <p:txBody>
          <a:bodyPr/>
          <a:lstStyle/>
          <a:p>
            <a:endParaRPr lang="en-GB" sz="1200"/>
          </a:p>
        </p:txBody>
      </p:sp>
      <p:sp>
        <p:nvSpPr>
          <p:cNvPr id="7" name="Freeform 7"/>
          <p:cNvSpPr/>
          <p:nvPr/>
        </p:nvSpPr>
        <p:spPr>
          <a:xfrm>
            <a:off x="7401050" y="6373775"/>
            <a:ext cx="2112853" cy="1484279"/>
          </a:xfrm>
          <a:custGeom>
            <a:avLst/>
            <a:gdLst/>
            <a:ahLst/>
            <a:cxnLst/>
            <a:rect l="l" t="t" r="r" b="b"/>
            <a:pathLst>
              <a:path w="3169280" h="2226419">
                <a:moveTo>
                  <a:pt x="0" y="0"/>
                </a:moveTo>
                <a:lnTo>
                  <a:pt x="3169280" y="0"/>
                </a:lnTo>
                <a:lnTo>
                  <a:pt x="3169280" y="2226419"/>
                </a:lnTo>
                <a:lnTo>
                  <a:pt x="0" y="2226419"/>
                </a:lnTo>
                <a:lnTo>
                  <a:pt x="0" y="0"/>
                </a:lnTo>
                <a:close/>
              </a:path>
            </a:pathLst>
          </a:custGeom>
          <a:blipFill>
            <a:blip r:embed="rId9">
              <a:extLst>
                <a:ext uri="{96DAC541-7B7A-43D3-8B79-37D633B846F1}">
                  <asvg:svgBlip xmlns:asvg="http://schemas.microsoft.com/office/drawing/2016/SVG/main" r:embed="rId10"/>
                </a:ext>
              </a:extLst>
            </a:blip>
            <a:stretch>
              <a:fillRect/>
            </a:stretch>
          </a:blipFill>
          <a:ln cap="sq">
            <a:noFill/>
            <a:prstDash val="solid"/>
            <a:miter/>
          </a:ln>
        </p:spPr>
        <p:txBody>
          <a:bodyPr/>
          <a:lstStyle/>
          <a:p>
            <a:endParaRPr lang="en-GB" sz="1200"/>
          </a:p>
        </p:txBody>
      </p:sp>
      <p:sp>
        <p:nvSpPr>
          <p:cNvPr id="8" name="Freeform 8"/>
          <p:cNvSpPr/>
          <p:nvPr/>
        </p:nvSpPr>
        <p:spPr>
          <a:xfrm>
            <a:off x="6435751" y="-2025289"/>
            <a:ext cx="3662039" cy="2743200"/>
          </a:xfrm>
          <a:custGeom>
            <a:avLst/>
            <a:gdLst/>
            <a:ahLst/>
            <a:cxnLst/>
            <a:rect l="l" t="t" r="r" b="b"/>
            <a:pathLst>
              <a:path w="5493058" h="4114800">
                <a:moveTo>
                  <a:pt x="0" y="0"/>
                </a:moveTo>
                <a:lnTo>
                  <a:pt x="5493058" y="0"/>
                </a:lnTo>
                <a:lnTo>
                  <a:pt x="5493058" y="4114800"/>
                </a:lnTo>
                <a:lnTo>
                  <a:pt x="0" y="4114800"/>
                </a:lnTo>
                <a:lnTo>
                  <a:pt x="0" y="0"/>
                </a:lnTo>
                <a:close/>
              </a:path>
            </a:pathLst>
          </a:custGeom>
          <a:blipFill>
            <a:blip r:embed="rId11">
              <a:extLst>
                <a:ext uri="{96DAC541-7B7A-43D3-8B79-37D633B846F1}">
                  <asvg:svgBlip xmlns:asvg="http://schemas.microsoft.com/office/drawing/2016/SVG/main" r:embed="rId12"/>
                </a:ext>
              </a:extLst>
            </a:blip>
            <a:stretch>
              <a:fillRect/>
            </a:stretch>
          </a:blipFill>
          <a:ln cap="sq">
            <a:noFill/>
            <a:prstDash val="solid"/>
            <a:miter/>
          </a:ln>
        </p:spPr>
        <p:txBody>
          <a:bodyPr/>
          <a:lstStyle/>
          <a:p>
            <a:endParaRPr lang="en-GB" sz="1200"/>
          </a:p>
        </p:txBody>
      </p:sp>
      <p:sp>
        <p:nvSpPr>
          <p:cNvPr id="9" name="Freeform 9"/>
          <p:cNvSpPr/>
          <p:nvPr/>
        </p:nvSpPr>
        <p:spPr>
          <a:xfrm rot="-5400000">
            <a:off x="3163847" y="-1251554"/>
            <a:ext cx="1928508" cy="1946201"/>
          </a:xfrm>
          <a:custGeom>
            <a:avLst/>
            <a:gdLst/>
            <a:ahLst/>
            <a:cxnLst/>
            <a:rect l="l" t="t" r="r" b="b"/>
            <a:pathLst>
              <a:path w="2892762" h="2919301">
                <a:moveTo>
                  <a:pt x="0" y="0"/>
                </a:moveTo>
                <a:lnTo>
                  <a:pt x="2892761" y="0"/>
                </a:lnTo>
                <a:lnTo>
                  <a:pt x="2892761" y="2919301"/>
                </a:lnTo>
                <a:lnTo>
                  <a:pt x="0" y="2919301"/>
                </a:lnTo>
                <a:lnTo>
                  <a:pt x="0" y="0"/>
                </a:lnTo>
                <a:close/>
              </a:path>
            </a:pathLst>
          </a:custGeom>
          <a:blipFill>
            <a:blip r:embed="rId13">
              <a:extLst>
                <a:ext uri="{96DAC541-7B7A-43D3-8B79-37D633B846F1}">
                  <asvg:svgBlip xmlns:asvg="http://schemas.microsoft.com/office/drawing/2016/SVG/main" r:embed="rId14"/>
                </a:ext>
              </a:extLst>
            </a:blip>
            <a:stretch>
              <a:fillRect/>
            </a:stretch>
          </a:blipFill>
          <a:ln cap="sq">
            <a:noFill/>
            <a:prstDash val="solid"/>
            <a:miter/>
          </a:ln>
        </p:spPr>
        <p:txBody>
          <a:bodyPr/>
          <a:lstStyle/>
          <a:p>
            <a:endParaRPr lang="en-GB" sz="1200"/>
          </a:p>
        </p:txBody>
      </p:sp>
      <p:sp>
        <p:nvSpPr>
          <p:cNvPr id="10" name="Freeform 10"/>
          <p:cNvSpPr/>
          <p:nvPr/>
        </p:nvSpPr>
        <p:spPr>
          <a:xfrm>
            <a:off x="1954855" y="6181206"/>
            <a:ext cx="1724680" cy="1591017"/>
          </a:xfrm>
          <a:custGeom>
            <a:avLst/>
            <a:gdLst/>
            <a:ahLst/>
            <a:cxnLst/>
            <a:rect l="l" t="t" r="r" b="b"/>
            <a:pathLst>
              <a:path w="2587020" h="2386526">
                <a:moveTo>
                  <a:pt x="0" y="0"/>
                </a:moveTo>
                <a:lnTo>
                  <a:pt x="2587020" y="0"/>
                </a:lnTo>
                <a:lnTo>
                  <a:pt x="2587020" y="2386526"/>
                </a:lnTo>
                <a:lnTo>
                  <a:pt x="0" y="2386526"/>
                </a:lnTo>
                <a:lnTo>
                  <a:pt x="0" y="0"/>
                </a:lnTo>
                <a:close/>
              </a:path>
            </a:pathLst>
          </a:custGeom>
          <a:blipFill>
            <a:blip r:embed="rId15">
              <a:extLst>
                <a:ext uri="{96DAC541-7B7A-43D3-8B79-37D633B846F1}">
                  <asvg:svgBlip xmlns:asvg="http://schemas.microsoft.com/office/drawing/2016/SVG/main" r:embed="rId16"/>
                </a:ext>
              </a:extLst>
            </a:blip>
            <a:stretch>
              <a:fillRect/>
            </a:stretch>
          </a:blipFill>
          <a:ln cap="sq">
            <a:noFill/>
            <a:prstDash val="solid"/>
            <a:miter/>
          </a:ln>
        </p:spPr>
        <p:txBody>
          <a:bodyPr/>
          <a:lstStyle/>
          <a:p>
            <a:endParaRPr lang="en-GB" sz="1200"/>
          </a:p>
        </p:txBody>
      </p:sp>
      <p:sp>
        <p:nvSpPr>
          <p:cNvPr id="11" name="Freeform 11"/>
          <p:cNvSpPr/>
          <p:nvPr/>
        </p:nvSpPr>
        <p:spPr>
          <a:xfrm>
            <a:off x="10175304" y="-715086"/>
            <a:ext cx="1330897" cy="1432998"/>
          </a:xfrm>
          <a:custGeom>
            <a:avLst/>
            <a:gdLst/>
            <a:ahLst/>
            <a:cxnLst/>
            <a:rect l="l" t="t" r="r" b="b"/>
            <a:pathLst>
              <a:path w="1996345" h="2149497">
                <a:moveTo>
                  <a:pt x="0" y="0"/>
                </a:moveTo>
                <a:lnTo>
                  <a:pt x="1996345" y="0"/>
                </a:lnTo>
                <a:lnTo>
                  <a:pt x="1996345" y="2149497"/>
                </a:lnTo>
                <a:lnTo>
                  <a:pt x="0" y="2149497"/>
                </a:lnTo>
                <a:lnTo>
                  <a:pt x="0" y="0"/>
                </a:lnTo>
                <a:close/>
              </a:path>
            </a:pathLst>
          </a:custGeom>
          <a:blipFill>
            <a:blip r:embed="rId17">
              <a:extLst>
                <a:ext uri="{96DAC541-7B7A-43D3-8B79-37D633B846F1}">
                  <asvg:svgBlip xmlns:asvg="http://schemas.microsoft.com/office/drawing/2016/SVG/main" r:embed="rId18"/>
                </a:ext>
              </a:extLst>
            </a:blip>
            <a:stretch>
              <a:fillRect/>
            </a:stretch>
          </a:blipFill>
          <a:ln cap="sq">
            <a:noFill/>
            <a:prstDash val="solid"/>
            <a:miter/>
          </a:ln>
        </p:spPr>
        <p:txBody>
          <a:bodyPr/>
          <a:lstStyle/>
          <a:p>
            <a:endParaRPr lang="en-GB" sz="1200"/>
          </a:p>
        </p:txBody>
      </p:sp>
      <p:sp>
        <p:nvSpPr>
          <p:cNvPr id="12" name="TextBox 12"/>
          <p:cNvSpPr txBox="1"/>
          <p:nvPr/>
        </p:nvSpPr>
        <p:spPr>
          <a:xfrm>
            <a:off x="342899" y="2591043"/>
            <a:ext cx="11506200" cy="3437095"/>
          </a:xfrm>
          <a:prstGeom prst="rect">
            <a:avLst/>
          </a:prstGeom>
        </p:spPr>
        <p:txBody>
          <a:bodyPr lIns="0" tIns="0" rIns="0" bIns="0" rtlCol="0" anchor="t">
            <a:spAutoFit/>
          </a:bodyPr>
          <a:lstStyle/>
          <a:p>
            <a:pPr algn="ctr">
              <a:lnSpc>
                <a:spcPts val="3016"/>
              </a:lnSpc>
              <a:spcBef>
                <a:spcPct val="0"/>
              </a:spcBef>
            </a:pPr>
            <a:r>
              <a:rPr lang="en-US" sz="1933" spc="116">
                <a:solidFill>
                  <a:srgbClr val="000000"/>
                </a:solidFill>
                <a:latin typeface="DM Sans"/>
                <a:ea typeface="DM Sans"/>
                <a:cs typeface="DM Sans"/>
                <a:sym typeface="DM Sans"/>
              </a:rPr>
              <a:t>All clinical recording templates have been amended to prompt consideration of the PAS</a:t>
            </a:r>
          </a:p>
          <a:p>
            <a:pPr algn="ctr">
              <a:lnSpc>
                <a:spcPts val="3016"/>
              </a:lnSpc>
              <a:spcBef>
                <a:spcPct val="0"/>
              </a:spcBef>
            </a:pPr>
            <a:endParaRPr lang="en-US" sz="1933" spc="116">
              <a:solidFill>
                <a:srgbClr val="000000"/>
              </a:solidFill>
              <a:latin typeface="DM Sans"/>
              <a:ea typeface="DM Sans"/>
              <a:cs typeface="DM Sans"/>
              <a:sym typeface="DM Sans"/>
            </a:endParaRPr>
          </a:p>
          <a:p>
            <a:pPr algn="ctr">
              <a:lnSpc>
                <a:spcPts val="3016"/>
              </a:lnSpc>
              <a:spcBef>
                <a:spcPct val="0"/>
              </a:spcBef>
            </a:pPr>
            <a:r>
              <a:rPr lang="en-GB" sz="1933" spc="116">
                <a:solidFill>
                  <a:srgbClr val="000000"/>
                </a:solidFill>
                <a:latin typeface="DM Sans"/>
                <a:ea typeface="DM Sans"/>
                <a:cs typeface="DM Sans"/>
                <a:sym typeface="DM Sans"/>
              </a:rPr>
              <a:t>Initial assessment template</a:t>
            </a:r>
            <a:r>
              <a:rPr lang="en-US" sz="1933" spc="116">
                <a:solidFill>
                  <a:srgbClr val="000000"/>
                </a:solidFill>
                <a:latin typeface="DM Sans"/>
                <a:ea typeface="DM Sans"/>
                <a:cs typeface="DM Sans"/>
                <a:sym typeface="DM Sans"/>
              </a:rPr>
              <a:t> encourages exploration and setting of physical activity preferences/goals.</a:t>
            </a:r>
          </a:p>
          <a:p>
            <a:pPr algn="ctr">
              <a:lnSpc>
                <a:spcPts val="3016"/>
              </a:lnSpc>
              <a:spcBef>
                <a:spcPct val="0"/>
              </a:spcBef>
            </a:pPr>
            <a:endParaRPr lang="en-US" sz="1933" spc="116">
              <a:solidFill>
                <a:srgbClr val="000000"/>
              </a:solidFill>
              <a:latin typeface="DM Sans"/>
              <a:ea typeface="DM Sans"/>
              <a:cs typeface="DM Sans"/>
              <a:sym typeface="DM Sans"/>
            </a:endParaRPr>
          </a:p>
          <a:p>
            <a:pPr algn="ctr">
              <a:lnSpc>
                <a:spcPts val="3016"/>
              </a:lnSpc>
              <a:spcBef>
                <a:spcPct val="0"/>
              </a:spcBef>
            </a:pPr>
            <a:r>
              <a:rPr lang="en-US" sz="1933" spc="116">
                <a:solidFill>
                  <a:srgbClr val="000000"/>
                </a:solidFill>
                <a:latin typeface="DM Sans"/>
                <a:ea typeface="DM Sans"/>
                <a:cs typeface="DM Sans"/>
                <a:sym typeface="DM Sans"/>
              </a:rPr>
              <a:t>In subsequent sessions, </a:t>
            </a:r>
            <a:r>
              <a:rPr lang="en-GB" sz="1933" spc="116">
                <a:solidFill>
                  <a:srgbClr val="000000"/>
                </a:solidFill>
                <a:latin typeface="DM Sans"/>
                <a:ea typeface="DM Sans"/>
                <a:cs typeface="DM Sans"/>
                <a:sym typeface="DM Sans"/>
              </a:rPr>
              <a:t>follow-up (treatment) session and discharge/’Keeping Well Plan’ templates advocate </a:t>
            </a:r>
            <a:r>
              <a:rPr lang="en-US" sz="1933" spc="116">
                <a:solidFill>
                  <a:srgbClr val="000000"/>
                </a:solidFill>
                <a:latin typeface="DM Sans"/>
                <a:ea typeface="DM Sans"/>
                <a:cs typeface="DM Sans"/>
                <a:sym typeface="DM Sans"/>
              </a:rPr>
              <a:t>explicit monitoring and scheduling of graded physical activity into standard treatment planning</a:t>
            </a:r>
          </a:p>
          <a:p>
            <a:pPr algn="ctr">
              <a:lnSpc>
                <a:spcPts val="3016"/>
              </a:lnSpc>
              <a:spcBef>
                <a:spcPct val="0"/>
              </a:spcBef>
            </a:pPr>
            <a:endParaRPr lang="en-US" sz="1933" spc="116">
              <a:solidFill>
                <a:srgbClr val="000000"/>
              </a:solidFill>
              <a:latin typeface="DM Sans"/>
              <a:ea typeface="DM Sans"/>
              <a:cs typeface="DM Sans"/>
              <a:sym typeface="DM Sans"/>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rot="-5400000">
            <a:off x="2667000" y="-2667000"/>
            <a:ext cx="6858000" cy="12192000"/>
          </a:xfrm>
          <a:custGeom>
            <a:avLst/>
            <a:gdLst/>
            <a:ahLst/>
            <a:cxnLst/>
            <a:rect l="l" t="t" r="r" b="b"/>
            <a:pathLst>
              <a:path w="10287000" h="18288000">
                <a:moveTo>
                  <a:pt x="10287000" y="0"/>
                </a:moveTo>
                <a:lnTo>
                  <a:pt x="10287000" y="18288000"/>
                </a:lnTo>
                <a:lnTo>
                  <a:pt x="0" y="18288000"/>
                </a:lnTo>
                <a:lnTo>
                  <a:pt x="0" y="0"/>
                </a:lnTo>
                <a:lnTo>
                  <a:pt x="10287000" y="0"/>
                </a:lnTo>
                <a:close/>
              </a:path>
            </a:pathLst>
          </a:custGeom>
          <a:blipFill>
            <a:blip r:embed="rId2"/>
            <a:stretch>
              <a:fillRect l="-71867" t="-3631" r="-74156" b="-2747"/>
            </a:stretch>
          </a:blipFill>
        </p:spPr>
        <p:txBody>
          <a:bodyPr/>
          <a:lstStyle/>
          <a:p>
            <a:endParaRPr lang="en-GB" sz="1200"/>
          </a:p>
        </p:txBody>
      </p:sp>
      <p:sp>
        <p:nvSpPr>
          <p:cNvPr id="3" name="TextBox 3"/>
          <p:cNvSpPr txBox="1"/>
          <p:nvPr/>
        </p:nvSpPr>
        <p:spPr>
          <a:xfrm>
            <a:off x="822259" y="967392"/>
            <a:ext cx="10547481" cy="743793"/>
          </a:xfrm>
          <a:prstGeom prst="rect">
            <a:avLst/>
          </a:prstGeom>
        </p:spPr>
        <p:txBody>
          <a:bodyPr lIns="0" tIns="0" rIns="0" bIns="0" rtlCol="0" anchor="t">
            <a:spAutoFit/>
          </a:bodyPr>
          <a:lstStyle/>
          <a:p>
            <a:pPr marL="0" lvl="1" algn="ctr">
              <a:lnSpc>
                <a:spcPts val="5820"/>
              </a:lnSpc>
              <a:spcBef>
                <a:spcPct val="0"/>
              </a:spcBef>
            </a:pPr>
            <a:r>
              <a:rPr lang="en-US" sz="6000" b="1">
                <a:solidFill>
                  <a:srgbClr val="000000"/>
                </a:solidFill>
                <a:latin typeface="DM Sans Bold"/>
                <a:ea typeface="DM Sans Bold"/>
                <a:cs typeface="DM Sans Bold"/>
                <a:sym typeface="DM Sans Bold"/>
              </a:rPr>
              <a:t>Direct Referral/Signposting</a:t>
            </a:r>
          </a:p>
        </p:txBody>
      </p:sp>
      <p:sp>
        <p:nvSpPr>
          <p:cNvPr id="4" name="Freeform 4"/>
          <p:cNvSpPr/>
          <p:nvPr/>
        </p:nvSpPr>
        <p:spPr>
          <a:xfrm>
            <a:off x="-1048827" y="5928866"/>
            <a:ext cx="2700889" cy="1843357"/>
          </a:xfrm>
          <a:custGeom>
            <a:avLst/>
            <a:gdLst/>
            <a:ahLst/>
            <a:cxnLst/>
            <a:rect l="l" t="t" r="r" b="b"/>
            <a:pathLst>
              <a:path w="4051334" h="2765036">
                <a:moveTo>
                  <a:pt x="0" y="0"/>
                </a:moveTo>
                <a:lnTo>
                  <a:pt x="4051334" y="0"/>
                </a:lnTo>
                <a:lnTo>
                  <a:pt x="4051334" y="2765036"/>
                </a:lnTo>
                <a:lnTo>
                  <a:pt x="0" y="2765036"/>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GB" sz="1200"/>
          </a:p>
        </p:txBody>
      </p:sp>
      <p:sp>
        <p:nvSpPr>
          <p:cNvPr id="5" name="Freeform 5"/>
          <p:cNvSpPr/>
          <p:nvPr/>
        </p:nvSpPr>
        <p:spPr>
          <a:xfrm>
            <a:off x="10175304" y="5909725"/>
            <a:ext cx="3068209" cy="2412379"/>
          </a:xfrm>
          <a:custGeom>
            <a:avLst/>
            <a:gdLst/>
            <a:ahLst/>
            <a:cxnLst/>
            <a:rect l="l" t="t" r="r" b="b"/>
            <a:pathLst>
              <a:path w="4602314" h="3618569">
                <a:moveTo>
                  <a:pt x="0" y="0"/>
                </a:moveTo>
                <a:lnTo>
                  <a:pt x="4602314" y="0"/>
                </a:lnTo>
                <a:lnTo>
                  <a:pt x="4602314" y="3618569"/>
                </a:lnTo>
                <a:lnTo>
                  <a:pt x="0" y="3618569"/>
                </a:lnTo>
                <a:lnTo>
                  <a:pt x="0" y="0"/>
                </a:lnTo>
                <a:close/>
              </a:path>
            </a:pathLst>
          </a:custGeom>
          <a:blipFill>
            <a:blip r:embed="rId5">
              <a:extLst>
                <a:ext uri="{96DAC541-7B7A-43D3-8B79-37D633B846F1}">
                  <asvg:svgBlip xmlns:asvg="http://schemas.microsoft.com/office/drawing/2016/SVG/main" r:embed="rId6"/>
                </a:ext>
              </a:extLst>
            </a:blip>
            <a:stretch>
              <a:fillRect/>
            </a:stretch>
          </a:blipFill>
          <a:ln cap="sq">
            <a:noFill/>
            <a:prstDash val="solid"/>
            <a:miter/>
          </a:ln>
        </p:spPr>
        <p:txBody>
          <a:bodyPr/>
          <a:lstStyle/>
          <a:p>
            <a:endParaRPr lang="en-GB" sz="1200"/>
          </a:p>
        </p:txBody>
      </p:sp>
      <p:sp>
        <p:nvSpPr>
          <p:cNvPr id="6" name="Freeform 6"/>
          <p:cNvSpPr/>
          <p:nvPr/>
        </p:nvSpPr>
        <p:spPr>
          <a:xfrm>
            <a:off x="-449437" y="-881858"/>
            <a:ext cx="2816312" cy="1763715"/>
          </a:xfrm>
          <a:custGeom>
            <a:avLst/>
            <a:gdLst/>
            <a:ahLst/>
            <a:cxnLst/>
            <a:rect l="l" t="t" r="r" b="b"/>
            <a:pathLst>
              <a:path w="4224468" h="2645573">
                <a:moveTo>
                  <a:pt x="0" y="0"/>
                </a:moveTo>
                <a:lnTo>
                  <a:pt x="4224468" y="0"/>
                </a:lnTo>
                <a:lnTo>
                  <a:pt x="4224468" y="2645574"/>
                </a:lnTo>
                <a:lnTo>
                  <a:pt x="0" y="2645574"/>
                </a:lnTo>
                <a:lnTo>
                  <a:pt x="0" y="0"/>
                </a:lnTo>
                <a:close/>
              </a:path>
            </a:pathLst>
          </a:custGeom>
          <a:blipFill>
            <a:blip r:embed="rId7">
              <a:extLst>
                <a:ext uri="{96DAC541-7B7A-43D3-8B79-37D633B846F1}">
                  <asvg:svgBlip xmlns:asvg="http://schemas.microsoft.com/office/drawing/2016/SVG/main" r:embed="rId8"/>
                </a:ext>
              </a:extLst>
            </a:blip>
            <a:stretch>
              <a:fillRect/>
            </a:stretch>
          </a:blipFill>
          <a:ln cap="sq">
            <a:noFill/>
            <a:prstDash val="solid"/>
            <a:miter/>
          </a:ln>
        </p:spPr>
        <p:txBody>
          <a:bodyPr/>
          <a:lstStyle/>
          <a:p>
            <a:endParaRPr lang="en-GB" sz="1200"/>
          </a:p>
        </p:txBody>
      </p:sp>
      <p:sp>
        <p:nvSpPr>
          <p:cNvPr id="7" name="Freeform 7"/>
          <p:cNvSpPr/>
          <p:nvPr/>
        </p:nvSpPr>
        <p:spPr>
          <a:xfrm>
            <a:off x="7401050" y="6373775"/>
            <a:ext cx="2112853" cy="1484279"/>
          </a:xfrm>
          <a:custGeom>
            <a:avLst/>
            <a:gdLst/>
            <a:ahLst/>
            <a:cxnLst/>
            <a:rect l="l" t="t" r="r" b="b"/>
            <a:pathLst>
              <a:path w="3169280" h="2226419">
                <a:moveTo>
                  <a:pt x="0" y="0"/>
                </a:moveTo>
                <a:lnTo>
                  <a:pt x="3169280" y="0"/>
                </a:lnTo>
                <a:lnTo>
                  <a:pt x="3169280" y="2226419"/>
                </a:lnTo>
                <a:lnTo>
                  <a:pt x="0" y="2226419"/>
                </a:lnTo>
                <a:lnTo>
                  <a:pt x="0" y="0"/>
                </a:lnTo>
                <a:close/>
              </a:path>
            </a:pathLst>
          </a:custGeom>
          <a:blipFill>
            <a:blip r:embed="rId9">
              <a:extLst>
                <a:ext uri="{96DAC541-7B7A-43D3-8B79-37D633B846F1}">
                  <asvg:svgBlip xmlns:asvg="http://schemas.microsoft.com/office/drawing/2016/SVG/main" r:embed="rId10"/>
                </a:ext>
              </a:extLst>
            </a:blip>
            <a:stretch>
              <a:fillRect/>
            </a:stretch>
          </a:blipFill>
          <a:ln cap="sq">
            <a:noFill/>
            <a:prstDash val="solid"/>
            <a:miter/>
          </a:ln>
        </p:spPr>
        <p:txBody>
          <a:bodyPr/>
          <a:lstStyle/>
          <a:p>
            <a:endParaRPr lang="en-GB" sz="1200"/>
          </a:p>
        </p:txBody>
      </p:sp>
      <p:sp>
        <p:nvSpPr>
          <p:cNvPr id="8" name="Freeform 8"/>
          <p:cNvSpPr/>
          <p:nvPr/>
        </p:nvSpPr>
        <p:spPr>
          <a:xfrm>
            <a:off x="6435751" y="-2025289"/>
            <a:ext cx="3662039" cy="2743200"/>
          </a:xfrm>
          <a:custGeom>
            <a:avLst/>
            <a:gdLst/>
            <a:ahLst/>
            <a:cxnLst/>
            <a:rect l="l" t="t" r="r" b="b"/>
            <a:pathLst>
              <a:path w="5493058" h="4114800">
                <a:moveTo>
                  <a:pt x="0" y="0"/>
                </a:moveTo>
                <a:lnTo>
                  <a:pt x="5493058" y="0"/>
                </a:lnTo>
                <a:lnTo>
                  <a:pt x="5493058" y="4114800"/>
                </a:lnTo>
                <a:lnTo>
                  <a:pt x="0" y="4114800"/>
                </a:lnTo>
                <a:lnTo>
                  <a:pt x="0" y="0"/>
                </a:lnTo>
                <a:close/>
              </a:path>
            </a:pathLst>
          </a:custGeom>
          <a:blipFill>
            <a:blip r:embed="rId11">
              <a:extLst>
                <a:ext uri="{96DAC541-7B7A-43D3-8B79-37D633B846F1}">
                  <asvg:svgBlip xmlns:asvg="http://schemas.microsoft.com/office/drawing/2016/SVG/main" r:embed="rId12"/>
                </a:ext>
              </a:extLst>
            </a:blip>
            <a:stretch>
              <a:fillRect/>
            </a:stretch>
          </a:blipFill>
          <a:ln cap="sq">
            <a:noFill/>
            <a:prstDash val="solid"/>
            <a:miter/>
          </a:ln>
        </p:spPr>
        <p:txBody>
          <a:bodyPr/>
          <a:lstStyle/>
          <a:p>
            <a:endParaRPr lang="en-GB" sz="1200"/>
          </a:p>
        </p:txBody>
      </p:sp>
      <p:sp>
        <p:nvSpPr>
          <p:cNvPr id="9" name="Freeform 9"/>
          <p:cNvSpPr/>
          <p:nvPr/>
        </p:nvSpPr>
        <p:spPr>
          <a:xfrm rot="-5400000">
            <a:off x="3163847" y="-1251554"/>
            <a:ext cx="1928508" cy="1946201"/>
          </a:xfrm>
          <a:custGeom>
            <a:avLst/>
            <a:gdLst/>
            <a:ahLst/>
            <a:cxnLst/>
            <a:rect l="l" t="t" r="r" b="b"/>
            <a:pathLst>
              <a:path w="2892762" h="2919301">
                <a:moveTo>
                  <a:pt x="0" y="0"/>
                </a:moveTo>
                <a:lnTo>
                  <a:pt x="2892761" y="0"/>
                </a:lnTo>
                <a:lnTo>
                  <a:pt x="2892761" y="2919301"/>
                </a:lnTo>
                <a:lnTo>
                  <a:pt x="0" y="2919301"/>
                </a:lnTo>
                <a:lnTo>
                  <a:pt x="0" y="0"/>
                </a:lnTo>
                <a:close/>
              </a:path>
            </a:pathLst>
          </a:custGeom>
          <a:blipFill>
            <a:blip r:embed="rId13">
              <a:extLst>
                <a:ext uri="{96DAC541-7B7A-43D3-8B79-37D633B846F1}">
                  <asvg:svgBlip xmlns:asvg="http://schemas.microsoft.com/office/drawing/2016/SVG/main" r:embed="rId14"/>
                </a:ext>
              </a:extLst>
            </a:blip>
            <a:stretch>
              <a:fillRect/>
            </a:stretch>
          </a:blipFill>
          <a:ln cap="sq">
            <a:noFill/>
            <a:prstDash val="solid"/>
            <a:miter/>
          </a:ln>
        </p:spPr>
        <p:txBody>
          <a:bodyPr/>
          <a:lstStyle/>
          <a:p>
            <a:endParaRPr lang="en-GB" sz="1200"/>
          </a:p>
        </p:txBody>
      </p:sp>
      <p:sp>
        <p:nvSpPr>
          <p:cNvPr id="10" name="Freeform 10"/>
          <p:cNvSpPr/>
          <p:nvPr/>
        </p:nvSpPr>
        <p:spPr>
          <a:xfrm>
            <a:off x="1954855" y="6181206"/>
            <a:ext cx="1724680" cy="1591017"/>
          </a:xfrm>
          <a:custGeom>
            <a:avLst/>
            <a:gdLst/>
            <a:ahLst/>
            <a:cxnLst/>
            <a:rect l="l" t="t" r="r" b="b"/>
            <a:pathLst>
              <a:path w="2587020" h="2386526">
                <a:moveTo>
                  <a:pt x="0" y="0"/>
                </a:moveTo>
                <a:lnTo>
                  <a:pt x="2587020" y="0"/>
                </a:lnTo>
                <a:lnTo>
                  <a:pt x="2587020" y="2386526"/>
                </a:lnTo>
                <a:lnTo>
                  <a:pt x="0" y="2386526"/>
                </a:lnTo>
                <a:lnTo>
                  <a:pt x="0" y="0"/>
                </a:lnTo>
                <a:close/>
              </a:path>
            </a:pathLst>
          </a:custGeom>
          <a:blipFill>
            <a:blip r:embed="rId15">
              <a:extLst>
                <a:ext uri="{96DAC541-7B7A-43D3-8B79-37D633B846F1}">
                  <asvg:svgBlip xmlns:asvg="http://schemas.microsoft.com/office/drawing/2016/SVG/main" r:embed="rId16"/>
                </a:ext>
              </a:extLst>
            </a:blip>
            <a:stretch>
              <a:fillRect/>
            </a:stretch>
          </a:blipFill>
          <a:ln cap="sq">
            <a:noFill/>
            <a:prstDash val="solid"/>
            <a:miter/>
          </a:ln>
        </p:spPr>
        <p:txBody>
          <a:bodyPr/>
          <a:lstStyle/>
          <a:p>
            <a:endParaRPr lang="en-GB" sz="1200"/>
          </a:p>
        </p:txBody>
      </p:sp>
      <p:sp>
        <p:nvSpPr>
          <p:cNvPr id="11" name="Freeform 11"/>
          <p:cNvSpPr/>
          <p:nvPr/>
        </p:nvSpPr>
        <p:spPr>
          <a:xfrm>
            <a:off x="10175304" y="-715086"/>
            <a:ext cx="1330897" cy="1432998"/>
          </a:xfrm>
          <a:custGeom>
            <a:avLst/>
            <a:gdLst/>
            <a:ahLst/>
            <a:cxnLst/>
            <a:rect l="l" t="t" r="r" b="b"/>
            <a:pathLst>
              <a:path w="1996345" h="2149497">
                <a:moveTo>
                  <a:pt x="0" y="0"/>
                </a:moveTo>
                <a:lnTo>
                  <a:pt x="1996345" y="0"/>
                </a:lnTo>
                <a:lnTo>
                  <a:pt x="1996345" y="2149497"/>
                </a:lnTo>
                <a:lnTo>
                  <a:pt x="0" y="2149497"/>
                </a:lnTo>
                <a:lnTo>
                  <a:pt x="0" y="0"/>
                </a:lnTo>
                <a:close/>
              </a:path>
            </a:pathLst>
          </a:custGeom>
          <a:blipFill>
            <a:blip r:embed="rId17">
              <a:extLst>
                <a:ext uri="{96DAC541-7B7A-43D3-8B79-37D633B846F1}">
                  <asvg:svgBlip xmlns:asvg="http://schemas.microsoft.com/office/drawing/2016/SVG/main" r:embed="rId18"/>
                </a:ext>
              </a:extLst>
            </a:blip>
            <a:stretch>
              <a:fillRect/>
            </a:stretch>
          </a:blipFill>
          <a:ln cap="sq">
            <a:noFill/>
            <a:prstDash val="solid"/>
            <a:miter/>
          </a:ln>
        </p:spPr>
        <p:txBody>
          <a:bodyPr/>
          <a:lstStyle/>
          <a:p>
            <a:endParaRPr lang="en-GB" sz="1200"/>
          </a:p>
        </p:txBody>
      </p:sp>
      <p:sp>
        <p:nvSpPr>
          <p:cNvPr id="12" name="TextBox 12"/>
          <p:cNvSpPr txBox="1"/>
          <p:nvPr/>
        </p:nvSpPr>
        <p:spPr>
          <a:xfrm>
            <a:off x="342899" y="2004225"/>
            <a:ext cx="11506200" cy="4591257"/>
          </a:xfrm>
          <a:prstGeom prst="rect">
            <a:avLst/>
          </a:prstGeom>
        </p:spPr>
        <p:txBody>
          <a:bodyPr lIns="0" tIns="0" rIns="0" bIns="0" rtlCol="0" anchor="t">
            <a:spAutoFit/>
          </a:bodyPr>
          <a:lstStyle/>
          <a:p>
            <a:pPr algn="ctr">
              <a:lnSpc>
                <a:spcPts val="3016"/>
              </a:lnSpc>
            </a:pPr>
            <a:r>
              <a:rPr lang="en-US" sz="1933" spc="116">
                <a:solidFill>
                  <a:srgbClr val="000000"/>
                </a:solidFill>
                <a:latin typeface="DM Sans"/>
                <a:ea typeface="DM Sans"/>
                <a:cs typeface="DM Sans"/>
                <a:sym typeface="DM Sans"/>
              </a:rPr>
              <a:t>Working partnership established between NHS D&amp;D TT and Local AP’s (CDS and TVS), in particular in the production of a PA opportunities directory (that is reviewed and refreshed quarterly)</a:t>
            </a:r>
          </a:p>
          <a:p>
            <a:pPr algn="ctr">
              <a:lnSpc>
                <a:spcPts val="3016"/>
              </a:lnSpc>
            </a:pPr>
            <a:endParaRPr lang="en-US" sz="1933" spc="116">
              <a:solidFill>
                <a:srgbClr val="000000"/>
              </a:solidFill>
              <a:latin typeface="DM Sans"/>
              <a:ea typeface="DM Sans"/>
              <a:cs typeface="DM Sans"/>
              <a:sym typeface="DM Sans"/>
            </a:endParaRPr>
          </a:p>
          <a:p>
            <a:pPr algn="ctr">
              <a:lnSpc>
                <a:spcPts val="3016"/>
              </a:lnSpc>
            </a:pPr>
            <a:r>
              <a:rPr lang="en-US" sz="1933" spc="116">
                <a:solidFill>
                  <a:srgbClr val="000000"/>
                </a:solidFill>
                <a:latin typeface="DM Sans"/>
                <a:ea typeface="DM Sans"/>
                <a:cs typeface="DM Sans"/>
                <a:sym typeface="DM Sans"/>
              </a:rPr>
              <a:t>The directory is broken down into physical activity services and resources for our special interest demographics, including LTC, Older Persons, Perinatal and Veterans</a:t>
            </a:r>
          </a:p>
          <a:p>
            <a:pPr algn="ctr">
              <a:lnSpc>
                <a:spcPts val="3016"/>
              </a:lnSpc>
            </a:pPr>
            <a:endParaRPr lang="en-US" sz="1933" spc="116">
              <a:solidFill>
                <a:srgbClr val="000000"/>
              </a:solidFill>
              <a:latin typeface="DM Sans"/>
              <a:ea typeface="DM Sans"/>
              <a:cs typeface="DM Sans"/>
              <a:sym typeface="DM Sans"/>
            </a:endParaRPr>
          </a:p>
          <a:p>
            <a:pPr algn="ctr">
              <a:lnSpc>
                <a:spcPts val="3016"/>
              </a:lnSpc>
              <a:spcBef>
                <a:spcPct val="0"/>
              </a:spcBef>
            </a:pPr>
            <a:r>
              <a:rPr lang="en-US" sz="1933" spc="116">
                <a:solidFill>
                  <a:srgbClr val="000000"/>
                </a:solidFill>
                <a:latin typeface="DM Sans"/>
                <a:ea typeface="DM Sans"/>
                <a:cs typeface="DM Sans"/>
                <a:sym typeface="DM Sans"/>
              </a:rPr>
              <a:t>Clinicians to directly refer/signpost to these local sports </a:t>
            </a:r>
            <a:r>
              <a:rPr lang="en-US" sz="1933" spc="116" err="1">
                <a:solidFill>
                  <a:srgbClr val="000000"/>
                </a:solidFill>
                <a:latin typeface="DM Sans"/>
                <a:ea typeface="DM Sans"/>
                <a:cs typeface="DM Sans"/>
                <a:sym typeface="DM Sans"/>
              </a:rPr>
              <a:t>organisations</a:t>
            </a:r>
            <a:r>
              <a:rPr lang="en-US" sz="1933" spc="116">
                <a:solidFill>
                  <a:srgbClr val="000000"/>
                </a:solidFill>
                <a:latin typeface="DM Sans"/>
                <a:ea typeface="DM Sans"/>
                <a:cs typeface="DM Sans"/>
                <a:sym typeface="DM Sans"/>
              </a:rPr>
              <a:t> for more supported, structured PA opportunities where physical inactivity is identified</a:t>
            </a:r>
          </a:p>
          <a:p>
            <a:pPr algn="ctr">
              <a:lnSpc>
                <a:spcPts val="3016"/>
              </a:lnSpc>
              <a:spcBef>
                <a:spcPct val="0"/>
              </a:spcBef>
            </a:pPr>
            <a:endParaRPr lang="en-US" sz="1933" spc="116">
              <a:solidFill>
                <a:srgbClr val="000000"/>
              </a:solidFill>
              <a:latin typeface="DM Sans"/>
              <a:ea typeface="DM Sans"/>
              <a:cs typeface="DM Sans"/>
              <a:sym typeface="DM Sans"/>
            </a:endParaRPr>
          </a:p>
          <a:p>
            <a:pPr algn="ctr">
              <a:lnSpc>
                <a:spcPts val="3016"/>
              </a:lnSpc>
              <a:spcBef>
                <a:spcPct val="0"/>
              </a:spcBef>
            </a:pPr>
            <a:r>
              <a:rPr lang="en-US" sz="1933" spc="116">
                <a:solidFill>
                  <a:srgbClr val="000000"/>
                </a:solidFill>
                <a:latin typeface="DM Sans"/>
                <a:ea typeface="DM Sans"/>
                <a:cs typeface="DM Sans"/>
                <a:sym typeface="DM Sans"/>
              </a:rPr>
              <a:t>Wellbeing4Life primary partner for patients that require more ‘hand-holding’ in accessing PA opportunities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rot="-5400000">
            <a:off x="2667000" y="-2667000"/>
            <a:ext cx="6858000" cy="12192000"/>
          </a:xfrm>
          <a:custGeom>
            <a:avLst/>
            <a:gdLst/>
            <a:ahLst/>
            <a:cxnLst/>
            <a:rect l="l" t="t" r="r" b="b"/>
            <a:pathLst>
              <a:path w="10287000" h="18288000">
                <a:moveTo>
                  <a:pt x="10287000" y="0"/>
                </a:moveTo>
                <a:lnTo>
                  <a:pt x="10287000" y="18288000"/>
                </a:lnTo>
                <a:lnTo>
                  <a:pt x="0" y="18288000"/>
                </a:lnTo>
                <a:lnTo>
                  <a:pt x="0" y="0"/>
                </a:lnTo>
                <a:lnTo>
                  <a:pt x="10287000" y="0"/>
                </a:lnTo>
                <a:close/>
              </a:path>
            </a:pathLst>
          </a:custGeom>
          <a:blipFill>
            <a:blip r:embed="rId2"/>
            <a:stretch>
              <a:fillRect l="-71867" t="-3631" r="-74156" b="-2747"/>
            </a:stretch>
          </a:blipFill>
        </p:spPr>
        <p:txBody>
          <a:bodyPr/>
          <a:lstStyle/>
          <a:p>
            <a:endParaRPr lang="en-GB" sz="1200"/>
          </a:p>
        </p:txBody>
      </p:sp>
      <p:sp>
        <p:nvSpPr>
          <p:cNvPr id="3" name="TextBox 3"/>
          <p:cNvSpPr txBox="1"/>
          <p:nvPr/>
        </p:nvSpPr>
        <p:spPr>
          <a:xfrm>
            <a:off x="685801" y="1639926"/>
            <a:ext cx="10557887" cy="743793"/>
          </a:xfrm>
          <a:prstGeom prst="rect">
            <a:avLst/>
          </a:prstGeom>
        </p:spPr>
        <p:txBody>
          <a:bodyPr lIns="0" tIns="0" rIns="0" bIns="0" rtlCol="0" anchor="t">
            <a:spAutoFit/>
          </a:bodyPr>
          <a:lstStyle/>
          <a:p>
            <a:pPr marL="0" lvl="1" algn="ctr">
              <a:lnSpc>
                <a:spcPts val="5820"/>
              </a:lnSpc>
              <a:spcBef>
                <a:spcPct val="0"/>
              </a:spcBef>
            </a:pPr>
            <a:r>
              <a:rPr lang="en-US" sz="6000" b="1">
                <a:solidFill>
                  <a:srgbClr val="000000"/>
                </a:solidFill>
                <a:latin typeface="DM Sans Bold"/>
                <a:ea typeface="DM Sans Bold"/>
                <a:cs typeface="DM Sans Bold"/>
                <a:sym typeface="DM Sans Bold"/>
              </a:rPr>
              <a:t>Special Considerations</a:t>
            </a:r>
          </a:p>
        </p:txBody>
      </p:sp>
      <p:sp>
        <p:nvSpPr>
          <p:cNvPr id="4" name="Freeform 4"/>
          <p:cNvSpPr/>
          <p:nvPr/>
        </p:nvSpPr>
        <p:spPr>
          <a:xfrm>
            <a:off x="-1048827" y="5928866"/>
            <a:ext cx="2700889" cy="1843357"/>
          </a:xfrm>
          <a:custGeom>
            <a:avLst/>
            <a:gdLst/>
            <a:ahLst/>
            <a:cxnLst/>
            <a:rect l="l" t="t" r="r" b="b"/>
            <a:pathLst>
              <a:path w="4051334" h="2765036">
                <a:moveTo>
                  <a:pt x="0" y="0"/>
                </a:moveTo>
                <a:lnTo>
                  <a:pt x="4051334" y="0"/>
                </a:lnTo>
                <a:lnTo>
                  <a:pt x="4051334" y="2765036"/>
                </a:lnTo>
                <a:lnTo>
                  <a:pt x="0" y="2765036"/>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GB" sz="1200"/>
          </a:p>
        </p:txBody>
      </p:sp>
      <p:sp>
        <p:nvSpPr>
          <p:cNvPr id="5" name="Freeform 5"/>
          <p:cNvSpPr/>
          <p:nvPr/>
        </p:nvSpPr>
        <p:spPr>
          <a:xfrm>
            <a:off x="10175304" y="5909725"/>
            <a:ext cx="3068209" cy="2412379"/>
          </a:xfrm>
          <a:custGeom>
            <a:avLst/>
            <a:gdLst/>
            <a:ahLst/>
            <a:cxnLst/>
            <a:rect l="l" t="t" r="r" b="b"/>
            <a:pathLst>
              <a:path w="4602314" h="3618569">
                <a:moveTo>
                  <a:pt x="0" y="0"/>
                </a:moveTo>
                <a:lnTo>
                  <a:pt x="4602314" y="0"/>
                </a:lnTo>
                <a:lnTo>
                  <a:pt x="4602314" y="3618569"/>
                </a:lnTo>
                <a:lnTo>
                  <a:pt x="0" y="3618569"/>
                </a:lnTo>
                <a:lnTo>
                  <a:pt x="0" y="0"/>
                </a:lnTo>
                <a:close/>
              </a:path>
            </a:pathLst>
          </a:custGeom>
          <a:blipFill>
            <a:blip r:embed="rId5">
              <a:extLst>
                <a:ext uri="{96DAC541-7B7A-43D3-8B79-37D633B846F1}">
                  <asvg:svgBlip xmlns:asvg="http://schemas.microsoft.com/office/drawing/2016/SVG/main" r:embed="rId6"/>
                </a:ext>
              </a:extLst>
            </a:blip>
            <a:stretch>
              <a:fillRect/>
            </a:stretch>
          </a:blipFill>
          <a:ln cap="sq">
            <a:noFill/>
            <a:prstDash val="solid"/>
            <a:miter/>
          </a:ln>
        </p:spPr>
        <p:txBody>
          <a:bodyPr/>
          <a:lstStyle/>
          <a:p>
            <a:endParaRPr lang="en-GB" sz="1200"/>
          </a:p>
        </p:txBody>
      </p:sp>
      <p:sp>
        <p:nvSpPr>
          <p:cNvPr id="6" name="Freeform 6"/>
          <p:cNvSpPr/>
          <p:nvPr/>
        </p:nvSpPr>
        <p:spPr>
          <a:xfrm>
            <a:off x="-449437" y="-881858"/>
            <a:ext cx="2816312" cy="1763715"/>
          </a:xfrm>
          <a:custGeom>
            <a:avLst/>
            <a:gdLst/>
            <a:ahLst/>
            <a:cxnLst/>
            <a:rect l="l" t="t" r="r" b="b"/>
            <a:pathLst>
              <a:path w="4224468" h="2645573">
                <a:moveTo>
                  <a:pt x="0" y="0"/>
                </a:moveTo>
                <a:lnTo>
                  <a:pt x="4224468" y="0"/>
                </a:lnTo>
                <a:lnTo>
                  <a:pt x="4224468" y="2645574"/>
                </a:lnTo>
                <a:lnTo>
                  <a:pt x="0" y="2645574"/>
                </a:lnTo>
                <a:lnTo>
                  <a:pt x="0" y="0"/>
                </a:lnTo>
                <a:close/>
              </a:path>
            </a:pathLst>
          </a:custGeom>
          <a:blipFill>
            <a:blip r:embed="rId7">
              <a:extLst>
                <a:ext uri="{96DAC541-7B7A-43D3-8B79-37D633B846F1}">
                  <asvg:svgBlip xmlns:asvg="http://schemas.microsoft.com/office/drawing/2016/SVG/main" r:embed="rId8"/>
                </a:ext>
              </a:extLst>
            </a:blip>
            <a:stretch>
              <a:fillRect/>
            </a:stretch>
          </a:blipFill>
          <a:ln cap="sq">
            <a:noFill/>
            <a:prstDash val="solid"/>
            <a:miter/>
          </a:ln>
        </p:spPr>
        <p:txBody>
          <a:bodyPr/>
          <a:lstStyle/>
          <a:p>
            <a:endParaRPr lang="en-GB" sz="1200"/>
          </a:p>
        </p:txBody>
      </p:sp>
      <p:sp>
        <p:nvSpPr>
          <p:cNvPr id="7" name="Freeform 7"/>
          <p:cNvSpPr/>
          <p:nvPr/>
        </p:nvSpPr>
        <p:spPr>
          <a:xfrm>
            <a:off x="7401050" y="6373775"/>
            <a:ext cx="2112853" cy="1484279"/>
          </a:xfrm>
          <a:custGeom>
            <a:avLst/>
            <a:gdLst/>
            <a:ahLst/>
            <a:cxnLst/>
            <a:rect l="l" t="t" r="r" b="b"/>
            <a:pathLst>
              <a:path w="3169280" h="2226419">
                <a:moveTo>
                  <a:pt x="0" y="0"/>
                </a:moveTo>
                <a:lnTo>
                  <a:pt x="3169280" y="0"/>
                </a:lnTo>
                <a:lnTo>
                  <a:pt x="3169280" y="2226419"/>
                </a:lnTo>
                <a:lnTo>
                  <a:pt x="0" y="2226419"/>
                </a:lnTo>
                <a:lnTo>
                  <a:pt x="0" y="0"/>
                </a:lnTo>
                <a:close/>
              </a:path>
            </a:pathLst>
          </a:custGeom>
          <a:blipFill>
            <a:blip r:embed="rId9">
              <a:extLst>
                <a:ext uri="{96DAC541-7B7A-43D3-8B79-37D633B846F1}">
                  <asvg:svgBlip xmlns:asvg="http://schemas.microsoft.com/office/drawing/2016/SVG/main" r:embed="rId10"/>
                </a:ext>
              </a:extLst>
            </a:blip>
            <a:stretch>
              <a:fillRect/>
            </a:stretch>
          </a:blipFill>
          <a:ln cap="sq">
            <a:noFill/>
            <a:prstDash val="solid"/>
            <a:miter/>
          </a:ln>
        </p:spPr>
        <p:txBody>
          <a:bodyPr/>
          <a:lstStyle/>
          <a:p>
            <a:endParaRPr lang="en-GB" sz="1200"/>
          </a:p>
        </p:txBody>
      </p:sp>
      <p:sp>
        <p:nvSpPr>
          <p:cNvPr id="8" name="Freeform 8"/>
          <p:cNvSpPr/>
          <p:nvPr/>
        </p:nvSpPr>
        <p:spPr>
          <a:xfrm>
            <a:off x="6435751" y="-2025289"/>
            <a:ext cx="3662039" cy="2743200"/>
          </a:xfrm>
          <a:custGeom>
            <a:avLst/>
            <a:gdLst/>
            <a:ahLst/>
            <a:cxnLst/>
            <a:rect l="l" t="t" r="r" b="b"/>
            <a:pathLst>
              <a:path w="5493058" h="4114800">
                <a:moveTo>
                  <a:pt x="0" y="0"/>
                </a:moveTo>
                <a:lnTo>
                  <a:pt x="5493058" y="0"/>
                </a:lnTo>
                <a:lnTo>
                  <a:pt x="5493058" y="4114800"/>
                </a:lnTo>
                <a:lnTo>
                  <a:pt x="0" y="4114800"/>
                </a:lnTo>
                <a:lnTo>
                  <a:pt x="0" y="0"/>
                </a:lnTo>
                <a:close/>
              </a:path>
            </a:pathLst>
          </a:custGeom>
          <a:blipFill>
            <a:blip r:embed="rId11">
              <a:extLst>
                <a:ext uri="{96DAC541-7B7A-43D3-8B79-37D633B846F1}">
                  <asvg:svgBlip xmlns:asvg="http://schemas.microsoft.com/office/drawing/2016/SVG/main" r:embed="rId12"/>
                </a:ext>
              </a:extLst>
            </a:blip>
            <a:stretch>
              <a:fillRect/>
            </a:stretch>
          </a:blipFill>
          <a:ln cap="sq">
            <a:noFill/>
            <a:prstDash val="solid"/>
            <a:miter/>
          </a:ln>
        </p:spPr>
        <p:txBody>
          <a:bodyPr/>
          <a:lstStyle/>
          <a:p>
            <a:endParaRPr lang="en-GB" sz="1200"/>
          </a:p>
        </p:txBody>
      </p:sp>
      <p:sp>
        <p:nvSpPr>
          <p:cNvPr id="9" name="Freeform 9"/>
          <p:cNvSpPr/>
          <p:nvPr/>
        </p:nvSpPr>
        <p:spPr>
          <a:xfrm rot="-5400000">
            <a:off x="3163847" y="-1251554"/>
            <a:ext cx="1928508" cy="1946201"/>
          </a:xfrm>
          <a:custGeom>
            <a:avLst/>
            <a:gdLst/>
            <a:ahLst/>
            <a:cxnLst/>
            <a:rect l="l" t="t" r="r" b="b"/>
            <a:pathLst>
              <a:path w="2892762" h="2919301">
                <a:moveTo>
                  <a:pt x="0" y="0"/>
                </a:moveTo>
                <a:lnTo>
                  <a:pt x="2892761" y="0"/>
                </a:lnTo>
                <a:lnTo>
                  <a:pt x="2892761" y="2919301"/>
                </a:lnTo>
                <a:lnTo>
                  <a:pt x="0" y="2919301"/>
                </a:lnTo>
                <a:lnTo>
                  <a:pt x="0" y="0"/>
                </a:lnTo>
                <a:close/>
              </a:path>
            </a:pathLst>
          </a:custGeom>
          <a:blipFill>
            <a:blip r:embed="rId13">
              <a:extLst>
                <a:ext uri="{96DAC541-7B7A-43D3-8B79-37D633B846F1}">
                  <asvg:svgBlip xmlns:asvg="http://schemas.microsoft.com/office/drawing/2016/SVG/main" r:embed="rId14"/>
                </a:ext>
              </a:extLst>
            </a:blip>
            <a:stretch>
              <a:fillRect/>
            </a:stretch>
          </a:blipFill>
          <a:ln cap="sq">
            <a:noFill/>
            <a:prstDash val="solid"/>
            <a:miter/>
          </a:ln>
        </p:spPr>
        <p:txBody>
          <a:bodyPr/>
          <a:lstStyle/>
          <a:p>
            <a:endParaRPr lang="en-GB" sz="1200"/>
          </a:p>
        </p:txBody>
      </p:sp>
      <p:sp>
        <p:nvSpPr>
          <p:cNvPr id="10" name="Freeform 10"/>
          <p:cNvSpPr/>
          <p:nvPr/>
        </p:nvSpPr>
        <p:spPr>
          <a:xfrm>
            <a:off x="1954855" y="6181206"/>
            <a:ext cx="1724680" cy="1591017"/>
          </a:xfrm>
          <a:custGeom>
            <a:avLst/>
            <a:gdLst/>
            <a:ahLst/>
            <a:cxnLst/>
            <a:rect l="l" t="t" r="r" b="b"/>
            <a:pathLst>
              <a:path w="2587020" h="2386526">
                <a:moveTo>
                  <a:pt x="0" y="0"/>
                </a:moveTo>
                <a:lnTo>
                  <a:pt x="2587020" y="0"/>
                </a:lnTo>
                <a:lnTo>
                  <a:pt x="2587020" y="2386526"/>
                </a:lnTo>
                <a:lnTo>
                  <a:pt x="0" y="2386526"/>
                </a:lnTo>
                <a:lnTo>
                  <a:pt x="0" y="0"/>
                </a:lnTo>
                <a:close/>
              </a:path>
            </a:pathLst>
          </a:custGeom>
          <a:blipFill>
            <a:blip r:embed="rId15">
              <a:extLst>
                <a:ext uri="{96DAC541-7B7A-43D3-8B79-37D633B846F1}">
                  <asvg:svgBlip xmlns:asvg="http://schemas.microsoft.com/office/drawing/2016/SVG/main" r:embed="rId16"/>
                </a:ext>
              </a:extLst>
            </a:blip>
            <a:stretch>
              <a:fillRect/>
            </a:stretch>
          </a:blipFill>
          <a:ln cap="sq">
            <a:noFill/>
            <a:prstDash val="solid"/>
            <a:miter/>
          </a:ln>
        </p:spPr>
        <p:txBody>
          <a:bodyPr/>
          <a:lstStyle/>
          <a:p>
            <a:endParaRPr lang="en-GB" sz="1200"/>
          </a:p>
        </p:txBody>
      </p:sp>
      <p:sp>
        <p:nvSpPr>
          <p:cNvPr id="11" name="Freeform 11"/>
          <p:cNvSpPr/>
          <p:nvPr/>
        </p:nvSpPr>
        <p:spPr>
          <a:xfrm>
            <a:off x="10175304" y="-715086"/>
            <a:ext cx="1330897" cy="1432998"/>
          </a:xfrm>
          <a:custGeom>
            <a:avLst/>
            <a:gdLst/>
            <a:ahLst/>
            <a:cxnLst/>
            <a:rect l="l" t="t" r="r" b="b"/>
            <a:pathLst>
              <a:path w="1996345" h="2149497">
                <a:moveTo>
                  <a:pt x="0" y="0"/>
                </a:moveTo>
                <a:lnTo>
                  <a:pt x="1996345" y="0"/>
                </a:lnTo>
                <a:lnTo>
                  <a:pt x="1996345" y="2149497"/>
                </a:lnTo>
                <a:lnTo>
                  <a:pt x="0" y="2149497"/>
                </a:lnTo>
                <a:lnTo>
                  <a:pt x="0" y="0"/>
                </a:lnTo>
                <a:close/>
              </a:path>
            </a:pathLst>
          </a:custGeom>
          <a:blipFill>
            <a:blip r:embed="rId17">
              <a:extLst>
                <a:ext uri="{96DAC541-7B7A-43D3-8B79-37D633B846F1}">
                  <asvg:svgBlip xmlns:asvg="http://schemas.microsoft.com/office/drawing/2016/SVG/main" r:embed="rId18"/>
                </a:ext>
              </a:extLst>
            </a:blip>
            <a:stretch>
              <a:fillRect/>
            </a:stretch>
          </a:blipFill>
          <a:ln cap="sq">
            <a:noFill/>
            <a:prstDash val="solid"/>
            <a:miter/>
          </a:ln>
        </p:spPr>
        <p:txBody>
          <a:bodyPr/>
          <a:lstStyle/>
          <a:p>
            <a:endParaRPr lang="en-GB" sz="1200"/>
          </a:p>
        </p:txBody>
      </p:sp>
      <p:sp>
        <p:nvSpPr>
          <p:cNvPr id="12" name="TextBox 12"/>
          <p:cNvSpPr txBox="1"/>
          <p:nvPr/>
        </p:nvSpPr>
        <p:spPr>
          <a:xfrm>
            <a:off x="301618" y="2983586"/>
            <a:ext cx="11506200" cy="3052374"/>
          </a:xfrm>
          <a:prstGeom prst="rect">
            <a:avLst/>
          </a:prstGeom>
        </p:spPr>
        <p:txBody>
          <a:bodyPr lIns="0" tIns="0" rIns="0" bIns="0" rtlCol="0" anchor="t">
            <a:spAutoFit/>
          </a:bodyPr>
          <a:lstStyle/>
          <a:p>
            <a:pPr algn="ctr">
              <a:lnSpc>
                <a:spcPts val="3016"/>
              </a:lnSpc>
            </a:pPr>
            <a:r>
              <a:rPr lang="en-US" sz="1933" spc="116">
                <a:solidFill>
                  <a:srgbClr val="000000"/>
                </a:solidFill>
                <a:latin typeface="DM Sans"/>
                <a:ea typeface="DM Sans"/>
                <a:cs typeface="DM Sans"/>
                <a:sym typeface="DM Sans"/>
              </a:rPr>
              <a:t>ME/CFS</a:t>
            </a:r>
          </a:p>
          <a:p>
            <a:pPr algn="ctr">
              <a:lnSpc>
                <a:spcPts val="3016"/>
              </a:lnSpc>
            </a:pPr>
            <a:r>
              <a:rPr lang="en-US" sz="1933" spc="116">
                <a:solidFill>
                  <a:srgbClr val="000000"/>
                </a:solidFill>
                <a:latin typeface="DM Sans"/>
                <a:ea typeface="DM Sans"/>
                <a:cs typeface="DM Sans"/>
                <a:sym typeface="DM Sans"/>
              </a:rPr>
              <a:t>Graded exercise should not be recommended. The guideline makes it clear that any programme based on fixed incremental increases in physical activity or exercise, for example graded exercise therapy (GET), should not be offered for the treatment of ME/CFS.</a:t>
            </a:r>
          </a:p>
          <a:p>
            <a:pPr algn="ctr">
              <a:lnSpc>
                <a:spcPts val="3016"/>
              </a:lnSpc>
            </a:pPr>
            <a:endParaRPr lang="en-US" sz="1933" spc="116">
              <a:solidFill>
                <a:srgbClr val="000000"/>
              </a:solidFill>
              <a:latin typeface="DM Sans"/>
              <a:ea typeface="DM Sans"/>
              <a:cs typeface="DM Sans"/>
              <a:sym typeface="DM Sans"/>
            </a:endParaRPr>
          </a:p>
          <a:p>
            <a:pPr algn="ctr">
              <a:lnSpc>
                <a:spcPts val="3016"/>
              </a:lnSpc>
              <a:spcBef>
                <a:spcPct val="0"/>
              </a:spcBef>
            </a:pPr>
            <a:r>
              <a:rPr lang="en-US" sz="1933" spc="116">
                <a:solidFill>
                  <a:srgbClr val="000000"/>
                </a:solidFill>
                <a:latin typeface="DM Sans"/>
                <a:ea typeface="DM Sans"/>
                <a:cs typeface="DM Sans"/>
                <a:sym typeface="DM Sans"/>
              </a:rPr>
              <a:t>Physical activity goal setting should therefore be overseen by the individuals ME/CFS lead healthcare professional</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rot="-5400000">
            <a:off x="2667000" y="-2667000"/>
            <a:ext cx="6858000" cy="12192000"/>
          </a:xfrm>
          <a:custGeom>
            <a:avLst/>
            <a:gdLst/>
            <a:ahLst/>
            <a:cxnLst/>
            <a:rect l="l" t="t" r="r" b="b"/>
            <a:pathLst>
              <a:path w="10287000" h="18288000">
                <a:moveTo>
                  <a:pt x="10287000" y="0"/>
                </a:moveTo>
                <a:lnTo>
                  <a:pt x="10287000" y="18288000"/>
                </a:lnTo>
                <a:lnTo>
                  <a:pt x="0" y="18288000"/>
                </a:lnTo>
                <a:lnTo>
                  <a:pt x="0" y="0"/>
                </a:lnTo>
                <a:lnTo>
                  <a:pt x="10287000" y="0"/>
                </a:lnTo>
                <a:close/>
              </a:path>
            </a:pathLst>
          </a:custGeom>
          <a:blipFill>
            <a:blip r:embed="rId2"/>
            <a:stretch>
              <a:fillRect l="-71867" t="-3631" r="-74156" b="-2747"/>
            </a:stretch>
          </a:blipFill>
        </p:spPr>
        <p:txBody>
          <a:bodyPr/>
          <a:lstStyle/>
          <a:p>
            <a:endParaRPr lang="en-GB" sz="1200"/>
          </a:p>
        </p:txBody>
      </p:sp>
      <p:sp>
        <p:nvSpPr>
          <p:cNvPr id="3" name="TextBox 3"/>
          <p:cNvSpPr txBox="1"/>
          <p:nvPr/>
        </p:nvSpPr>
        <p:spPr>
          <a:xfrm>
            <a:off x="817056" y="930276"/>
            <a:ext cx="10557887" cy="743793"/>
          </a:xfrm>
          <a:prstGeom prst="rect">
            <a:avLst/>
          </a:prstGeom>
        </p:spPr>
        <p:txBody>
          <a:bodyPr lIns="0" tIns="0" rIns="0" bIns="0" rtlCol="0" anchor="t">
            <a:spAutoFit/>
          </a:bodyPr>
          <a:lstStyle/>
          <a:p>
            <a:pPr marL="0" lvl="1" algn="ctr">
              <a:lnSpc>
                <a:spcPts val="5820"/>
              </a:lnSpc>
              <a:spcBef>
                <a:spcPct val="0"/>
              </a:spcBef>
            </a:pPr>
            <a:r>
              <a:rPr lang="en-US" sz="6000" b="1">
                <a:solidFill>
                  <a:srgbClr val="000000"/>
                </a:solidFill>
                <a:latin typeface="DM Sans Bold"/>
                <a:ea typeface="DM Sans Bold"/>
                <a:cs typeface="DM Sans Bold"/>
                <a:sym typeface="DM Sans Bold"/>
              </a:rPr>
              <a:t>Year 1-2 Achievements </a:t>
            </a:r>
          </a:p>
        </p:txBody>
      </p:sp>
      <p:sp>
        <p:nvSpPr>
          <p:cNvPr id="4" name="Freeform 4"/>
          <p:cNvSpPr/>
          <p:nvPr/>
        </p:nvSpPr>
        <p:spPr>
          <a:xfrm>
            <a:off x="-1048827" y="5928866"/>
            <a:ext cx="2700889" cy="1843357"/>
          </a:xfrm>
          <a:custGeom>
            <a:avLst/>
            <a:gdLst/>
            <a:ahLst/>
            <a:cxnLst/>
            <a:rect l="l" t="t" r="r" b="b"/>
            <a:pathLst>
              <a:path w="4051334" h="2765036">
                <a:moveTo>
                  <a:pt x="0" y="0"/>
                </a:moveTo>
                <a:lnTo>
                  <a:pt x="4051334" y="0"/>
                </a:lnTo>
                <a:lnTo>
                  <a:pt x="4051334" y="2765036"/>
                </a:lnTo>
                <a:lnTo>
                  <a:pt x="0" y="2765036"/>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GB" sz="1200"/>
          </a:p>
        </p:txBody>
      </p:sp>
      <p:sp>
        <p:nvSpPr>
          <p:cNvPr id="5" name="Freeform 5"/>
          <p:cNvSpPr/>
          <p:nvPr/>
        </p:nvSpPr>
        <p:spPr>
          <a:xfrm>
            <a:off x="10175304" y="5909725"/>
            <a:ext cx="3068209" cy="2412379"/>
          </a:xfrm>
          <a:custGeom>
            <a:avLst/>
            <a:gdLst/>
            <a:ahLst/>
            <a:cxnLst/>
            <a:rect l="l" t="t" r="r" b="b"/>
            <a:pathLst>
              <a:path w="4602314" h="3618569">
                <a:moveTo>
                  <a:pt x="0" y="0"/>
                </a:moveTo>
                <a:lnTo>
                  <a:pt x="4602314" y="0"/>
                </a:lnTo>
                <a:lnTo>
                  <a:pt x="4602314" y="3618569"/>
                </a:lnTo>
                <a:lnTo>
                  <a:pt x="0" y="3618569"/>
                </a:lnTo>
                <a:lnTo>
                  <a:pt x="0" y="0"/>
                </a:lnTo>
                <a:close/>
              </a:path>
            </a:pathLst>
          </a:custGeom>
          <a:blipFill>
            <a:blip r:embed="rId5">
              <a:extLst>
                <a:ext uri="{96DAC541-7B7A-43D3-8B79-37D633B846F1}">
                  <asvg:svgBlip xmlns:asvg="http://schemas.microsoft.com/office/drawing/2016/SVG/main" r:embed="rId6"/>
                </a:ext>
              </a:extLst>
            </a:blip>
            <a:stretch>
              <a:fillRect/>
            </a:stretch>
          </a:blipFill>
          <a:ln cap="sq">
            <a:noFill/>
            <a:prstDash val="solid"/>
            <a:miter/>
          </a:ln>
        </p:spPr>
        <p:txBody>
          <a:bodyPr/>
          <a:lstStyle/>
          <a:p>
            <a:endParaRPr lang="en-GB" sz="1200"/>
          </a:p>
        </p:txBody>
      </p:sp>
      <p:sp>
        <p:nvSpPr>
          <p:cNvPr id="6" name="Freeform 6"/>
          <p:cNvSpPr/>
          <p:nvPr/>
        </p:nvSpPr>
        <p:spPr>
          <a:xfrm>
            <a:off x="-449437" y="-881858"/>
            <a:ext cx="2816312" cy="1763715"/>
          </a:xfrm>
          <a:custGeom>
            <a:avLst/>
            <a:gdLst/>
            <a:ahLst/>
            <a:cxnLst/>
            <a:rect l="l" t="t" r="r" b="b"/>
            <a:pathLst>
              <a:path w="4224468" h="2645573">
                <a:moveTo>
                  <a:pt x="0" y="0"/>
                </a:moveTo>
                <a:lnTo>
                  <a:pt x="4224468" y="0"/>
                </a:lnTo>
                <a:lnTo>
                  <a:pt x="4224468" y="2645574"/>
                </a:lnTo>
                <a:lnTo>
                  <a:pt x="0" y="2645574"/>
                </a:lnTo>
                <a:lnTo>
                  <a:pt x="0" y="0"/>
                </a:lnTo>
                <a:close/>
              </a:path>
            </a:pathLst>
          </a:custGeom>
          <a:blipFill>
            <a:blip r:embed="rId7">
              <a:extLst>
                <a:ext uri="{96DAC541-7B7A-43D3-8B79-37D633B846F1}">
                  <asvg:svgBlip xmlns:asvg="http://schemas.microsoft.com/office/drawing/2016/SVG/main" r:embed="rId8"/>
                </a:ext>
              </a:extLst>
            </a:blip>
            <a:stretch>
              <a:fillRect/>
            </a:stretch>
          </a:blipFill>
          <a:ln cap="sq">
            <a:noFill/>
            <a:prstDash val="solid"/>
            <a:miter/>
          </a:ln>
        </p:spPr>
        <p:txBody>
          <a:bodyPr/>
          <a:lstStyle/>
          <a:p>
            <a:endParaRPr lang="en-GB" sz="1200"/>
          </a:p>
        </p:txBody>
      </p:sp>
      <p:sp>
        <p:nvSpPr>
          <p:cNvPr id="7" name="Freeform 7"/>
          <p:cNvSpPr/>
          <p:nvPr/>
        </p:nvSpPr>
        <p:spPr>
          <a:xfrm>
            <a:off x="7401050" y="6373775"/>
            <a:ext cx="2112853" cy="1484279"/>
          </a:xfrm>
          <a:custGeom>
            <a:avLst/>
            <a:gdLst/>
            <a:ahLst/>
            <a:cxnLst/>
            <a:rect l="l" t="t" r="r" b="b"/>
            <a:pathLst>
              <a:path w="3169280" h="2226419">
                <a:moveTo>
                  <a:pt x="0" y="0"/>
                </a:moveTo>
                <a:lnTo>
                  <a:pt x="3169280" y="0"/>
                </a:lnTo>
                <a:lnTo>
                  <a:pt x="3169280" y="2226419"/>
                </a:lnTo>
                <a:lnTo>
                  <a:pt x="0" y="2226419"/>
                </a:lnTo>
                <a:lnTo>
                  <a:pt x="0" y="0"/>
                </a:lnTo>
                <a:close/>
              </a:path>
            </a:pathLst>
          </a:custGeom>
          <a:blipFill>
            <a:blip r:embed="rId9">
              <a:extLst>
                <a:ext uri="{96DAC541-7B7A-43D3-8B79-37D633B846F1}">
                  <asvg:svgBlip xmlns:asvg="http://schemas.microsoft.com/office/drawing/2016/SVG/main" r:embed="rId10"/>
                </a:ext>
              </a:extLst>
            </a:blip>
            <a:stretch>
              <a:fillRect/>
            </a:stretch>
          </a:blipFill>
          <a:ln cap="sq">
            <a:noFill/>
            <a:prstDash val="solid"/>
            <a:miter/>
          </a:ln>
        </p:spPr>
        <p:txBody>
          <a:bodyPr/>
          <a:lstStyle/>
          <a:p>
            <a:endParaRPr lang="en-GB" sz="1200"/>
          </a:p>
        </p:txBody>
      </p:sp>
      <p:sp>
        <p:nvSpPr>
          <p:cNvPr id="8" name="Freeform 8"/>
          <p:cNvSpPr/>
          <p:nvPr/>
        </p:nvSpPr>
        <p:spPr>
          <a:xfrm>
            <a:off x="6435751" y="-2025289"/>
            <a:ext cx="3662039" cy="2743200"/>
          </a:xfrm>
          <a:custGeom>
            <a:avLst/>
            <a:gdLst/>
            <a:ahLst/>
            <a:cxnLst/>
            <a:rect l="l" t="t" r="r" b="b"/>
            <a:pathLst>
              <a:path w="5493058" h="4114800">
                <a:moveTo>
                  <a:pt x="0" y="0"/>
                </a:moveTo>
                <a:lnTo>
                  <a:pt x="5493058" y="0"/>
                </a:lnTo>
                <a:lnTo>
                  <a:pt x="5493058" y="4114800"/>
                </a:lnTo>
                <a:lnTo>
                  <a:pt x="0" y="4114800"/>
                </a:lnTo>
                <a:lnTo>
                  <a:pt x="0" y="0"/>
                </a:lnTo>
                <a:close/>
              </a:path>
            </a:pathLst>
          </a:custGeom>
          <a:blipFill>
            <a:blip r:embed="rId11">
              <a:extLst>
                <a:ext uri="{96DAC541-7B7A-43D3-8B79-37D633B846F1}">
                  <asvg:svgBlip xmlns:asvg="http://schemas.microsoft.com/office/drawing/2016/SVG/main" r:embed="rId12"/>
                </a:ext>
              </a:extLst>
            </a:blip>
            <a:stretch>
              <a:fillRect/>
            </a:stretch>
          </a:blipFill>
          <a:ln cap="sq">
            <a:noFill/>
            <a:prstDash val="solid"/>
            <a:miter/>
          </a:ln>
        </p:spPr>
        <p:txBody>
          <a:bodyPr/>
          <a:lstStyle/>
          <a:p>
            <a:endParaRPr lang="en-GB" sz="1200"/>
          </a:p>
        </p:txBody>
      </p:sp>
      <p:sp>
        <p:nvSpPr>
          <p:cNvPr id="9" name="Freeform 9"/>
          <p:cNvSpPr/>
          <p:nvPr/>
        </p:nvSpPr>
        <p:spPr>
          <a:xfrm rot="-5400000">
            <a:off x="3163847" y="-1251554"/>
            <a:ext cx="1928508" cy="1946201"/>
          </a:xfrm>
          <a:custGeom>
            <a:avLst/>
            <a:gdLst/>
            <a:ahLst/>
            <a:cxnLst/>
            <a:rect l="l" t="t" r="r" b="b"/>
            <a:pathLst>
              <a:path w="2892762" h="2919301">
                <a:moveTo>
                  <a:pt x="0" y="0"/>
                </a:moveTo>
                <a:lnTo>
                  <a:pt x="2892761" y="0"/>
                </a:lnTo>
                <a:lnTo>
                  <a:pt x="2892761" y="2919301"/>
                </a:lnTo>
                <a:lnTo>
                  <a:pt x="0" y="2919301"/>
                </a:lnTo>
                <a:lnTo>
                  <a:pt x="0" y="0"/>
                </a:lnTo>
                <a:close/>
              </a:path>
            </a:pathLst>
          </a:custGeom>
          <a:blipFill>
            <a:blip r:embed="rId13">
              <a:extLst>
                <a:ext uri="{96DAC541-7B7A-43D3-8B79-37D633B846F1}">
                  <asvg:svgBlip xmlns:asvg="http://schemas.microsoft.com/office/drawing/2016/SVG/main" r:embed="rId14"/>
                </a:ext>
              </a:extLst>
            </a:blip>
            <a:stretch>
              <a:fillRect/>
            </a:stretch>
          </a:blipFill>
          <a:ln cap="sq">
            <a:noFill/>
            <a:prstDash val="solid"/>
            <a:miter/>
          </a:ln>
        </p:spPr>
        <p:txBody>
          <a:bodyPr/>
          <a:lstStyle/>
          <a:p>
            <a:endParaRPr lang="en-GB" sz="1200"/>
          </a:p>
        </p:txBody>
      </p:sp>
      <p:sp>
        <p:nvSpPr>
          <p:cNvPr id="10" name="Freeform 10"/>
          <p:cNvSpPr/>
          <p:nvPr/>
        </p:nvSpPr>
        <p:spPr>
          <a:xfrm>
            <a:off x="1954855" y="6181206"/>
            <a:ext cx="1724680" cy="1591017"/>
          </a:xfrm>
          <a:custGeom>
            <a:avLst/>
            <a:gdLst/>
            <a:ahLst/>
            <a:cxnLst/>
            <a:rect l="l" t="t" r="r" b="b"/>
            <a:pathLst>
              <a:path w="2587020" h="2386526">
                <a:moveTo>
                  <a:pt x="0" y="0"/>
                </a:moveTo>
                <a:lnTo>
                  <a:pt x="2587020" y="0"/>
                </a:lnTo>
                <a:lnTo>
                  <a:pt x="2587020" y="2386526"/>
                </a:lnTo>
                <a:lnTo>
                  <a:pt x="0" y="2386526"/>
                </a:lnTo>
                <a:lnTo>
                  <a:pt x="0" y="0"/>
                </a:lnTo>
                <a:close/>
              </a:path>
            </a:pathLst>
          </a:custGeom>
          <a:blipFill>
            <a:blip r:embed="rId15">
              <a:extLst>
                <a:ext uri="{96DAC541-7B7A-43D3-8B79-37D633B846F1}">
                  <asvg:svgBlip xmlns:asvg="http://schemas.microsoft.com/office/drawing/2016/SVG/main" r:embed="rId16"/>
                </a:ext>
              </a:extLst>
            </a:blip>
            <a:stretch>
              <a:fillRect/>
            </a:stretch>
          </a:blipFill>
          <a:ln cap="sq">
            <a:noFill/>
            <a:prstDash val="solid"/>
            <a:miter/>
          </a:ln>
        </p:spPr>
        <p:txBody>
          <a:bodyPr/>
          <a:lstStyle/>
          <a:p>
            <a:endParaRPr lang="en-GB" sz="1200"/>
          </a:p>
        </p:txBody>
      </p:sp>
      <p:sp>
        <p:nvSpPr>
          <p:cNvPr id="11" name="Freeform 11"/>
          <p:cNvSpPr/>
          <p:nvPr/>
        </p:nvSpPr>
        <p:spPr>
          <a:xfrm>
            <a:off x="10175304" y="-715086"/>
            <a:ext cx="1330897" cy="1432998"/>
          </a:xfrm>
          <a:custGeom>
            <a:avLst/>
            <a:gdLst/>
            <a:ahLst/>
            <a:cxnLst/>
            <a:rect l="l" t="t" r="r" b="b"/>
            <a:pathLst>
              <a:path w="1996345" h="2149497">
                <a:moveTo>
                  <a:pt x="0" y="0"/>
                </a:moveTo>
                <a:lnTo>
                  <a:pt x="1996345" y="0"/>
                </a:lnTo>
                <a:lnTo>
                  <a:pt x="1996345" y="2149497"/>
                </a:lnTo>
                <a:lnTo>
                  <a:pt x="0" y="2149497"/>
                </a:lnTo>
                <a:lnTo>
                  <a:pt x="0" y="0"/>
                </a:lnTo>
                <a:close/>
              </a:path>
            </a:pathLst>
          </a:custGeom>
          <a:blipFill>
            <a:blip r:embed="rId17">
              <a:extLst>
                <a:ext uri="{96DAC541-7B7A-43D3-8B79-37D633B846F1}">
                  <asvg:svgBlip xmlns:asvg="http://schemas.microsoft.com/office/drawing/2016/SVG/main" r:embed="rId18"/>
                </a:ext>
              </a:extLst>
            </a:blip>
            <a:stretch>
              <a:fillRect/>
            </a:stretch>
          </a:blipFill>
          <a:ln cap="sq">
            <a:noFill/>
            <a:prstDash val="solid"/>
            <a:miter/>
          </a:ln>
        </p:spPr>
        <p:txBody>
          <a:bodyPr/>
          <a:lstStyle/>
          <a:p>
            <a:endParaRPr lang="en-GB" sz="1200"/>
          </a:p>
        </p:txBody>
      </p:sp>
      <p:sp>
        <p:nvSpPr>
          <p:cNvPr id="12" name="TextBox 12"/>
          <p:cNvSpPr txBox="1"/>
          <p:nvPr/>
        </p:nvSpPr>
        <p:spPr>
          <a:xfrm>
            <a:off x="0" y="1775818"/>
            <a:ext cx="12192000" cy="1022972"/>
          </a:xfrm>
          <a:prstGeom prst="rect">
            <a:avLst/>
          </a:prstGeom>
        </p:spPr>
        <p:txBody>
          <a:bodyPr lIns="0" tIns="0" rIns="0" bIns="0" rtlCol="0" anchor="t">
            <a:spAutoFit/>
          </a:bodyPr>
          <a:lstStyle/>
          <a:p>
            <a:pPr algn="ctr">
              <a:lnSpc>
                <a:spcPts val="2707"/>
              </a:lnSpc>
              <a:spcBef>
                <a:spcPct val="0"/>
              </a:spcBef>
            </a:pPr>
            <a:r>
              <a:rPr lang="en-US" sz="1933">
                <a:solidFill>
                  <a:srgbClr val="000000"/>
                </a:solidFill>
                <a:latin typeface="DM Sans" pitchFamily="2" charset="0"/>
                <a:ea typeface="DM Sans Bold"/>
                <a:cs typeface="DM Sans Bold"/>
                <a:sym typeface="DM Sans Bold"/>
              </a:rPr>
              <a:t>Opting hundreds of patients into our PAS, providing them with automated access to the NHS' Online Fitness Studio following their initial assessment with the service, so that they can start their journey to improved physical and mental wellbeing, whilst waiting for their formal psychological therapy to start</a:t>
            </a:r>
          </a:p>
        </p:txBody>
      </p:sp>
      <p:sp>
        <p:nvSpPr>
          <p:cNvPr id="13" name="TextBox 13"/>
          <p:cNvSpPr txBox="1"/>
          <p:nvPr/>
        </p:nvSpPr>
        <p:spPr>
          <a:xfrm>
            <a:off x="0" y="3153557"/>
            <a:ext cx="12192000" cy="676724"/>
          </a:xfrm>
          <a:prstGeom prst="rect">
            <a:avLst/>
          </a:prstGeom>
        </p:spPr>
        <p:txBody>
          <a:bodyPr lIns="0" tIns="0" rIns="0" bIns="0" rtlCol="0" anchor="t">
            <a:spAutoFit/>
          </a:bodyPr>
          <a:lstStyle/>
          <a:p>
            <a:pPr algn="ctr">
              <a:lnSpc>
                <a:spcPts val="2707"/>
              </a:lnSpc>
              <a:spcBef>
                <a:spcPct val="0"/>
              </a:spcBef>
            </a:pPr>
            <a:r>
              <a:rPr lang="en-US" sz="1933">
                <a:solidFill>
                  <a:srgbClr val="000000"/>
                </a:solidFill>
                <a:latin typeface="DM Sans" pitchFamily="2" charset="0"/>
                <a:ea typeface="DM Sans Bold"/>
                <a:cs typeface="DM Sans Bold"/>
                <a:sym typeface="DM Sans Bold"/>
              </a:rPr>
              <a:t>Establishing strong working partnerships with County Durham Sport and Tees Valley Sport to ensure that we are reducing health and wealth inequalities in accessing physical activity, County-wide</a:t>
            </a:r>
          </a:p>
        </p:txBody>
      </p:sp>
      <p:sp>
        <p:nvSpPr>
          <p:cNvPr id="14" name="TextBox 14"/>
          <p:cNvSpPr txBox="1"/>
          <p:nvPr/>
        </p:nvSpPr>
        <p:spPr>
          <a:xfrm>
            <a:off x="-1" y="4321242"/>
            <a:ext cx="12192000" cy="676724"/>
          </a:xfrm>
          <a:prstGeom prst="rect">
            <a:avLst/>
          </a:prstGeom>
        </p:spPr>
        <p:txBody>
          <a:bodyPr lIns="0" tIns="0" rIns="0" bIns="0" rtlCol="0" anchor="t">
            <a:spAutoFit/>
          </a:bodyPr>
          <a:lstStyle/>
          <a:p>
            <a:pPr algn="ctr">
              <a:lnSpc>
                <a:spcPts val="2707"/>
              </a:lnSpc>
              <a:spcBef>
                <a:spcPct val="0"/>
              </a:spcBef>
            </a:pPr>
            <a:r>
              <a:rPr lang="en-US" sz="1933">
                <a:solidFill>
                  <a:srgbClr val="000000"/>
                </a:solidFill>
                <a:latin typeface="DM Sans" pitchFamily="2" charset="0"/>
                <a:ea typeface="DM Sans Bold"/>
                <a:cs typeface="DM Sans Bold"/>
                <a:sym typeface="DM Sans Bold"/>
              </a:rPr>
              <a:t>Developing a live 'Physical Activity Scheme - Directory of Resources' that enable us to provide bespoke signposting to online and local/in-person physical activity opportunities, that are no-to-nominal cost</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rot="-5400000">
            <a:off x="2671794" y="-2828540"/>
            <a:ext cx="6858000" cy="12192000"/>
          </a:xfrm>
          <a:custGeom>
            <a:avLst/>
            <a:gdLst/>
            <a:ahLst/>
            <a:cxnLst/>
            <a:rect l="l" t="t" r="r" b="b"/>
            <a:pathLst>
              <a:path w="10287000" h="18288000">
                <a:moveTo>
                  <a:pt x="10287000" y="0"/>
                </a:moveTo>
                <a:lnTo>
                  <a:pt x="10287000" y="18288000"/>
                </a:lnTo>
                <a:lnTo>
                  <a:pt x="0" y="18288000"/>
                </a:lnTo>
                <a:lnTo>
                  <a:pt x="0" y="0"/>
                </a:lnTo>
                <a:lnTo>
                  <a:pt x="10287000" y="0"/>
                </a:lnTo>
                <a:close/>
              </a:path>
            </a:pathLst>
          </a:custGeom>
          <a:blipFill>
            <a:blip r:embed="rId2"/>
            <a:stretch>
              <a:fillRect l="-71867" t="-3631" r="-74156" b="-2747"/>
            </a:stretch>
          </a:blipFill>
        </p:spPr>
        <p:txBody>
          <a:bodyPr/>
          <a:lstStyle/>
          <a:p>
            <a:endParaRPr lang="en-GB" sz="1200"/>
          </a:p>
        </p:txBody>
      </p:sp>
      <p:sp>
        <p:nvSpPr>
          <p:cNvPr id="3" name="TextBox 3"/>
          <p:cNvSpPr txBox="1"/>
          <p:nvPr/>
        </p:nvSpPr>
        <p:spPr>
          <a:xfrm>
            <a:off x="821850" y="1096696"/>
            <a:ext cx="10557887" cy="743793"/>
          </a:xfrm>
          <a:prstGeom prst="rect">
            <a:avLst/>
          </a:prstGeom>
        </p:spPr>
        <p:txBody>
          <a:bodyPr lIns="0" tIns="0" rIns="0" bIns="0" rtlCol="0" anchor="t">
            <a:spAutoFit/>
          </a:bodyPr>
          <a:lstStyle/>
          <a:p>
            <a:pPr marL="0" lvl="1" algn="ctr">
              <a:lnSpc>
                <a:spcPts val="5820"/>
              </a:lnSpc>
              <a:spcBef>
                <a:spcPct val="0"/>
              </a:spcBef>
            </a:pPr>
            <a:r>
              <a:rPr lang="en-US" sz="6000" b="1">
                <a:solidFill>
                  <a:srgbClr val="000000"/>
                </a:solidFill>
                <a:latin typeface="DM Sans Bold"/>
                <a:ea typeface="DM Sans Bold"/>
                <a:cs typeface="DM Sans Bold"/>
                <a:sym typeface="DM Sans Bold"/>
              </a:rPr>
              <a:t>Year 1-2 Achievements </a:t>
            </a:r>
          </a:p>
        </p:txBody>
      </p:sp>
      <p:sp>
        <p:nvSpPr>
          <p:cNvPr id="4" name="Freeform 4"/>
          <p:cNvSpPr/>
          <p:nvPr/>
        </p:nvSpPr>
        <p:spPr>
          <a:xfrm>
            <a:off x="-449437" y="-881858"/>
            <a:ext cx="2816312" cy="1763715"/>
          </a:xfrm>
          <a:custGeom>
            <a:avLst/>
            <a:gdLst/>
            <a:ahLst/>
            <a:cxnLst/>
            <a:rect l="l" t="t" r="r" b="b"/>
            <a:pathLst>
              <a:path w="4224468" h="2645573">
                <a:moveTo>
                  <a:pt x="0" y="0"/>
                </a:moveTo>
                <a:lnTo>
                  <a:pt x="4224468" y="0"/>
                </a:lnTo>
                <a:lnTo>
                  <a:pt x="4224468" y="2645574"/>
                </a:lnTo>
                <a:lnTo>
                  <a:pt x="0" y="2645574"/>
                </a:lnTo>
                <a:lnTo>
                  <a:pt x="0" y="0"/>
                </a:lnTo>
                <a:close/>
              </a:path>
            </a:pathLst>
          </a:custGeom>
          <a:blipFill>
            <a:blip r:embed="rId3">
              <a:extLst>
                <a:ext uri="{96DAC541-7B7A-43D3-8B79-37D633B846F1}">
                  <asvg:svgBlip xmlns:asvg="http://schemas.microsoft.com/office/drawing/2016/SVG/main" r:embed="rId4"/>
                </a:ext>
              </a:extLst>
            </a:blip>
            <a:stretch>
              <a:fillRect/>
            </a:stretch>
          </a:blipFill>
          <a:ln cap="sq">
            <a:noFill/>
            <a:prstDash val="solid"/>
            <a:miter/>
          </a:ln>
        </p:spPr>
        <p:txBody>
          <a:bodyPr/>
          <a:lstStyle/>
          <a:p>
            <a:endParaRPr lang="en-GB" sz="1200"/>
          </a:p>
        </p:txBody>
      </p:sp>
      <p:sp>
        <p:nvSpPr>
          <p:cNvPr id="5" name="Freeform 5"/>
          <p:cNvSpPr/>
          <p:nvPr/>
        </p:nvSpPr>
        <p:spPr>
          <a:xfrm>
            <a:off x="7401050" y="6373775"/>
            <a:ext cx="2112853" cy="1484279"/>
          </a:xfrm>
          <a:custGeom>
            <a:avLst/>
            <a:gdLst/>
            <a:ahLst/>
            <a:cxnLst/>
            <a:rect l="l" t="t" r="r" b="b"/>
            <a:pathLst>
              <a:path w="3169280" h="2226419">
                <a:moveTo>
                  <a:pt x="0" y="0"/>
                </a:moveTo>
                <a:lnTo>
                  <a:pt x="3169280" y="0"/>
                </a:lnTo>
                <a:lnTo>
                  <a:pt x="3169280" y="2226419"/>
                </a:lnTo>
                <a:lnTo>
                  <a:pt x="0" y="2226419"/>
                </a:lnTo>
                <a:lnTo>
                  <a:pt x="0" y="0"/>
                </a:lnTo>
                <a:close/>
              </a:path>
            </a:pathLst>
          </a:custGeom>
          <a:blipFill>
            <a:blip r:embed="rId5">
              <a:extLst>
                <a:ext uri="{96DAC541-7B7A-43D3-8B79-37D633B846F1}">
                  <asvg:svgBlip xmlns:asvg="http://schemas.microsoft.com/office/drawing/2016/SVG/main" r:embed="rId6"/>
                </a:ext>
              </a:extLst>
            </a:blip>
            <a:stretch>
              <a:fillRect/>
            </a:stretch>
          </a:blipFill>
          <a:ln cap="sq">
            <a:noFill/>
            <a:prstDash val="solid"/>
            <a:miter/>
          </a:ln>
        </p:spPr>
        <p:txBody>
          <a:bodyPr/>
          <a:lstStyle/>
          <a:p>
            <a:endParaRPr lang="en-GB" sz="1200"/>
          </a:p>
        </p:txBody>
      </p:sp>
      <p:sp>
        <p:nvSpPr>
          <p:cNvPr id="6" name="Freeform 6"/>
          <p:cNvSpPr/>
          <p:nvPr/>
        </p:nvSpPr>
        <p:spPr>
          <a:xfrm>
            <a:off x="6435751" y="-2025289"/>
            <a:ext cx="3662039" cy="2743200"/>
          </a:xfrm>
          <a:custGeom>
            <a:avLst/>
            <a:gdLst/>
            <a:ahLst/>
            <a:cxnLst/>
            <a:rect l="l" t="t" r="r" b="b"/>
            <a:pathLst>
              <a:path w="5493058" h="4114800">
                <a:moveTo>
                  <a:pt x="0" y="0"/>
                </a:moveTo>
                <a:lnTo>
                  <a:pt x="5493058" y="0"/>
                </a:lnTo>
                <a:lnTo>
                  <a:pt x="5493058" y="4114800"/>
                </a:lnTo>
                <a:lnTo>
                  <a:pt x="0" y="4114800"/>
                </a:lnTo>
                <a:lnTo>
                  <a:pt x="0" y="0"/>
                </a:lnTo>
                <a:close/>
              </a:path>
            </a:pathLst>
          </a:custGeom>
          <a:blipFill>
            <a:blip r:embed="rId7">
              <a:extLst>
                <a:ext uri="{96DAC541-7B7A-43D3-8B79-37D633B846F1}">
                  <asvg:svgBlip xmlns:asvg="http://schemas.microsoft.com/office/drawing/2016/SVG/main" r:embed="rId8"/>
                </a:ext>
              </a:extLst>
            </a:blip>
            <a:stretch>
              <a:fillRect/>
            </a:stretch>
          </a:blipFill>
          <a:ln cap="sq">
            <a:noFill/>
            <a:prstDash val="solid"/>
            <a:miter/>
          </a:ln>
        </p:spPr>
        <p:txBody>
          <a:bodyPr/>
          <a:lstStyle/>
          <a:p>
            <a:endParaRPr lang="en-GB" sz="1200"/>
          </a:p>
        </p:txBody>
      </p:sp>
      <p:sp>
        <p:nvSpPr>
          <p:cNvPr id="7" name="Freeform 7"/>
          <p:cNvSpPr/>
          <p:nvPr/>
        </p:nvSpPr>
        <p:spPr>
          <a:xfrm rot="-5400000">
            <a:off x="3163847" y="-1251554"/>
            <a:ext cx="1928508" cy="1946201"/>
          </a:xfrm>
          <a:custGeom>
            <a:avLst/>
            <a:gdLst/>
            <a:ahLst/>
            <a:cxnLst/>
            <a:rect l="l" t="t" r="r" b="b"/>
            <a:pathLst>
              <a:path w="2892762" h="2919301">
                <a:moveTo>
                  <a:pt x="0" y="0"/>
                </a:moveTo>
                <a:lnTo>
                  <a:pt x="2892761" y="0"/>
                </a:lnTo>
                <a:lnTo>
                  <a:pt x="2892761" y="2919301"/>
                </a:lnTo>
                <a:lnTo>
                  <a:pt x="0" y="2919301"/>
                </a:lnTo>
                <a:lnTo>
                  <a:pt x="0" y="0"/>
                </a:lnTo>
                <a:close/>
              </a:path>
            </a:pathLst>
          </a:custGeom>
          <a:blipFill>
            <a:blip r:embed="rId9">
              <a:extLst>
                <a:ext uri="{96DAC541-7B7A-43D3-8B79-37D633B846F1}">
                  <asvg:svgBlip xmlns:asvg="http://schemas.microsoft.com/office/drawing/2016/SVG/main" r:embed="rId10"/>
                </a:ext>
              </a:extLst>
            </a:blip>
            <a:stretch>
              <a:fillRect/>
            </a:stretch>
          </a:blipFill>
          <a:ln cap="sq">
            <a:noFill/>
            <a:prstDash val="solid"/>
            <a:miter/>
          </a:ln>
        </p:spPr>
        <p:txBody>
          <a:bodyPr/>
          <a:lstStyle/>
          <a:p>
            <a:endParaRPr lang="en-GB" sz="1200"/>
          </a:p>
        </p:txBody>
      </p:sp>
      <p:sp>
        <p:nvSpPr>
          <p:cNvPr id="8" name="Freeform 8"/>
          <p:cNvSpPr/>
          <p:nvPr/>
        </p:nvSpPr>
        <p:spPr>
          <a:xfrm>
            <a:off x="10175304" y="-715086"/>
            <a:ext cx="1330897" cy="1432998"/>
          </a:xfrm>
          <a:custGeom>
            <a:avLst/>
            <a:gdLst/>
            <a:ahLst/>
            <a:cxnLst/>
            <a:rect l="l" t="t" r="r" b="b"/>
            <a:pathLst>
              <a:path w="1996345" h="2149497">
                <a:moveTo>
                  <a:pt x="0" y="0"/>
                </a:moveTo>
                <a:lnTo>
                  <a:pt x="1996345" y="0"/>
                </a:lnTo>
                <a:lnTo>
                  <a:pt x="1996345" y="2149497"/>
                </a:lnTo>
                <a:lnTo>
                  <a:pt x="0" y="2149497"/>
                </a:lnTo>
                <a:lnTo>
                  <a:pt x="0" y="0"/>
                </a:lnTo>
                <a:close/>
              </a:path>
            </a:pathLst>
          </a:custGeom>
          <a:blipFill>
            <a:blip r:embed="rId11">
              <a:extLst>
                <a:ext uri="{96DAC541-7B7A-43D3-8B79-37D633B846F1}">
                  <asvg:svgBlip xmlns:asvg="http://schemas.microsoft.com/office/drawing/2016/SVG/main" r:embed="rId12"/>
                </a:ext>
              </a:extLst>
            </a:blip>
            <a:stretch>
              <a:fillRect/>
            </a:stretch>
          </a:blipFill>
          <a:ln cap="sq">
            <a:noFill/>
            <a:prstDash val="solid"/>
            <a:miter/>
          </a:ln>
        </p:spPr>
        <p:txBody>
          <a:bodyPr/>
          <a:lstStyle/>
          <a:p>
            <a:endParaRPr lang="en-GB" sz="1200"/>
          </a:p>
        </p:txBody>
      </p:sp>
      <p:sp>
        <p:nvSpPr>
          <p:cNvPr id="9" name="TextBox 9"/>
          <p:cNvSpPr txBox="1"/>
          <p:nvPr/>
        </p:nvSpPr>
        <p:spPr>
          <a:xfrm>
            <a:off x="14381" y="2053891"/>
            <a:ext cx="12192000" cy="676724"/>
          </a:xfrm>
          <a:prstGeom prst="rect">
            <a:avLst/>
          </a:prstGeom>
        </p:spPr>
        <p:txBody>
          <a:bodyPr lIns="0" tIns="0" rIns="0" bIns="0" rtlCol="0" anchor="t">
            <a:spAutoFit/>
          </a:bodyPr>
          <a:lstStyle/>
          <a:p>
            <a:pPr algn="ctr">
              <a:lnSpc>
                <a:spcPts val="2707"/>
              </a:lnSpc>
              <a:spcBef>
                <a:spcPct val="0"/>
              </a:spcBef>
            </a:pPr>
            <a:r>
              <a:rPr lang="en-US" sz="1933">
                <a:solidFill>
                  <a:srgbClr val="000000"/>
                </a:solidFill>
                <a:latin typeface="DM Sans" pitchFamily="2" charset="0"/>
                <a:ea typeface="DM Sans Bold"/>
                <a:cs typeface="DM Sans Bold"/>
                <a:sym typeface="DM Sans Bold"/>
              </a:rPr>
              <a:t>Providing workforce-wide CPD opportunities for clinicians via 'Physical Activity Clinical Champion' training, in partnership with Sheffield Hallam University's Advanced Wellbeing </a:t>
            </a:r>
            <a:r>
              <a:rPr lang="en-US" sz="1933" err="1">
                <a:solidFill>
                  <a:srgbClr val="000000"/>
                </a:solidFill>
                <a:latin typeface="DM Sans" pitchFamily="2" charset="0"/>
                <a:ea typeface="DM Sans Bold"/>
                <a:cs typeface="DM Sans Bold"/>
                <a:sym typeface="DM Sans Bold"/>
              </a:rPr>
              <a:t>Reseach</a:t>
            </a:r>
            <a:r>
              <a:rPr lang="en-US" sz="1933">
                <a:solidFill>
                  <a:srgbClr val="000000"/>
                </a:solidFill>
                <a:latin typeface="DM Sans" pitchFamily="2" charset="0"/>
                <a:ea typeface="DM Sans Bold"/>
                <a:cs typeface="DM Sans Bold"/>
                <a:sym typeface="DM Sans Bold"/>
              </a:rPr>
              <a:t> Centre</a:t>
            </a:r>
          </a:p>
        </p:txBody>
      </p:sp>
      <p:sp>
        <p:nvSpPr>
          <p:cNvPr id="10" name="TextBox 10"/>
          <p:cNvSpPr txBox="1"/>
          <p:nvPr/>
        </p:nvSpPr>
        <p:spPr>
          <a:xfrm>
            <a:off x="14381" y="2962724"/>
            <a:ext cx="12192000" cy="676724"/>
          </a:xfrm>
          <a:prstGeom prst="rect">
            <a:avLst/>
          </a:prstGeom>
        </p:spPr>
        <p:txBody>
          <a:bodyPr lIns="0" tIns="0" rIns="0" bIns="0" rtlCol="0" anchor="t">
            <a:spAutoFit/>
          </a:bodyPr>
          <a:lstStyle/>
          <a:p>
            <a:pPr algn="ctr">
              <a:lnSpc>
                <a:spcPts val="2707"/>
              </a:lnSpc>
              <a:spcBef>
                <a:spcPct val="0"/>
              </a:spcBef>
            </a:pPr>
            <a:r>
              <a:rPr lang="en-US" sz="1933">
                <a:solidFill>
                  <a:srgbClr val="000000"/>
                </a:solidFill>
                <a:latin typeface="DM Sans" pitchFamily="2" charset="0"/>
                <a:ea typeface="DM Sans Bold"/>
                <a:cs typeface="DM Sans Bold"/>
                <a:sym typeface="DM Sans Bold"/>
              </a:rPr>
              <a:t>Building a team of almost 40 PAS Champions across the service, from various localities and modalities of therapy</a:t>
            </a:r>
          </a:p>
        </p:txBody>
      </p:sp>
      <p:sp>
        <p:nvSpPr>
          <p:cNvPr id="11" name="TextBox 11"/>
          <p:cNvSpPr txBox="1"/>
          <p:nvPr/>
        </p:nvSpPr>
        <p:spPr>
          <a:xfrm>
            <a:off x="0" y="3781694"/>
            <a:ext cx="12192000" cy="1369221"/>
          </a:xfrm>
          <a:prstGeom prst="rect">
            <a:avLst/>
          </a:prstGeom>
        </p:spPr>
        <p:txBody>
          <a:bodyPr lIns="0" tIns="0" rIns="0" bIns="0" rtlCol="0" anchor="t">
            <a:spAutoFit/>
          </a:bodyPr>
          <a:lstStyle/>
          <a:p>
            <a:pPr algn="ctr">
              <a:lnSpc>
                <a:spcPts val="2707"/>
              </a:lnSpc>
            </a:pPr>
            <a:r>
              <a:rPr lang="en-US" sz="1933">
                <a:solidFill>
                  <a:srgbClr val="000000"/>
                </a:solidFill>
                <a:latin typeface="DM Sans" pitchFamily="2" charset="0"/>
                <a:ea typeface="DM Sans Bold"/>
                <a:cs typeface="DM Sans Bold"/>
                <a:sym typeface="DM Sans Bold"/>
              </a:rPr>
              <a:t>Forging a partnership with the TEWV NHS FT's ARCH Recovery College, to provide an 'in-house' PA offer</a:t>
            </a:r>
          </a:p>
          <a:p>
            <a:pPr algn="ctr">
              <a:lnSpc>
                <a:spcPts val="2707"/>
              </a:lnSpc>
            </a:pPr>
            <a:endParaRPr lang="en-US" sz="1933">
              <a:solidFill>
                <a:srgbClr val="000000"/>
              </a:solidFill>
              <a:latin typeface="DM Sans" pitchFamily="2" charset="0"/>
              <a:ea typeface="DM Sans Bold"/>
              <a:cs typeface="DM Sans Bold"/>
              <a:sym typeface="DM Sans Bold"/>
            </a:endParaRPr>
          </a:p>
          <a:p>
            <a:pPr algn="ctr">
              <a:lnSpc>
                <a:spcPts val="2707"/>
              </a:lnSpc>
              <a:spcBef>
                <a:spcPct val="0"/>
              </a:spcBef>
            </a:pPr>
            <a:r>
              <a:rPr lang="en-US" sz="1933">
                <a:solidFill>
                  <a:srgbClr val="000000"/>
                </a:solidFill>
                <a:latin typeface="DM Sans" pitchFamily="2" charset="0"/>
                <a:ea typeface="DM Sans Bold"/>
                <a:cs typeface="DM Sans Bold"/>
                <a:sym typeface="DM Sans Bold"/>
              </a:rPr>
              <a:t>Receiving acclaim from several other NHS Talking Therapies services, who have expressed an interest in replicating our PAS</a:t>
            </a:r>
          </a:p>
        </p:txBody>
      </p:sp>
      <p:sp>
        <p:nvSpPr>
          <p:cNvPr id="12" name="TextBox 12"/>
          <p:cNvSpPr txBox="1"/>
          <p:nvPr/>
        </p:nvSpPr>
        <p:spPr>
          <a:xfrm>
            <a:off x="-4793" y="5338822"/>
            <a:ext cx="12192000" cy="676724"/>
          </a:xfrm>
          <a:prstGeom prst="rect">
            <a:avLst/>
          </a:prstGeom>
        </p:spPr>
        <p:txBody>
          <a:bodyPr lIns="0" tIns="0" rIns="0" bIns="0" rtlCol="0" anchor="t">
            <a:spAutoFit/>
          </a:bodyPr>
          <a:lstStyle/>
          <a:p>
            <a:pPr algn="ctr">
              <a:lnSpc>
                <a:spcPts val="2707"/>
              </a:lnSpc>
              <a:spcBef>
                <a:spcPct val="0"/>
              </a:spcBef>
            </a:pPr>
            <a:r>
              <a:rPr lang="en-US" sz="1933">
                <a:solidFill>
                  <a:srgbClr val="000000"/>
                </a:solidFill>
                <a:latin typeface="DM Sans" pitchFamily="2" charset="0"/>
                <a:ea typeface="DM Sans Bold"/>
                <a:cs typeface="DM Sans Bold"/>
                <a:sym typeface="DM Sans Bold"/>
              </a:rPr>
              <a:t>TEWV's Communications Team running a feature on our PAS across their social media and online platforms, as an area of outstanding practice, to coincide with Mental Health Awareness Week</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rot="-5400000">
            <a:off x="2667000" y="-2667000"/>
            <a:ext cx="6858000" cy="12192000"/>
          </a:xfrm>
          <a:custGeom>
            <a:avLst/>
            <a:gdLst/>
            <a:ahLst/>
            <a:cxnLst/>
            <a:rect l="l" t="t" r="r" b="b"/>
            <a:pathLst>
              <a:path w="10287000" h="18288000">
                <a:moveTo>
                  <a:pt x="10287000" y="0"/>
                </a:moveTo>
                <a:lnTo>
                  <a:pt x="10287000" y="18288000"/>
                </a:lnTo>
                <a:lnTo>
                  <a:pt x="0" y="18288000"/>
                </a:lnTo>
                <a:lnTo>
                  <a:pt x="0" y="0"/>
                </a:lnTo>
                <a:lnTo>
                  <a:pt x="10287000" y="0"/>
                </a:lnTo>
                <a:close/>
              </a:path>
            </a:pathLst>
          </a:custGeom>
          <a:blipFill>
            <a:blip r:embed="rId2"/>
            <a:stretch>
              <a:fillRect l="-71867" t="-3631" r="-74156" b="-2747"/>
            </a:stretch>
          </a:blipFill>
        </p:spPr>
        <p:txBody>
          <a:bodyPr/>
          <a:lstStyle/>
          <a:p>
            <a:endParaRPr lang="en-GB" sz="1200"/>
          </a:p>
        </p:txBody>
      </p:sp>
      <p:sp>
        <p:nvSpPr>
          <p:cNvPr id="3" name="Freeform 3"/>
          <p:cNvSpPr/>
          <p:nvPr/>
        </p:nvSpPr>
        <p:spPr>
          <a:xfrm>
            <a:off x="-1552932" y="5743262"/>
            <a:ext cx="3266632" cy="2229476"/>
          </a:xfrm>
          <a:custGeom>
            <a:avLst/>
            <a:gdLst/>
            <a:ahLst/>
            <a:cxnLst/>
            <a:rect l="l" t="t" r="r" b="b"/>
            <a:pathLst>
              <a:path w="4899948" h="3344214">
                <a:moveTo>
                  <a:pt x="0" y="0"/>
                </a:moveTo>
                <a:lnTo>
                  <a:pt x="4899947" y="0"/>
                </a:lnTo>
                <a:lnTo>
                  <a:pt x="4899947" y="3344214"/>
                </a:lnTo>
                <a:lnTo>
                  <a:pt x="0" y="3344214"/>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GB" sz="1200"/>
          </a:p>
        </p:txBody>
      </p:sp>
      <p:sp>
        <p:nvSpPr>
          <p:cNvPr id="4" name="Freeform 4"/>
          <p:cNvSpPr/>
          <p:nvPr/>
        </p:nvSpPr>
        <p:spPr>
          <a:xfrm>
            <a:off x="4020473" y="6172201"/>
            <a:ext cx="2039886" cy="500699"/>
          </a:xfrm>
          <a:custGeom>
            <a:avLst/>
            <a:gdLst/>
            <a:ahLst/>
            <a:cxnLst/>
            <a:rect l="l" t="t" r="r" b="b"/>
            <a:pathLst>
              <a:path w="3059829" h="751049">
                <a:moveTo>
                  <a:pt x="0" y="0"/>
                </a:moveTo>
                <a:lnTo>
                  <a:pt x="3059829" y="0"/>
                </a:lnTo>
                <a:lnTo>
                  <a:pt x="3059829" y="751049"/>
                </a:lnTo>
                <a:lnTo>
                  <a:pt x="0" y="751049"/>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GB" sz="1200"/>
          </a:p>
        </p:txBody>
      </p:sp>
      <p:sp>
        <p:nvSpPr>
          <p:cNvPr id="5" name="Freeform 5"/>
          <p:cNvSpPr/>
          <p:nvPr/>
        </p:nvSpPr>
        <p:spPr>
          <a:xfrm>
            <a:off x="9476804" y="5693425"/>
            <a:ext cx="3068209" cy="2412379"/>
          </a:xfrm>
          <a:custGeom>
            <a:avLst/>
            <a:gdLst/>
            <a:ahLst/>
            <a:cxnLst/>
            <a:rect l="l" t="t" r="r" b="b"/>
            <a:pathLst>
              <a:path w="4602314" h="3618569">
                <a:moveTo>
                  <a:pt x="0" y="0"/>
                </a:moveTo>
                <a:lnTo>
                  <a:pt x="4602314" y="0"/>
                </a:lnTo>
                <a:lnTo>
                  <a:pt x="4602314" y="3618570"/>
                </a:lnTo>
                <a:lnTo>
                  <a:pt x="0" y="3618570"/>
                </a:lnTo>
                <a:lnTo>
                  <a:pt x="0" y="0"/>
                </a:lnTo>
                <a:close/>
              </a:path>
            </a:pathLst>
          </a:custGeom>
          <a:blipFill>
            <a:blip r:embed="rId7">
              <a:extLst>
                <a:ext uri="{96DAC541-7B7A-43D3-8B79-37D633B846F1}">
                  <asvg:svgBlip xmlns:asvg="http://schemas.microsoft.com/office/drawing/2016/SVG/main" r:embed="rId8"/>
                </a:ext>
              </a:extLst>
            </a:blip>
            <a:stretch>
              <a:fillRect/>
            </a:stretch>
          </a:blipFill>
          <a:ln cap="sq">
            <a:noFill/>
            <a:prstDash val="solid"/>
            <a:miter/>
          </a:ln>
        </p:spPr>
        <p:txBody>
          <a:bodyPr/>
          <a:lstStyle/>
          <a:p>
            <a:endParaRPr lang="en-GB" sz="1200"/>
          </a:p>
        </p:txBody>
      </p:sp>
      <p:sp>
        <p:nvSpPr>
          <p:cNvPr id="6" name="Freeform 6"/>
          <p:cNvSpPr/>
          <p:nvPr/>
        </p:nvSpPr>
        <p:spPr>
          <a:xfrm>
            <a:off x="-449437" y="-715087"/>
            <a:ext cx="3266632" cy="2045728"/>
          </a:xfrm>
          <a:custGeom>
            <a:avLst/>
            <a:gdLst/>
            <a:ahLst/>
            <a:cxnLst/>
            <a:rect l="l" t="t" r="r" b="b"/>
            <a:pathLst>
              <a:path w="4899948" h="3068592">
                <a:moveTo>
                  <a:pt x="0" y="0"/>
                </a:moveTo>
                <a:lnTo>
                  <a:pt x="4899948" y="0"/>
                </a:lnTo>
                <a:lnTo>
                  <a:pt x="4899948" y="3068592"/>
                </a:lnTo>
                <a:lnTo>
                  <a:pt x="0" y="3068592"/>
                </a:lnTo>
                <a:lnTo>
                  <a:pt x="0" y="0"/>
                </a:lnTo>
                <a:close/>
              </a:path>
            </a:pathLst>
          </a:custGeom>
          <a:blipFill>
            <a:blip r:embed="rId9">
              <a:extLst>
                <a:ext uri="{96DAC541-7B7A-43D3-8B79-37D633B846F1}">
                  <asvg:svgBlip xmlns:asvg="http://schemas.microsoft.com/office/drawing/2016/SVG/main" r:embed="rId10"/>
                </a:ext>
              </a:extLst>
            </a:blip>
            <a:stretch>
              <a:fillRect/>
            </a:stretch>
          </a:blipFill>
          <a:ln cap="sq">
            <a:noFill/>
            <a:prstDash val="solid"/>
            <a:miter/>
          </a:ln>
        </p:spPr>
        <p:txBody>
          <a:bodyPr/>
          <a:lstStyle/>
          <a:p>
            <a:endParaRPr lang="en-GB" sz="1200"/>
          </a:p>
        </p:txBody>
      </p:sp>
      <p:sp>
        <p:nvSpPr>
          <p:cNvPr id="7" name="Freeform 7"/>
          <p:cNvSpPr/>
          <p:nvPr/>
        </p:nvSpPr>
        <p:spPr>
          <a:xfrm>
            <a:off x="8457476" y="-1718795"/>
            <a:ext cx="2861616" cy="2580657"/>
          </a:xfrm>
          <a:custGeom>
            <a:avLst/>
            <a:gdLst/>
            <a:ahLst/>
            <a:cxnLst/>
            <a:rect l="l" t="t" r="r" b="b"/>
            <a:pathLst>
              <a:path w="4292424" h="3870986">
                <a:moveTo>
                  <a:pt x="0" y="0"/>
                </a:moveTo>
                <a:lnTo>
                  <a:pt x="4292424" y="0"/>
                </a:lnTo>
                <a:lnTo>
                  <a:pt x="4292424" y="3870986"/>
                </a:lnTo>
                <a:lnTo>
                  <a:pt x="0" y="3870986"/>
                </a:lnTo>
                <a:lnTo>
                  <a:pt x="0" y="0"/>
                </a:lnTo>
                <a:close/>
              </a:path>
            </a:pathLst>
          </a:custGeom>
          <a:blipFill>
            <a:blip r:embed="rId11">
              <a:extLst>
                <a:ext uri="{96DAC541-7B7A-43D3-8B79-37D633B846F1}">
                  <asvg:svgBlip xmlns:asvg="http://schemas.microsoft.com/office/drawing/2016/SVG/main" r:embed="rId12"/>
                </a:ext>
              </a:extLst>
            </a:blip>
            <a:stretch>
              <a:fillRect/>
            </a:stretch>
          </a:blipFill>
          <a:ln cap="sq">
            <a:noFill/>
            <a:prstDash val="solid"/>
            <a:miter/>
          </a:ln>
        </p:spPr>
        <p:txBody>
          <a:bodyPr/>
          <a:lstStyle/>
          <a:p>
            <a:endParaRPr lang="en-GB" sz="1200"/>
          </a:p>
        </p:txBody>
      </p:sp>
      <p:sp>
        <p:nvSpPr>
          <p:cNvPr id="8" name="Freeform 8"/>
          <p:cNvSpPr/>
          <p:nvPr/>
        </p:nvSpPr>
        <p:spPr>
          <a:xfrm>
            <a:off x="6759290" y="6172200"/>
            <a:ext cx="2717513" cy="1909053"/>
          </a:xfrm>
          <a:custGeom>
            <a:avLst/>
            <a:gdLst/>
            <a:ahLst/>
            <a:cxnLst/>
            <a:rect l="l" t="t" r="r" b="b"/>
            <a:pathLst>
              <a:path w="4076270" h="2863579">
                <a:moveTo>
                  <a:pt x="0" y="0"/>
                </a:moveTo>
                <a:lnTo>
                  <a:pt x="4076270" y="0"/>
                </a:lnTo>
                <a:lnTo>
                  <a:pt x="4076270" y="2863579"/>
                </a:lnTo>
                <a:lnTo>
                  <a:pt x="0" y="2863579"/>
                </a:lnTo>
                <a:lnTo>
                  <a:pt x="0" y="0"/>
                </a:lnTo>
                <a:close/>
              </a:path>
            </a:pathLst>
          </a:custGeom>
          <a:blipFill>
            <a:blip r:embed="rId13">
              <a:extLst>
                <a:ext uri="{96DAC541-7B7A-43D3-8B79-37D633B846F1}">
                  <asvg:svgBlip xmlns:asvg="http://schemas.microsoft.com/office/drawing/2016/SVG/main" r:embed="rId14"/>
                </a:ext>
              </a:extLst>
            </a:blip>
            <a:stretch>
              <a:fillRect/>
            </a:stretch>
          </a:blipFill>
          <a:ln cap="sq">
            <a:noFill/>
            <a:prstDash val="solid"/>
            <a:miter/>
          </a:ln>
        </p:spPr>
        <p:txBody>
          <a:bodyPr/>
          <a:lstStyle/>
          <a:p>
            <a:endParaRPr lang="en-GB" sz="1200"/>
          </a:p>
        </p:txBody>
      </p:sp>
      <p:sp>
        <p:nvSpPr>
          <p:cNvPr id="9" name="Freeform 9"/>
          <p:cNvSpPr/>
          <p:nvPr/>
        </p:nvSpPr>
        <p:spPr>
          <a:xfrm>
            <a:off x="4939549" y="-1800067"/>
            <a:ext cx="3662039" cy="2743200"/>
          </a:xfrm>
          <a:custGeom>
            <a:avLst/>
            <a:gdLst/>
            <a:ahLst/>
            <a:cxnLst/>
            <a:rect l="l" t="t" r="r" b="b"/>
            <a:pathLst>
              <a:path w="5493058" h="4114800">
                <a:moveTo>
                  <a:pt x="0" y="0"/>
                </a:moveTo>
                <a:lnTo>
                  <a:pt x="5493058" y="0"/>
                </a:lnTo>
                <a:lnTo>
                  <a:pt x="5493058" y="4114800"/>
                </a:lnTo>
                <a:lnTo>
                  <a:pt x="0" y="4114800"/>
                </a:lnTo>
                <a:lnTo>
                  <a:pt x="0" y="0"/>
                </a:lnTo>
                <a:close/>
              </a:path>
            </a:pathLst>
          </a:custGeom>
          <a:blipFill>
            <a:blip r:embed="rId15">
              <a:extLst>
                <a:ext uri="{96DAC541-7B7A-43D3-8B79-37D633B846F1}">
                  <asvg:svgBlip xmlns:asvg="http://schemas.microsoft.com/office/drawing/2016/SVG/main" r:embed="rId16"/>
                </a:ext>
              </a:extLst>
            </a:blip>
            <a:stretch>
              <a:fillRect/>
            </a:stretch>
          </a:blipFill>
          <a:ln cap="sq">
            <a:noFill/>
            <a:prstDash val="solid"/>
            <a:miter/>
          </a:ln>
        </p:spPr>
        <p:txBody>
          <a:bodyPr/>
          <a:lstStyle/>
          <a:p>
            <a:endParaRPr lang="en-GB" sz="1200"/>
          </a:p>
        </p:txBody>
      </p:sp>
      <p:sp>
        <p:nvSpPr>
          <p:cNvPr id="10" name="Freeform 10"/>
          <p:cNvSpPr/>
          <p:nvPr/>
        </p:nvSpPr>
        <p:spPr>
          <a:xfrm rot="4747568">
            <a:off x="-1981561" y="2443545"/>
            <a:ext cx="3264065" cy="1823796"/>
          </a:xfrm>
          <a:custGeom>
            <a:avLst/>
            <a:gdLst/>
            <a:ahLst/>
            <a:cxnLst/>
            <a:rect l="l" t="t" r="r" b="b"/>
            <a:pathLst>
              <a:path w="4896097" h="2735694">
                <a:moveTo>
                  <a:pt x="0" y="0"/>
                </a:moveTo>
                <a:lnTo>
                  <a:pt x="4896097" y="0"/>
                </a:lnTo>
                <a:lnTo>
                  <a:pt x="4896097" y="2735694"/>
                </a:lnTo>
                <a:lnTo>
                  <a:pt x="0" y="2735694"/>
                </a:lnTo>
                <a:lnTo>
                  <a:pt x="0" y="0"/>
                </a:lnTo>
                <a:close/>
              </a:path>
            </a:pathLst>
          </a:custGeom>
          <a:blipFill>
            <a:blip r:embed="rId17">
              <a:extLst>
                <a:ext uri="{96DAC541-7B7A-43D3-8B79-37D633B846F1}">
                  <asvg:svgBlip xmlns:asvg="http://schemas.microsoft.com/office/drawing/2016/SVG/main" r:embed="rId18"/>
                </a:ext>
              </a:extLst>
            </a:blip>
            <a:stretch>
              <a:fillRect/>
            </a:stretch>
          </a:blipFill>
          <a:ln cap="sq">
            <a:noFill/>
            <a:prstDash val="solid"/>
            <a:miter/>
          </a:ln>
        </p:spPr>
        <p:txBody>
          <a:bodyPr/>
          <a:lstStyle/>
          <a:p>
            <a:endParaRPr lang="en-GB" sz="1200"/>
          </a:p>
        </p:txBody>
      </p:sp>
      <p:sp>
        <p:nvSpPr>
          <p:cNvPr id="11" name="Freeform 11"/>
          <p:cNvSpPr/>
          <p:nvPr/>
        </p:nvSpPr>
        <p:spPr>
          <a:xfrm>
            <a:off x="3220987" y="-1084338"/>
            <a:ext cx="1928508" cy="1946201"/>
          </a:xfrm>
          <a:custGeom>
            <a:avLst/>
            <a:gdLst/>
            <a:ahLst/>
            <a:cxnLst/>
            <a:rect l="l" t="t" r="r" b="b"/>
            <a:pathLst>
              <a:path w="2892762" h="2919301">
                <a:moveTo>
                  <a:pt x="0" y="0"/>
                </a:moveTo>
                <a:lnTo>
                  <a:pt x="2892761" y="0"/>
                </a:lnTo>
                <a:lnTo>
                  <a:pt x="2892761" y="2919300"/>
                </a:lnTo>
                <a:lnTo>
                  <a:pt x="0" y="2919300"/>
                </a:lnTo>
                <a:lnTo>
                  <a:pt x="0" y="0"/>
                </a:lnTo>
                <a:close/>
              </a:path>
            </a:pathLst>
          </a:custGeom>
          <a:blipFill>
            <a:blip r:embed="rId19">
              <a:extLst>
                <a:ext uri="{96DAC541-7B7A-43D3-8B79-37D633B846F1}">
                  <asvg:svgBlip xmlns:asvg="http://schemas.microsoft.com/office/drawing/2016/SVG/main" r:embed="rId20"/>
                </a:ext>
              </a:extLst>
            </a:blip>
            <a:stretch>
              <a:fillRect/>
            </a:stretch>
          </a:blipFill>
          <a:ln cap="sq">
            <a:noFill/>
            <a:prstDash val="solid"/>
            <a:miter/>
          </a:ln>
        </p:spPr>
        <p:txBody>
          <a:bodyPr/>
          <a:lstStyle/>
          <a:p>
            <a:endParaRPr lang="en-GB" sz="1200"/>
          </a:p>
        </p:txBody>
      </p:sp>
      <p:sp>
        <p:nvSpPr>
          <p:cNvPr id="12" name="Freeform 12"/>
          <p:cNvSpPr/>
          <p:nvPr/>
        </p:nvSpPr>
        <p:spPr>
          <a:xfrm>
            <a:off x="11506200" y="1508228"/>
            <a:ext cx="2383694" cy="2383694"/>
          </a:xfrm>
          <a:custGeom>
            <a:avLst/>
            <a:gdLst/>
            <a:ahLst/>
            <a:cxnLst/>
            <a:rect l="l" t="t" r="r" b="b"/>
            <a:pathLst>
              <a:path w="3575541" h="3575541">
                <a:moveTo>
                  <a:pt x="0" y="0"/>
                </a:moveTo>
                <a:lnTo>
                  <a:pt x="3575541" y="0"/>
                </a:lnTo>
                <a:lnTo>
                  <a:pt x="3575541" y="3575541"/>
                </a:lnTo>
                <a:lnTo>
                  <a:pt x="0" y="3575541"/>
                </a:lnTo>
                <a:lnTo>
                  <a:pt x="0" y="0"/>
                </a:lnTo>
                <a:close/>
              </a:path>
            </a:pathLst>
          </a:custGeom>
          <a:blipFill>
            <a:blip r:embed="rId21">
              <a:extLst>
                <a:ext uri="{96DAC541-7B7A-43D3-8B79-37D633B846F1}">
                  <asvg:svgBlip xmlns:asvg="http://schemas.microsoft.com/office/drawing/2016/SVG/main" r:embed="rId22"/>
                </a:ext>
              </a:extLst>
            </a:blip>
            <a:stretch>
              <a:fillRect/>
            </a:stretch>
          </a:blipFill>
          <a:ln cap="sq">
            <a:noFill/>
            <a:prstDash val="solid"/>
            <a:miter/>
          </a:ln>
        </p:spPr>
        <p:txBody>
          <a:bodyPr/>
          <a:lstStyle/>
          <a:p>
            <a:endParaRPr lang="en-GB" sz="1200"/>
          </a:p>
        </p:txBody>
      </p:sp>
      <p:sp>
        <p:nvSpPr>
          <p:cNvPr id="13" name="Freeform 13"/>
          <p:cNvSpPr/>
          <p:nvPr/>
        </p:nvSpPr>
        <p:spPr>
          <a:xfrm>
            <a:off x="1713699" y="6062492"/>
            <a:ext cx="1724680" cy="1591017"/>
          </a:xfrm>
          <a:custGeom>
            <a:avLst/>
            <a:gdLst/>
            <a:ahLst/>
            <a:cxnLst/>
            <a:rect l="l" t="t" r="r" b="b"/>
            <a:pathLst>
              <a:path w="2587020" h="2386526">
                <a:moveTo>
                  <a:pt x="0" y="0"/>
                </a:moveTo>
                <a:lnTo>
                  <a:pt x="2587020" y="0"/>
                </a:lnTo>
                <a:lnTo>
                  <a:pt x="2587020" y="2386526"/>
                </a:lnTo>
                <a:lnTo>
                  <a:pt x="0" y="2386526"/>
                </a:lnTo>
                <a:lnTo>
                  <a:pt x="0" y="0"/>
                </a:lnTo>
                <a:close/>
              </a:path>
            </a:pathLst>
          </a:custGeom>
          <a:blipFill>
            <a:blip r:embed="rId23">
              <a:extLst>
                <a:ext uri="{96DAC541-7B7A-43D3-8B79-37D633B846F1}">
                  <asvg:svgBlip xmlns:asvg="http://schemas.microsoft.com/office/drawing/2016/SVG/main" r:embed="rId24"/>
                </a:ext>
              </a:extLst>
            </a:blip>
            <a:stretch>
              <a:fillRect/>
            </a:stretch>
          </a:blipFill>
          <a:ln cap="sq">
            <a:noFill/>
            <a:prstDash val="solid"/>
            <a:miter/>
          </a:ln>
        </p:spPr>
        <p:txBody>
          <a:bodyPr/>
          <a:lstStyle/>
          <a:p>
            <a:endParaRPr lang="en-GB" sz="1200"/>
          </a:p>
        </p:txBody>
      </p:sp>
      <p:sp>
        <p:nvSpPr>
          <p:cNvPr id="14" name="Freeform 14"/>
          <p:cNvSpPr/>
          <p:nvPr/>
        </p:nvSpPr>
        <p:spPr>
          <a:xfrm rot="-5282649">
            <a:off x="10960246" y="4647246"/>
            <a:ext cx="2255325" cy="769629"/>
          </a:xfrm>
          <a:custGeom>
            <a:avLst/>
            <a:gdLst/>
            <a:ahLst/>
            <a:cxnLst/>
            <a:rect l="l" t="t" r="r" b="b"/>
            <a:pathLst>
              <a:path w="3382987" h="1154444">
                <a:moveTo>
                  <a:pt x="0" y="0"/>
                </a:moveTo>
                <a:lnTo>
                  <a:pt x="3382987" y="0"/>
                </a:lnTo>
                <a:lnTo>
                  <a:pt x="3382987" y="1154445"/>
                </a:lnTo>
                <a:lnTo>
                  <a:pt x="0" y="1154445"/>
                </a:lnTo>
                <a:lnTo>
                  <a:pt x="0" y="0"/>
                </a:lnTo>
                <a:close/>
              </a:path>
            </a:pathLst>
          </a:custGeom>
          <a:blipFill>
            <a:blip r:embed="rId25">
              <a:extLst>
                <a:ext uri="{96DAC541-7B7A-43D3-8B79-37D633B846F1}">
                  <asvg:svgBlip xmlns:asvg="http://schemas.microsoft.com/office/drawing/2016/SVG/main" r:embed="rId26"/>
                </a:ext>
              </a:extLst>
            </a:blip>
            <a:stretch>
              <a:fillRect/>
            </a:stretch>
          </a:blipFill>
          <a:ln cap="sq">
            <a:noFill/>
            <a:prstDash val="solid"/>
            <a:miter/>
          </a:ln>
        </p:spPr>
        <p:txBody>
          <a:bodyPr/>
          <a:lstStyle/>
          <a:p>
            <a:endParaRPr lang="en-GB" sz="1200"/>
          </a:p>
        </p:txBody>
      </p:sp>
      <p:sp>
        <p:nvSpPr>
          <p:cNvPr id="15" name="Freeform 15"/>
          <p:cNvSpPr/>
          <p:nvPr/>
        </p:nvSpPr>
        <p:spPr>
          <a:xfrm>
            <a:off x="11319092" y="-428430"/>
            <a:ext cx="2069681" cy="2228459"/>
          </a:xfrm>
          <a:custGeom>
            <a:avLst/>
            <a:gdLst/>
            <a:ahLst/>
            <a:cxnLst/>
            <a:rect l="l" t="t" r="r" b="b"/>
            <a:pathLst>
              <a:path w="3104522" h="3342688">
                <a:moveTo>
                  <a:pt x="0" y="0"/>
                </a:moveTo>
                <a:lnTo>
                  <a:pt x="3104522" y="0"/>
                </a:lnTo>
                <a:lnTo>
                  <a:pt x="3104522" y="3342688"/>
                </a:lnTo>
                <a:lnTo>
                  <a:pt x="0" y="3342688"/>
                </a:lnTo>
                <a:lnTo>
                  <a:pt x="0" y="0"/>
                </a:lnTo>
                <a:close/>
              </a:path>
            </a:pathLst>
          </a:custGeom>
          <a:blipFill>
            <a:blip r:embed="rId27">
              <a:extLst>
                <a:ext uri="{96DAC541-7B7A-43D3-8B79-37D633B846F1}">
                  <asvg:svgBlip xmlns:asvg="http://schemas.microsoft.com/office/drawing/2016/SVG/main" r:embed="rId28"/>
                </a:ext>
              </a:extLst>
            </a:blip>
            <a:stretch>
              <a:fillRect/>
            </a:stretch>
          </a:blipFill>
          <a:ln cap="sq">
            <a:noFill/>
            <a:prstDash val="solid"/>
            <a:miter/>
          </a:ln>
        </p:spPr>
        <p:txBody>
          <a:bodyPr/>
          <a:lstStyle/>
          <a:p>
            <a:endParaRPr lang="en-GB" sz="1200"/>
          </a:p>
        </p:txBody>
      </p:sp>
      <p:sp>
        <p:nvSpPr>
          <p:cNvPr id="16" name="TextBox 16"/>
          <p:cNvSpPr txBox="1"/>
          <p:nvPr/>
        </p:nvSpPr>
        <p:spPr>
          <a:xfrm>
            <a:off x="2459202" y="2013245"/>
            <a:ext cx="7273597" cy="2191818"/>
          </a:xfrm>
          <a:prstGeom prst="rect">
            <a:avLst/>
          </a:prstGeom>
        </p:spPr>
        <p:txBody>
          <a:bodyPr lIns="0" tIns="0" rIns="0" bIns="0" rtlCol="0" anchor="t">
            <a:spAutoFit/>
          </a:bodyPr>
          <a:lstStyle/>
          <a:p>
            <a:pPr algn="ctr">
              <a:lnSpc>
                <a:spcPts val="8466"/>
              </a:lnSpc>
            </a:pPr>
            <a:r>
              <a:rPr lang="en-US" sz="9732" b="1">
                <a:solidFill>
                  <a:srgbClr val="000000"/>
                </a:solidFill>
                <a:latin typeface="DM Sans Bold"/>
                <a:ea typeface="DM Sans Bold"/>
                <a:cs typeface="DM Sans Bold"/>
                <a:sym typeface="DM Sans Bold"/>
              </a:rPr>
              <a:t>Thank you very much!</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69DA3C-9B6C-49B2-9E92-9DE40ED95323}"/>
              </a:ext>
            </a:extLst>
          </p:cNvPr>
          <p:cNvSpPr>
            <a:spLocks noGrp="1"/>
          </p:cNvSpPr>
          <p:nvPr>
            <p:ph type="ctrTitle"/>
          </p:nvPr>
        </p:nvSpPr>
        <p:spPr/>
        <p:txBody>
          <a:bodyPr/>
          <a:lstStyle/>
          <a:p>
            <a:endParaRPr lang="en-GB"/>
          </a:p>
        </p:txBody>
      </p:sp>
      <p:sp>
        <p:nvSpPr>
          <p:cNvPr id="3" name="Subtitle 2">
            <a:extLst>
              <a:ext uri="{FF2B5EF4-FFF2-40B4-BE49-F238E27FC236}">
                <a16:creationId xmlns:a16="http://schemas.microsoft.com/office/drawing/2014/main" id="{148BCD1A-435B-4F32-8A27-849606E0DFDC}"/>
              </a:ext>
            </a:extLst>
          </p:cNvPr>
          <p:cNvSpPr>
            <a:spLocks noGrp="1"/>
          </p:cNvSpPr>
          <p:nvPr>
            <p:ph type="subTitle" idx="1"/>
          </p:nvPr>
        </p:nvSpPr>
        <p:spPr/>
        <p:txBody>
          <a:bodyPr/>
          <a:lstStyle/>
          <a:p>
            <a:endParaRPr lang="en-GB"/>
          </a:p>
        </p:txBody>
      </p:sp>
      <p:sp>
        <p:nvSpPr>
          <p:cNvPr id="4" name="Rectangle 3">
            <a:extLst>
              <a:ext uri="{FF2B5EF4-FFF2-40B4-BE49-F238E27FC236}">
                <a16:creationId xmlns:a16="http://schemas.microsoft.com/office/drawing/2014/main" id="{AB2CCABD-EFCD-4E2D-8DC7-29A670D956FC}"/>
              </a:ext>
            </a:extLst>
          </p:cNvPr>
          <p:cNvSpPr/>
          <p:nvPr/>
        </p:nvSpPr>
        <p:spPr>
          <a:xfrm>
            <a:off x="0" y="0"/>
            <a:ext cx="12192000" cy="68580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DBC6F949-E494-48AE-B051-937C0776CA58}"/>
              </a:ext>
            </a:extLst>
          </p:cNvPr>
          <p:cNvSpPr/>
          <p:nvPr/>
        </p:nvSpPr>
        <p:spPr>
          <a:xfrm>
            <a:off x="184558" y="192947"/>
            <a:ext cx="11828477" cy="64846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2" descr="Gantry 5">
            <a:extLst>
              <a:ext uri="{FF2B5EF4-FFF2-40B4-BE49-F238E27FC236}">
                <a16:creationId xmlns:a16="http://schemas.microsoft.com/office/drawing/2014/main" id="{5C3E3086-7689-44BA-AF3B-BF2688EA6BD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53783" y="242957"/>
            <a:ext cx="2060332" cy="988959"/>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A picture containing drawing&#10;&#10;Description automatically generated">
            <a:extLst>
              <a:ext uri="{FF2B5EF4-FFF2-40B4-BE49-F238E27FC236}">
                <a16:creationId xmlns:a16="http://schemas.microsoft.com/office/drawing/2014/main" id="{43A5DB04-1901-4599-988D-064C1AD37EAF}"/>
              </a:ext>
            </a:extLst>
          </p:cNvPr>
          <p:cNvPicPr>
            <a:picLocks noChangeAspect="1"/>
          </p:cNvPicPr>
          <p:nvPr/>
        </p:nvPicPr>
        <p:blipFill>
          <a:blip r:embed="rId4"/>
          <a:stretch>
            <a:fillRect/>
          </a:stretch>
        </p:blipFill>
        <p:spPr>
          <a:xfrm>
            <a:off x="277885" y="5038884"/>
            <a:ext cx="2640117" cy="1528489"/>
          </a:xfrm>
          <a:prstGeom prst="rect">
            <a:avLst/>
          </a:prstGeom>
        </p:spPr>
      </p:pic>
      <p:pic>
        <p:nvPicPr>
          <p:cNvPr id="8" name="Picture 7" descr="Icon&#10;&#10;Description automatically generated">
            <a:extLst>
              <a:ext uri="{FF2B5EF4-FFF2-40B4-BE49-F238E27FC236}">
                <a16:creationId xmlns:a16="http://schemas.microsoft.com/office/drawing/2014/main" id="{A8FC982B-10D7-4D7D-9959-9006ABC0B937}"/>
              </a:ext>
            </a:extLst>
          </p:cNvPr>
          <p:cNvPicPr/>
          <p:nvPr/>
        </p:nvPicPr>
        <p:blipFill>
          <a:blip r:embed="rId5">
            <a:extLst>
              <a:ext uri="{28A0092B-C50C-407E-A947-70E740481C1C}">
                <a14:useLocalDpi xmlns:a14="http://schemas.microsoft.com/office/drawing/2010/main" val="0"/>
              </a:ext>
            </a:extLst>
          </a:blip>
          <a:stretch>
            <a:fillRect/>
          </a:stretch>
        </p:blipFill>
        <p:spPr>
          <a:xfrm>
            <a:off x="10495135" y="5220960"/>
            <a:ext cx="1440180" cy="1367155"/>
          </a:xfrm>
          <a:prstGeom prst="rect">
            <a:avLst/>
          </a:prstGeom>
        </p:spPr>
      </p:pic>
      <p:sp>
        <p:nvSpPr>
          <p:cNvPr id="9" name="TextBox 8">
            <a:extLst>
              <a:ext uri="{FF2B5EF4-FFF2-40B4-BE49-F238E27FC236}">
                <a16:creationId xmlns:a16="http://schemas.microsoft.com/office/drawing/2014/main" id="{0A510117-7293-4773-EA5A-0B34A0EB3012}"/>
              </a:ext>
            </a:extLst>
          </p:cNvPr>
          <p:cNvSpPr txBox="1"/>
          <p:nvPr/>
        </p:nvSpPr>
        <p:spPr>
          <a:xfrm>
            <a:off x="1980547" y="2626273"/>
            <a:ext cx="8230906" cy="2308324"/>
          </a:xfrm>
          <a:prstGeom prst="rect">
            <a:avLst/>
          </a:prstGeom>
          <a:noFill/>
        </p:spPr>
        <p:txBody>
          <a:bodyPr wrap="square" rtlCol="0">
            <a:spAutoFit/>
          </a:bodyPr>
          <a:lstStyle/>
          <a:p>
            <a:pPr algn="ctr"/>
            <a:r>
              <a:rPr lang="en-GB" sz="3600"/>
              <a:t>Experts by Experience: </a:t>
            </a:r>
          </a:p>
          <a:p>
            <a:pPr algn="ctr"/>
            <a:r>
              <a:rPr lang="en-GB" sz="3600"/>
              <a:t>How we can support Talking Therapies?</a:t>
            </a:r>
          </a:p>
          <a:p>
            <a:pPr algn="ctr"/>
            <a:r>
              <a:rPr lang="en-GB"/>
              <a:t>PPN NW Experts by Experience:</a:t>
            </a:r>
          </a:p>
          <a:p>
            <a:pPr algn="ctr"/>
            <a:r>
              <a:rPr lang="en-GB"/>
              <a:t>Hilary Tetlow, Ali Bryant, Keith Holt, Joe Keaney</a:t>
            </a:r>
          </a:p>
          <a:p>
            <a:pPr algn="ctr"/>
            <a:r>
              <a:rPr lang="en-GB"/>
              <a:t>Reb Aziz-Brook, Assistant Psychologist</a:t>
            </a:r>
          </a:p>
          <a:p>
            <a:pPr algn="ctr"/>
            <a:endParaRPr lang="en-GB"/>
          </a:p>
        </p:txBody>
      </p:sp>
    </p:spTree>
    <p:extLst>
      <p:ext uri="{BB962C8B-B14F-4D97-AF65-F5344CB8AC3E}">
        <p14:creationId xmlns:p14="http://schemas.microsoft.com/office/powerpoint/2010/main" val="2290174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48" name="Rectangle 47">
            <a:extLst>
              <a:ext uri="{FF2B5EF4-FFF2-40B4-BE49-F238E27FC236}">
                <a16:creationId xmlns:a16="http://schemas.microsoft.com/office/drawing/2014/main" id="{EA9681CE-BBA0-49F9-8363-09207D3186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4"/>
          </a:solidFill>
          <a:ln w="12700">
            <a:noFill/>
          </a:ln>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49" name="Rectangle 48">
            <a:extLst>
              <a:ext uri="{FF2B5EF4-FFF2-40B4-BE49-F238E27FC236}">
                <a16:creationId xmlns:a16="http://schemas.microsoft.com/office/drawing/2014/main" id="{3EBAC690-37C5-465F-99FF-056C244F95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28600" y="246888"/>
            <a:ext cx="11724640" cy="6377939"/>
          </a:xfrm>
          <a:prstGeom prst="rect">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2" name="Title 1">
            <a:extLst>
              <a:ext uri="{FF2B5EF4-FFF2-40B4-BE49-F238E27FC236}">
                <a16:creationId xmlns:a16="http://schemas.microsoft.com/office/drawing/2014/main" id="{C1083A81-2AB2-BE04-E9C5-067EDA959B44}"/>
              </a:ext>
            </a:extLst>
          </p:cNvPr>
          <p:cNvSpPr>
            <a:spLocks noGrp="1"/>
          </p:cNvSpPr>
          <p:nvPr>
            <p:ph type="ctrTitle"/>
          </p:nvPr>
        </p:nvSpPr>
        <p:spPr>
          <a:xfrm>
            <a:off x="895467" y="863364"/>
            <a:ext cx="6657476" cy="5126124"/>
          </a:xfrm>
        </p:spPr>
        <p:txBody>
          <a:bodyPr anchor="ctr">
            <a:normAutofit/>
          </a:bodyPr>
          <a:lstStyle/>
          <a:p>
            <a:pPr algn="r"/>
            <a:r>
              <a:rPr lang="en-GB" sz="6100"/>
              <a:t>Compassionate Leadership in NHS Talking therapies</a:t>
            </a:r>
          </a:p>
        </p:txBody>
      </p:sp>
      <p:sp>
        <p:nvSpPr>
          <p:cNvPr id="3" name="Subtitle 2">
            <a:extLst>
              <a:ext uri="{FF2B5EF4-FFF2-40B4-BE49-F238E27FC236}">
                <a16:creationId xmlns:a16="http://schemas.microsoft.com/office/drawing/2014/main" id="{6312F45B-C3F2-9BA7-6B6A-CFD5E3D1AB1F}"/>
              </a:ext>
            </a:extLst>
          </p:cNvPr>
          <p:cNvSpPr>
            <a:spLocks noGrp="1"/>
          </p:cNvSpPr>
          <p:nvPr>
            <p:ph type="subTitle" idx="1"/>
          </p:nvPr>
        </p:nvSpPr>
        <p:spPr>
          <a:xfrm>
            <a:off x="8352941" y="863364"/>
            <a:ext cx="3082986" cy="5120435"/>
          </a:xfrm>
        </p:spPr>
        <p:txBody>
          <a:bodyPr anchor="ctr">
            <a:normAutofit/>
          </a:bodyPr>
          <a:lstStyle/>
          <a:p>
            <a:pPr algn="l"/>
            <a:r>
              <a:rPr lang="en-GB" sz="2000">
                <a:solidFill>
                  <a:srgbClr val="F2F2F2"/>
                </a:solidFill>
              </a:rPr>
              <a:t>A feasibility study </a:t>
            </a:r>
          </a:p>
          <a:p>
            <a:pPr algn="l"/>
            <a:r>
              <a:rPr lang="en-GB" sz="2000">
                <a:solidFill>
                  <a:srgbClr val="F2F2F2"/>
                </a:solidFill>
              </a:rPr>
              <a:t>Jenny Gravestock</a:t>
            </a:r>
          </a:p>
          <a:p>
            <a:pPr algn="l"/>
            <a:r>
              <a:rPr lang="en-GB" sz="2000">
                <a:solidFill>
                  <a:srgbClr val="F2F2F2"/>
                </a:solidFill>
              </a:rPr>
              <a:t>May 2025</a:t>
            </a:r>
          </a:p>
        </p:txBody>
      </p:sp>
      <p:cxnSp>
        <p:nvCxnSpPr>
          <p:cNvPr id="50" name="Straight Connector 49">
            <a:extLst>
              <a:ext uri="{FF2B5EF4-FFF2-40B4-BE49-F238E27FC236}">
                <a16:creationId xmlns:a16="http://schemas.microsoft.com/office/drawing/2014/main" id="{20129D1B-5EF7-4D54-8EE3-90A400E4027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7961243" y="2054826"/>
            <a:ext cx="0" cy="2743200"/>
          </a:xfrm>
          <a:prstGeom prst="line">
            <a:avLst/>
          </a:prstGeom>
          <a:ln w="12700">
            <a:solidFill>
              <a:schemeClr val="bg1">
                <a:alpha val="8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1814062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185AE0DB-DAD1-AE3F-B9F3-F78D1DCF1035}"/>
              </a:ext>
            </a:extLst>
          </p:cNvPr>
          <p:cNvSpPr>
            <a:spLocks noGrp="1"/>
          </p:cNvSpPr>
          <p:nvPr>
            <p:ph type="title"/>
          </p:nvPr>
        </p:nvSpPr>
        <p:spPr/>
        <p:txBody>
          <a:bodyPr/>
          <a:lstStyle/>
          <a:p>
            <a:endParaRPr lang="en-GB"/>
          </a:p>
        </p:txBody>
      </p:sp>
      <p:pic>
        <p:nvPicPr>
          <p:cNvPr id="6" name="Online Media 5" title="Why is Involvement of Experts by Experience Good for Everyone?">
            <a:hlinkClick r:id="" action="ppaction://media"/>
            <a:extLst>
              <a:ext uri="{FF2B5EF4-FFF2-40B4-BE49-F238E27FC236}">
                <a16:creationId xmlns:a16="http://schemas.microsoft.com/office/drawing/2014/main" id="{918D6FE8-2EAB-9535-35B4-F4B0E3FB42A5}"/>
              </a:ext>
            </a:extLst>
          </p:cNvPr>
          <p:cNvPicPr>
            <a:picLocks noGrp="1" noRot="1" noChangeAspect="1"/>
          </p:cNvPicPr>
          <p:nvPr>
            <p:ph idx="1"/>
            <a:videoFile r:link="rId1"/>
          </p:nvPr>
        </p:nvPicPr>
        <p:blipFill>
          <a:blip r:embed="rId4"/>
          <a:stretch>
            <a:fillRect/>
          </a:stretch>
        </p:blipFill>
        <p:spPr>
          <a:xfrm>
            <a:off x="2244725" y="1825625"/>
            <a:ext cx="7700963" cy="4351338"/>
          </a:xfrm>
          <a:prstGeom prst="rect">
            <a:avLst/>
          </a:prstGeom>
        </p:spPr>
      </p:pic>
      <p:sp>
        <p:nvSpPr>
          <p:cNvPr id="4" name="Rectangle 3">
            <a:extLst>
              <a:ext uri="{FF2B5EF4-FFF2-40B4-BE49-F238E27FC236}">
                <a16:creationId xmlns:a16="http://schemas.microsoft.com/office/drawing/2014/main" id="{AB2CCABD-EFCD-4E2D-8DC7-29A670D956FC}"/>
              </a:ext>
            </a:extLst>
          </p:cNvPr>
          <p:cNvSpPr/>
          <p:nvPr/>
        </p:nvSpPr>
        <p:spPr>
          <a:xfrm>
            <a:off x="0" y="0"/>
            <a:ext cx="12192000" cy="68580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DBC6F949-E494-48AE-B051-937C0776CA58}"/>
              </a:ext>
            </a:extLst>
          </p:cNvPr>
          <p:cNvSpPr/>
          <p:nvPr/>
        </p:nvSpPr>
        <p:spPr>
          <a:xfrm>
            <a:off x="433252" y="259976"/>
            <a:ext cx="11401697" cy="633804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4EE76ABC-89AD-773D-C106-8209DE1DEFF2}"/>
              </a:ext>
            </a:extLst>
          </p:cNvPr>
          <p:cNvSpPr txBox="1"/>
          <p:nvPr/>
        </p:nvSpPr>
        <p:spPr>
          <a:xfrm>
            <a:off x="357051" y="531223"/>
            <a:ext cx="10920549" cy="646331"/>
          </a:xfrm>
          <a:prstGeom prst="rect">
            <a:avLst/>
          </a:prstGeom>
          <a:noFill/>
        </p:spPr>
        <p:txBody>
          <a:bodyPr wrap="square" rtlCol="0">
            <a:spAutoFit/>
          </a:bodyPr>
          <a:lstStyle/>
          <a:p>
            <a:r>
              <a:rPr lang="en-GB" sz="3600" b="1">
                <a:solidFill>
                  <a:srgbClr val="7030A0"/>
                </a:solidFill>
                <a:latin typeface="Arial" panose="020B0604020202020204" pitchFamily="34" charset="0"/>
                <a:cs typeface="Arial" panose="020B0604020202020204" pitchFamily="34" charset="0"/>
              </a:rPr>
              <a:t>Who is an Expert by Experience?	</a:t>
            </a:r>
          </a:p>
        </p:txBody>
      </p:sp>
      <p:sp>
        <p:nvSpPr>
          <p:cNvPr id="3" name="Text Placeholder 5">
            <a:extLst>
              <a:ext uri="{FF2B5EF4-FFF2-40B4-BE49-F238E27FC236}">
                <a16:creationId xmlns:a16="http://schemas.microsoft.com/office/drawing/2014/main" id="{3469FBCE-EA60-E759-32F8-670CFBD006C1}"/>
              </a:ext>
            </a:extLst>
          </p:cNvPr>
          <p:cNvSpPr txBox="1">
            <a:spLocks/>
          </p:cNvSpPr>
          <p:nvPr/>
        </p:nvSpPr>
        <p:spPr>
          <a:xfrm>
            <a:off x="357051" y="1416790"/>
            <a:ext cx="11087593" cy="577927"/>
          </a:xfrm>
          <a:prstGeom prst="rect">
            <a:avLst/>
          </a:prstGeom>
        </p:spPr>
        <p:txBody>
          <a:bodyPr vert="horz" lIns="0" tIns="0" rIns="0" bIns="0" rtlCol="0">
            <a:noAutofit/>
          </a:bodyPr>
          <a:lstStyle>
            <a:lvl1pPr marL="0" indent="0" algn="l" defTabSz="914400" rtl="0" eaLnBrk="1" latinLnBrk="0" hangingPunct="1">
              <a:lnSpc>
                <a:spcPts val="2200"/>
              </a:lnSpc>
              <a:spcBef>
                <a:spcPts val="0"/>
              </a:spcBef>
              <a:spcAft>
                <a:spcPts val="900"/>
              </a:spcAft>
              <a:buClr>
                <a:schemeClr val="tx1"/>
              </a:buClr>
              <a:buFont typeface="Arial" panose="020B0604020202020204" pitchFamily="34" charset="0"/>
              <a:buNone/>
              <a:defRPr sz="2400" b="1" kern="1200">
                <a:solidFill>
                  <a:schemeClr val="accent6"/>
                </a:solidFill>
                <a:latin typeface="+mn-lt"/>
                <a:ea typeface="+mn-ea"/>
                <a:cs typeface="+mn-cs"/>
              </a:defRPr>
            </a:lvl1pPr>
            <a:lvl2pPr marL="357188"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2pPr>
            <a:lvl3pPr marL="7143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3pPr>
            <a:lvl4pPr marL="1081087"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4pPr>
            <a:lvl5pPr marL="14382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87313" marR="0" lvl="0" algn="l" defTabSz="914400" rtl="0" eaLnBrk="1" fontAlgn="auto" latinLnBrk="0" hangingPunct="1">
              <a:lnSpc>
                <a:spcPct val="100000"/>
              </a:lnSpc>
              <a:spcBef>
                <a:spcPts val="0"/>
              </a:spcBef>
              <a:spcAft>
                <a:spcPts val="1200"/>
              </a:spcAft>
              <a:buClr>
                <a:srgbClr val="425563"/>
              </a:buClr>
              <a:buSzTx/>
              <a:buFont typeface="Arial" panose="020B0604020202020204" pitchFamily="34" charset="0"/>
              <a:buNone/>
              <a:tabLst/>
              <a:defRPr/>
            </a:pPr>
            <a:endParaRPr kumimoji="0" lang="en-GB" sz="2400" b="1" i="0" u="none" strike="noStrike" kern="1200" cap="none" spc="0" normalizeH="0" baseline="0" noProof="0">
              <a:ln>
                <a:noFill/>
              </a:ln>
              <a:solidFill>
                <a:srgbClr val="6E51A0"/>
              </a:solidFill>
              <a:effectLst/>
              <a:uLnTx/>
              <a:uFillTx/>
              <a:latin typeface="Arial" panose="020B0604020202020204"/>
              <a:ea typeface="+mn-ea"/>
              <a:cs typeface="+mn-cs"/>
            </a:endParaRPr>
          </a:p>
        </p:txBody>
      </p:sp>
      <p:sp>
        <p:nvSpPr>
          <p:cNvPr id="2" name="TextBox 1">
            <a:extLst>
              <a:ext uri="{FF2B5EF4-FFF2-40B4-BE49-F238E27FC236}">
                <a16:creationId xmlns:a16="http://schemas.microsoft.com/office/drawing/2014/main" id="{29A6618C-5249-83B3-E609-AEAAC1AE558E}"/>
              </a:ext>
            </a:extLst>
          </p:cNvPr>
          <p:cNvSpPr txBox="1"/>
          <p:nvPr/>
        </p:nvSpPr>
        <p:spPr>
          <a:xfrm>
            <a:off x="530297" y="1367609"/>
            <a:ext cx="10267406" cy="872803"/>
          </a:xfrm>
          <a:prstGeom prst="rect">
            <a:avLst/>
          </a:prstGeom>
          <a:noFill/>
        </p:spPr>
        <p:txBody>
          <a:bodyPr wrap="square" rtlCol="0">
            <a:spAutoFit/>
          </a:bodyPr>
          <a:lstStyle/>
          <a:p>
            <a:pPr algn="l">
              <a:lnSpc>
                <a:spcPts val="1650"/>
              </a:lnSpc>
              <a:spcBef>
                <a:spcPts val="750"/>
              </a:spcBef>
              <a:spcAft>
                <a:spcPts val="600"/>
              </a:spcAft>
            </a:pPr>
            <a:endParaRPr lang="en-GB" sz="2000" b="0" i="0">
              <a:solidFill>
                <a:srgbClr val="001D35"/>
              </a:solidFill>
              <a:effectLst/>
              <a:latin typeface="Arial" panose="020B0604020202020204" pitchFamily="34" charset="0"/>
              <a:cs typeface="Arial" panose="020B0604020202020204" pitchFamily="34" charset="0"/>
            </a:endParaRPr>
          </a:p>
          <a:p>
            <a:pPr>
              <a:lnSpc>
                <a:spcPct val="150000"/>
              </a:lnSpc>
            </a:pPr>
            <a:endParaRPr lang="en-GB" sz="2400">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30862F5E-FD38-AF71-16A7-C6B4C68567EF}"/>
              </a:ext>
            </a:extLst>
          </p:cNvPr>
          <p:cNvSpPr txBox="1"/>
          <p:nvPr/>
        </p:nvSpPr>
        <p:spPr>
          <a:xfrm>
            <a:off x="708823" y="1716057"/>
            <a:ext cx="10267406" cy="4450706"/>
          </a:xfrm>
          <a:prstGeom prst="rect">
            <a:avLst/>
          </a:prstGeom>
          <a:noFill/>
        </p:spPr>
        <p:txBody>
          <a:bodyPr wrap="square" rtlCol="0">
            <a:spAutoFit/>
          </a:bodyPr>
          <a:lstStyle/>
          <a:p>
            <a:pPr algn="l">
              <a:lnSpc>
                <a:spcPts val="1650"/>
              </a:lnSpc>
              <a:spcBef>
                <a:spcPts val="750"/>
              </a:spcBef>
              <a:spcAft>
                <a:spcPts val="600"/>
              </a:spcAft>
            </a:pPr>
            <a:r>
              <a:rPr lang="en-GB" sz="2000" b="1">
                <a:solidFill>
                  <a:srgbClr val="001D35"/>
                </a:solidFill>
                <a:latin typeface="Arial" panose="020B0604020202020204" pitchFamily="34" charset="0"/>
                <a:cs typeface="Arial" panose="020B0604020202020204" pitchFamily="34" charset="0"/>
              </a:rPr>
              <a:t>Please load </a:t>
            </a:r>
            <a:r>
              <a:rPr lang="en-GB" sz="2000" b="1">
                <a:solidFill>
                  <a:srgbClr val="001D35"/>
                </a:solidFill>
                <a:latin typeface="Arial" panose="020B0604020202020204" pitchFamily="34" charset="0"/>
                <a:cs typeface="Arial" panose="020B0604020202020204" pitchFamily="34" charset="0"/>
                <a:hlinkClick r:id="rId5"/>
              </a:rPr>
              <a:t>www.menti.com</a:t>
            </a:r>
            <a:r>
              <a:rPr lang="en-GB" sz="2000" b="1">
                <a:solidFill>
                  <a:srgbClr val="001D35"/>
                </a:solidFill>
                <a:latin typeface="Arial" panose="020B0604020202020204" pitchFamily="34" charset="0"/>
                <a:cs typeface="Arial" panose="020B0604020202020204" pitchFamily="34" charset="0"/>
              </a:rPr>
              <a:t> on your device</a:t>
            </a:r>
          </a:p>
          <a:p>
            <a:pPr algn="l">
              <a:lnSpc>
                <a:spcPts val="1650"/>
              </a:lnSpc>
              <a:spcBef>
                <a:spcPts val="750"/>
              </a:spcBef>
              <a:spcAft>
                <a:spcPts val="600"/>
              </a:spcAft>
            </a:pPr>
            <a:endParaRPr lang="en-GB" sz="2000" b="1">
              <a:solidFill>
                <a:srgbClr val="001D35"/>
              </a:solidFill>
              <a:latin typeface="Arial" panose="020B0604020202020204" pitchFamily="34" charset="0"/>
              <a:cs typeface="Arial" panose="020B0604020202020204" pitchFamily="34" charset="0"/>
            </a:endParaRPr>
          </a:p>
          <a:p>
            <a:pPr algn="l">
              <a:lnSpc>
                <a:spcPts val="1650"/>
              </a:lnSpc>
              <a:spcBef>
                <a:spcPts val="750"/>
              </a:spcBef>
              <a:spcAft>
                <a:spcPts val="600"/>
              </a:spcAft>
            </a:pPr>
            <a:r>
              <a:rPr lang="en-GB" sz="2000" b="1" i="1">
                <a:solidFill>
                  <a:srgbClr val="001D35"/>
                </a:solidFill>
                <a:latin typeface="Arial" panose="020B0604020202020204" pitchFamily="34" charset="0"/>
                <a:cs typeface="Arial" panose="020B0604020202020204" pitchFamily="34" charset="0"/>
              </a:rPr>
              <a:t>Do You Know what Experts by Experience offer and who they are?</a:t>
            </a:r>
          </a:p>
          <a:p>
            <a:pPr algn="l">
              <a:lnSpc>
                <a:spcPts val="1650"/>
              </a:lnSpc>
              <a:spcBef>
                <a:spcPts val="750"/>
              </a:spcBef>
              <a:spcAft>
                <a:spcPts val="600"/>
              </a:spcAft>
            </a:pPr>
            <a:endParaRPr lang="en-GB" sz="2000" b="1" i="0">
              <a:solidFill>
                <a:srgbClr val="001D35"/>
              </a:solidFill>
              <a:effectLst/>
              <a:latin typeface="Arial" panose="020B0604020202020204" pitchFamily="34" charset="0"/>
              <a:cs typeface="Arial" panose="020B0604020202020204" pitchFamily="34" charset="0"/>
            </a:endParaRPr>
          </a:p>
          <a:p>
            <a:pPr algn="l">
              <a:lnSpc>
                <a:spcPts val="1650"/>
              </a:lnSpc>
              <a:spcBef>
                <a:spcPts val="750"/>
              </a:spcBef>
              <a:spcAft>
                <a:spcPts val="600"/>
              </a:spcAft>
            </a:pPr>
            <a:endParaRPr lang="en-GB" sz="2000" b="1">
              <a:solidFill>
                <a:srgbClr val="001D35"/>
              </a:solidFill>
              <a:latin typeface="Arial" panose="020B0604020202020204" pitchFamily="34" charset="0"/>
              <a:cs typeface="Arial" panose="020B0604020202020204" pitchFamily="34" charset="0"/>
            </a:endParaRPr>
          </a:p>
          <a:p>
            <a:pPr algn="l">
              <a:lnSpc>
                <a:spcPts val="1650"/>
              </a:lnSpc>
              <a:spcBef>
                <a:spcPts val="750"/>
              </a:spcBef>
              <a:spcAft>
                <a:spcPts val="600"/>
              </a:spcAft>
            </a:pPr>
            <a:endParaRPr lang="en-GB" sz="2000" b="1" i="0">
              <a:solidFill>
                <a:srgbClr val="001D35"/>
              </a:solidFill>
              <a:effectLst/>
              <a:latin typeface="Arial" panose="020B0604020202020204" pitchFamily="34" charset="0"/>
              <a:cs typeface="Arial" panose="020B0604020202020204" pitchFamily="34" charset="0"/>
            </a:endParaRPr>
          </a:p>
          <a:p>
            <a:pPr algn="l">
              <a:lnSpc>
                <a:spcPts val="1650"/>
              </a:lnSpc>
              <a:spcBef>
                <a:spcPts val="750"/>
              </a:spcBef>
              <a:spcAft>
                <a:spcPts val="600"/>
              </a:spcAft>
            </a:pPr>
            <a:endParaRPr lang="en-GB" sz="2000" b="1">
              <a:solidFill>
                <a:srgbClr val="001D35"/>
              </a:solidFill>
              <a:latin typeface="Arial" panose="020B0604020202020204" pitchFamily="34" charset="0"/>
              <a:cs typeface="Arial" panose="020B0604020202020204" pitchFamily="34" charset="0"/>
            </a:endParaRPr>
          </a:p>
          <a:p>
            <a:pPr algn="l">
              <a:lnSpc>
                <a:spcPts val="1650"/>
              </a:lnSpc>
              <a:spcBef>
                <a:spcPts val="750"/>
              </a:spcBef>
              <a:spcAft>
                <a:spcPts val="600"/>
              </a:spcAft>
            </a:pPr>
            <a:endParaRPr lang="en-GB" sz="2000" b="1" i="0">
              <a:solidFill>
                <a:srgbClr val="001D35"/>
              </a:solidFill>
              <a:effectLst/>
              <a:latin typeface="Arial" panose="020B0604020202020204" pitchFamily="34" charset="0"/>
              <a:cs typeface="Arial" panose="020B0604020202020204" pitchFamily="34" charset="0"/>
            </a:endParaRPr>
          </a:p>
          <a:p>
            <a:pPr algn="l">
              <a:lnSpc>
                <a:spcPts val="1650"/>
              </a:lnSpc>
              <a:spcBef>
                <a:spcPts val="750"/>
              </a:spcBef>
              <a:spcAft>
                <a:spcPts val="600"/>
              </a:spcAft>
            </a:pPr>
            <a:endParaRPr lang="en-GB" sz="2000" b="1">
              <a:solidFill>
                <a:srgbClr val="001D35"/>
              </a:solidFill>
              <a:latin typeface="Arial" panose="020B0604020202020204" pitchFamily="34" charset="0"/>
              <a:cs typeface="Arial" panose="020B0604020202020204" pitchFamily="34" charset="0"/>
            </a:endParaRPr>
          </a:p>
          <a:p>
            <a:pPr algn="l">
              <a:lnSpc>
                <a:spcPts val="1650"/>
              </a:lnSpc>
              <a:spcBef>
                <a:spcPts val="750"/>
              </a:spcBef>
              <a:spcAft>
                <a:spcPts val="600"/>
              </a:spcAft>
            </a:pPr>
            <a:r>
              <a:rPr lang="en-GB" sz="2000" b="1" i="0">
                <a:solidFill>
                  <a:srgbClr val="001D35"/>
                </a:solidFill>
                <a:effectLst/>
                <a:latin typeface="Arial" panose="020B0604020202020204" pitchFamily="34" charset="0"/>
                <a:cs typeface="Arial" panose="020B0604020202020204" pitchFamily="34" charset="0"/>
              </a:rPr>
              <a:t>Code: </a:t>
            </a:r>
            <a:r>
              <a:rPr lang="en-GB" sz="6000" b="1" i="0">
                <a:solidFill>
                  <a:srgbClr val="001D35"/>
                </a:solidFill>
                <a:effectLst/>
                <a:latin typeface="Arial" panose="020B0604020202020204" pitchFamily="34" charset="0"/>
                <a:cs typeface="Arial" panose="020B0604020202020204" pitchFamily="34" charset="0"/>
              </a:rPr>
              <a:t>4982 26</a:t>
            </a:r>
            <a:r>
              <a:rPr lang="en-GB" sz="6000" b="1">
                <a:solidFill>
                  <a:srgbClr val="001D35"/>
                </a:solidFill>
                <a:latin typeface="Arial" panose="020B0604020202020204" pitchFamily="34" charset="0"/>
                <a:cs typeface="Arial" panose="020B0604020202020204" pitchFamily="34" charset="0"/>
              </a:rPr>
              <a:t>53</a:t>
            </a:r>
            <a:endParaRPr lang="en-GB" sz="6000" b="0" i="0">
              <a:solidFill>
                <a:srgbClr val="001D35"/>
              </a:solidFill>
              <a:effectLst/>
              <a:latin typeface="Arial" panose="020B0604020202020204" pitchFamily="34" charset="0"/>
              <a:cs typeface="Arial" panose="020B0604020202020204" pitchFamily="34" charset="0"/>
            </a:endParaRPr>
          </a:p>
          <a:p>
            <a:pPr>
              <a:lnSpc>
                <a:spcPct val="150000"/>
              </a:lnSpc>
            </a:pPr>
            <a:endParaRPr lang="en-GB" sz="240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392251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6"/>
                </p:tgtEl>
              </p:cMediaNode>
            </p:vide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6"/>
                                        </p:tgtEl>
                                      </p:cBhvr>
                                    </p:cmd>
                                  </p:childTnLst>
                                </p:cTn>
                              </p:par>
                            </p:childTnLst>
                          </p:cTn>
                        </p:par>
                      </p:childTnLst>
                    </p:cTn>
                  </p:par>
                </p:childTnLst>
              </p:cTn>
              <p:nextCondLst>
                <p:cond evt="onClick" delay="0">
                  <p:tgtEl>
                    <p:spTgt spid="6"/>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185AE0DB-DAD1-AE3F-B9F3-F78D1DCF1035}"/>
              </a:ext>
            </a:extLst>
          </p:cNvPr>
          <p:cNvSpPr>
            <a:spLocks noGrp="1"/>
          </p:cNvSpPr>
          <p:nvPr>
            <p:ph type="title"/>
          </p:nvPr>
        </p:nvSpPr>
        <p:spPr/>
        <p:txBody>
          <a:bodyPr/>
          <a:lstStyle/>
          <a:p>
            <a:endParaRPr lang="en-GB"/>
          </a:p>
        </p:txBody>
      </p:sp>
      <p:pic>
        <p:nvPicPr>
          <p:cNvPr id="6" name="Online Media 5" title="Why is Involvement of Experts by Experience Good for Everyone?">
            <a:hlinkClick r:id="" action="ppaction://media"/>
            <a:extLst>
              <a:ext uri="{FF2B5EF4-FFF2-40B4-BE49-F238E27FC236}">
                <a16:creationId xmlns:a16="http://schemas.microsoft.com/office/drawing/2014/main" id="{918D6FE8-2EAB-9535-35B4-F4B0E3FB42A5}"/>
              </a:ext>
            </a:extLst>
          </p:cNvPr>
          <p:cNvPicPr>
            <a:picLocks noGrp="1" noRot="1" noChangeAspect="1"/>
          </p:cNvPicPr>
          <p:nvPr>
            <p:ph idx="1"/>
            <a:videoFile r:link="rId1"/>
          </p:nvPr>
        </p:nvPicPr>
        <p:blipFill>
          <a:blip r:embed="rId4"/>
          <a:stretch>
            <a:fillRect/>
          </a:stretch>
        </p:blipFill>
        <p:spPr>
          <a:xfrm>
            <a:off x="2244725" y="1825625"/>
            <a:ext cx="7700963" cy="4351338"/>
          </a:xfrm>
          <a:prstGeom prst="rect">
            <a:avLst/>
          </a:prstGeom>
        </p:spPr>
      </p:pic>
      <p:sp>
        <p:nvSpPr>
          <p:cNvPr id="4" name="Rectangle 3">
            <a:extLst>
              <a:ext uri="{FF2B5EF4-FFF2-40B4-BE49-F238E27FC236}">
                <a16:creationId xmlns:a16="http://schemas.microsoft.com/office/drawing/2014/main" id="{AB2CCABD-EFCD-4E2D-8DC7-29A670D956FC}"/>
              </a:ext>
            </a:extLst>
          </p:cNvPr>
          <p:cNvSpPr/>
          <p:nvPr/>
        </p:nvSpPr>
        <p:spPr>
          <a:xfrm>
            <a:off x="0" y="0"/>
            <a:ext cx="12192000" cy="68580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DBC6F949-E494-48AE-B051-937C0776CA58}"/>
              </a:ext>
            </a:extLst>
          </p:cNvPr>
          <p:cNvSpPr/>
          <p:nvPr/>
        </p:nvSpPr>
        <p:spPr>
          <a:xfrm>
            <a:off x="260006" y="293183"/>
            <a:ext cx="11401697" cy="633804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4EE76ABC-89AD-773D-C106-8209DE1DEFF2}"/>
              </a:ext>
            </a:extLst>
          </p:cNvPr>
          <p:cNvSpPr txBox="1"/>
          <p:nvPr/>
        </p:nvSpPr>
        <p:spPr>
          <a:xfrm>
            <a:off x="357051" y="531223"/>
            <a:ext cx="10920549" cy="646331"/>
          </a:xfrm>
          <a:prstGeom prst="rect">
            <a:avLst/>
          </a:prstGeom>
          <a:noFill/>
        </p:spPr>
        <p:txBody>
          <a:bodyPr wrap="square" rtlCol="0">
            <a:spAutoFit/>
          </a:bodyPr>
          <a:lstStyle/>
          <a:p>
            <a:r>
              <a:rPr lang="en-GB" sz="3600" b="1">
                <a:solidFill>
                  <a:srgbClr val="7030A0"/>
                </a:solidFill>
                <a:latin typeface="Arial" panose="020B0604020202020204" pitchFamily="34" charset="0"/>
                <a:cs typeface="Arial" panose="020B0604020202020204" pitchFamily="34" charset="0"/>
              </a:rPr>
              <a:t>Who is an Expert by Experience?	</a:t>
            </a:r>
          </a:p>
        </p:txBody>
      </p:sp>
      <p:sp>
        <p:nvSpPr>
          <p:cNvPr id="11" name="TextBox 10">
            <a:extLst>
              <a:ext uri="{FF2B5EF4-FFF2-40B4-BE49-F238E27FC236}">
                <a16:creationId xmlns:a16="http://schemas.microsoft.com/office/drawing/2014/main" id="{420BAB5E-CB62-42AD-EC57-E0A23FB5BCC8}"/>
              </a:ext>
            </a:extLst>
          </p:cNvPr>
          <p:cNvSpPr txBox="1"/>
          <p:nvPr/>
        </p:nvSpPr>
        <p:spPr>
          <a:xfrm>
            <a:off x="357051" y="6176963"/>
            <a:ext cx="10920548" cy="318933"/>
          </a:xfrm>
          <a:prstGeom prst="rect">
            <a:avLst/>
          </a:prstGeom>
          <a:noFill/>
        </p:spPr>
        <p:txBody>
          <a:bodyPr wrap="square" rtlCol="0">
            <a:spAutoFit/>
          </a:bodyPr>
          <a:lstStyle/>
          <a:p>
            <a:pPr>
              <a:lnSpc>
                <a:spcPct val="150000"/>
              </a:lnSpc>
            </a:pPr>
            <a:r>
              <a:rPr lang="en-GB" sz="1100" i="1">
                <a:latin typeface="Arial" panose="020B0604020202020204" pitchFamily="34" charset="0"/>
                <a:cs typeface="Arial" panose="020B0604020202020204" pitchFamily="34" charset="0"/>
              </a:rPr>
              <a:t>Full link to EBE animation here</a:t>
            </a:r>
            <a:r>
              <a:rPr lang="en-GB" sz="1100">
                <a:latin typeface="Arial" panose="020B0604020202020204" pitchFamily="34" charset="0"/>
                <a:cs typeface="Arial" panose="020B0604020202020204" pitchFamily="34" charset="0"/>
              </a:rPr>
              <a:t>: </a:t>
            </a:r>
            <a:r>
              <a:rPr lang="en-GB" sz="1100">
                <a:hlinkClick r:id="rId5"/>
              </a:rPr>
              <a:t>Why is Involvement of Experts by Experience Good for Everyone? - YouTube</a:t>
            </a:r>
            <a:r>
              <a:rPr lang="en-GB" sz="1100">
                <a:latin typeface="Arial" panose="020B0604020202020204" pitchFamily="34" charset="0"/>
                <a:cs typeface="Arial" panose="020B0604020202020204" pitchFamily="34" charset="0"/>
              </a:rPr>
              <a:t> (3.51 mins)</a:t>
            </a:r>
          </a:p>
        </p:txBody>
      </p:sp>
      <p:sp>
        <p:nvSpPr>
          <p:cNvPr id="3" name="Text Placeholder 5">
            <a:extLst>
              <a:ext uri="{FF2B5EF4-FFF2-40B4-BE49-F238E27FC236}">
                <a16:creationId xmlns:a16="http://schemas.microsoft.com/office/drawing/2014/main" id="{3469FBCE-EA60-E759-32F8-670CFBD006C1}"/>
              </a:ext>
            </a:extLst>
          </p:cNvPr>
          <p:cNvSpPr txBox="1">
            <a:spLocks/>
          </p:cNvSpPr>
          <p:nvPr/>
        </p:nvSpPr>
        <p:spPr>
          <a:xfrm>
            <a:off x="357051" y="1416790"/>
            <a:ext cx="11087593" cy="577927"/>
          </a:xfrm>
          <a:prstGeom prst="rect">
            <a:avLst/>
          </a:prstGeom>
        </p:spPr>
        <p:txBody>
          <a:bodyPr vert="horz" lIns="0" tIns="0" rIns="0" bIns="0" rtlCol="0">
            <a:noAutofit/>
          </a:bodyPr>
          <a:lstStyle>
            <a:lvl1pPr marL="0" indent="0" algn="l" defTabSz="914400" rtl="0" eaLnBrk="1" latinLnBrk="0" hangingPunct="1">
              <a:lnSpc>
                <a:spcPts val="2200"/>
              </a:lnSpc>
              <a:spcBef>
                <a:spcPts val="0"/>
              </a:spcBef>
              <a:spcAft>
                <a:spcPts val="900"/>
              </a:spcAft>
              <a:buClr>
                <a:schemeClr val="tx1"/>
              </a:buClr>
              <a:buFont typeface="Arial" panose="020B0604020202020204" pitchFamily="34" charset="0"/>
              <a:buNone/>
              <a:defRPr sz="2400" b="1" kern="1200">
                <a:solidFill>
                  <a:schemeClr val="accent6"/>
                </a:solidFill>
                <a:latin typeface="+mn-lt"/>
                <a:ea typeface="+mn-ea"/>
                <a:cs typeface="+mn-cs"/>
              </a:defRPr>
            </a:lvl1pPr>
            <a:lvl2pPr marL="357188"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2pPr>
            <a:lvl3pPr marL="7143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3pPr>
            <a:lvl4pPr marL="1081087"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4pPr>
            <a:lvl5pPr marL="14382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87313" marR="0" lvl="0" algn="l" defTabSz="914400" rtl="0" eaLnBrk="1" fontAlgn="auto" latinLnBrk="0" hangingPunct="1">
              <a:lnSpc>
                <a:spcPct val="100000"/>
              </a:lnSpc>
              <a:spcBef>
                <a:spcPts val="0"/>
              </a:spcBef>
              <a:spcAft>
                <a:spcPts val="1200"/>
              </a:spcAft>
              <a:buClr>
                <a:srgbClr val="425563"/>
              </a:buClr>
              <a:buSzTx/>
              <a:buFont typeface="Arial" panose="020B0604020202020204" pitchFamily="34" charset="0"/>
              <a:buNone/>
              <a:tabLst/>
              <a:defRPr/>
            </a:pPr>
            <a:endParaRPr kumimoji="0" lang="en-GB" sz="2400" b="1" i="0" u="none" strike="noStrike" kern="1200" cap="none" spc="0" normalizeH="0" baseline="0" noProof="0">
              <a:ln>
                <a:noFill/>
              </a:ln>
              <a:solidFill>
                <a:srgbClr val="6E51A0"/>
              </a:solidFill>
              <a:effectLst/>
              <a:uLnTx/>
              <a:uFillTx/>
              <a:latin typeface="Arial" panose="020B0604020202020204"/>
              <a:ea typeface="+mn-ea"/>
              <a:cs typeface="+mn-cs"/>
            </a:endParaRPr>
          </a:p>
        </p:txBody>
      </p:sp>
      <p:pic>
        <p:nvPicPr>
          <p:cNvPr id="7" name="Online Media 6" title="Why is Involvement of Experts by Experience Good for Everyone?">
            <a:hlinkClick r:id="" action="ppaction://media"/>
            <a:extLst>
              <a:ext uri="{FF2B5EF4-FFF2-40B4-BE49-F238E27FC236}">
                <a16:creationId xmlns:a16="http://schemas.microsoft.com/office/drawing/2014/main" id="{380D5D55-67F9-8A54-7AFE-0EB390B41C87}"/>
              </a:ext>
            </a:extLst>
          </p:cNvPr>
          <p:cNvPicPr>
            <a:picLocks noRot="1" noChangeAspect="1"/>
          </p:cNvPicPr>
          <p:nvPr>
            <a:videoFile r:link="rId1"/>
          </p:nvPr>
        </p:nvPicPr>
        <p:blipFill>
          <a:blip r:embed="rId4"/>
          <a:stretch>
            <a:fillRect/>
          </a:stretch>
        </p:blipFill>
        <p:spPr>
          <a:xfrm>
            <a:off x="1714428" y="1166645"/>
            <a:ext cx="8466436" cy="4783548"/>
          </a:xfrm>
          <a:prstGeom prst="rect">
            <a:avLst/>
          </a:prstGeom>
        </p:spPr>
      </p:pic>
    </p:spTree>
    <p:extLst>
      <p:ext uri="{BB962C8B-B14F-4D97-AF65-F5344CB8AC3E}">
        <p14:creationId xmlns:p14="http://schemas.microsoft.com/office/powerpoint/2010/main" val="41073168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6"/>
                                        </p:tgtEl>
                                      </p:cBhvr>
                                    </p:cmd>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1" fill="hold" display="0">
                  <p:stCondLst>
                    <p:cond delay="indefinite"/>
                  </p:stCondLst>
                </p:cTn>
                <p:tgtEl>
                  <p:spTgt spid="6"/>
                </p:tgtEl>
              </p:cMediaNode>
            </p:video>
            <p:seq concurrent="1" nextAc="seek">
              <p:cTn id="12" restart="whenNotActive" fill="hold" evtFilter="cancelBubble" nodeType="interactiveSeq">
                <p:stCondLst>
                  <p:cond evt="onClick" delay="0">
                    <p:tgtEl>
                      <p:spTgt spid="6"/>
                    </p:tgtEl>
                  </p:cond>
                </p:stCondLst>
                <p:endSync evt="end" delay="0">
                  <p:rtn val="all"/>
                </p:endSync>
                <p:childTnLst>
                  <p:par>
                    <p:cTn id="13" fill="hold">
                      <p:stCondLst>
                        <p:cond delay="0"/>
                      </p:stCondLst>
                      <p:childTnLst>
                        <p:par>
                          <p:cTn id="14" fill="hold">
                            <p:stCondLst>
                              <p:cond delay="0"/>
                            </p:stCondLst>
                            <p:childTnLst>
                              <p:par>
                                <p:cTn id="15" presetID="2" presetClass="mediacall" presetSubtype="0" fill="hold" nodeType="clickEffect">
                                  <p:stCondLst>
                                    <p:cond delay="0"/>
                                  </p:stCondLst>
                                  <p:childTnLst>
                                    <p:cmd type="call" cmd="togglePause">
                                      <p:cBhvr>
                                        <p:cTn id="16" dur="1" fill="hold"/>
                                        <p:tgtEl>
                                          <p:spTgt spid="6"/>
                                        </p:tgtEl>
                                      </p:cBhvr>
                                    </p:cmd>
                                  </p:childTnLst>
                                </p:cTn>
                              </p:par>
                            </p:childTnLst>
                          </p:cTn>
                        </p:par>
                      </p:childTnLst>
                    </p:cTn>
                  </p:par>
                </p:childTnLst>
              </p:cTn>
              <p:nextCondLst>
                <p:cond evt="onClick" delay="0">
                  <p:tgtEl>
                    <p:spTgt spid="6"/>
                  </p:tgtEl>
                </p:cond>
              </p:nextCondLst>
            </p:seq>
            <p:video>
              <p:cMediaNode vol="80000">
                <p:cTn id="17" fill="hold" display="0">
                  <p:stCondLst>
                    <p:cond delay="indefinite"/>
                  </p:stCondLst>
                </p:cTn>
                <p:tgtEl>
                  <p:spTgt spid="7"/>
                </p:tgtEl>
              </p:cMediaNode>
            </p:video>
            <p:seq concurrent="1" nextAc="seek">
              <p:cTn id="18" restart="whenNotActive" fill="hold" evtFilter="cancelBubble" nodeType="interactiveSeq">
                <p:stCondLst>
                  <p:cond evt="onClick" delay="0">
                    <p:tgtEl>
                      <p:spTgt spid="7"/>
                    </p:tgtEl>
                  </p:cond>
                </p:stCondLst>
                <p:endSync evt="end" delay="0">
                  <p:rtn val="all"/>
                </p:endSync>
                <p:childTnLst>
                  <p:par>
                    <p:cTn id="19" fill="hold">
                      <p:stCondLst>
                        <p:cond delay="0"/>
                      </p:stCondLst>
                      <p:childTnLst>
                        <p:par>
                          <p:cTn id="20" fill="hold">
                            <p:stCondLst>
                              <p:cond delay="0"/>
                            </p:stCondLst>
                            <p:childTnLst>
                              <p:par>
                                <p:cTn id="21" presetID="2" presetClass="mediacall" presetSubtype="0" fill="hold" nodeType="clickEffect">
                                  <p:stCondLst>
                                    <p:cond delay="0"/>
                                  </p:stCondLst>
                                  <p:childTnLst>
                                    <p:cmd type="call" cmd="togglePause">
                                      <p:cBhvr>
                                        <p:cTn id="22" dur="1" fill="hold"/>
                                        <p:tgtEl>
                                          <p:spTgt spid="7"/>
                                        </p:tgtEl>
                                      </p:cBhvr>
                                    </p:cmd>
                                  </p:childTnLst>
                                </p:cTn>
                              </p:par>
                            </p:childTnLst>
                          </p:cTn>
                        </p:par>
                      </p:childTnLst>
                    </p:cTn>
                  </p:par>
                </p:childTnLst>
              </p:cTn>
              <p:nextCondLst>
                <p:cond evt="onClick" delay="0">
                  <p:tgtEl>
                    <p:spTgt spid="7"/>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185AE0DB-DAD1-AE3F-B9F3-F78D1DCF1035}"/>
              </a:ext>
            </a:extLst>
          </p:cNvPr>
          <p:cNvSpPr>
            <a:spLocks noGrp="1"/>
          </p:cNvSpPr>
          <p:nvPr>
            <p:ph type="title"/>
          </p:nvPr>
        </p:nvSpPr>
        <p:spPr/>
        <p:txBody>
          <a:bodyPr/>
          <a:lstStyle/>
          <a:p>
            <a:endParaRPr lang="en-GB"/>
          </a:p>
        </p:txBody>
      </p:sp>
      <p:pic>
        <p:nvPicPr>
          <p:cNvPr id="6" name="Content Placeholder 5">
            <a:extLst>
              <a:ext uri="{FF2B5EF4-FFF2-40B4-BE49-F238E27FC236}">
                <a16:creationId xmlns:a16="http://schemas.microsoft.com/office/drawing/2014/main" id="{4668A025-5835-9AC2-92A4-EFEAAFBA8B4C}"/>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696229" y="1027906"/>
            <a:ext cx="3076575" cy="2343150"/>
          </a:xfrm>
        </p:spPr>
      </p:pic>
      <p:sp>
        <p:nvSpPr>
          <p:cNvPr id="4" name="Rectangle 3">
            <a:extLst>
              <a:ext uri="{FF2B5EF4-FFF2-40B4-BE49-F238E27FC236}">
                <a16:creationId xmlns:a16="http://schemas.microsoft.com/office/drawing/2014/main" id="{AB2CCABD-EFCD-4E2D-8DC7-29A670D956FC}"/>
              </a:ext>
            </a:extLst>
          </p:cNvPr>
          <p:cNvSpPr/>
          <p:nvPr/>
        </p:nvSpPr>
        <p:spPr>
          <a:xfrm>
            <a:off x="0" y="0"/>
            <a:ext cx="12192000" cy="68580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DBC6F949-E494-48AE-B051-937C0776CA58}"/>
              </a:ext>
            </a:extLst>
          </p:cNvPr>
          <p:cNvSpPr/>
          <p:nvPr/>
        </p:nvSpPr>
        <p:spPr>
          <a:xfrm>
            <a:off x="181761" y="128711"/>
            <a:ext cx="11828477" cy="64846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4EE76ABC-89AD-773D-C106-8209DE1DEFF2}"/>
              </a:ext>
            </a:extLst>
          </p:cNvPr>
          <p:cNvSpPr txBox="1"/>
          <p:nvPr/>
        </p:nvSpPr>
        <p:spPr>
          <a:xfrm>
            <a:off x="357051" y="531223"/>
            <a:ext cx="10920549" cy="646331"/>
          </a:xfrm>
          <a:prstGeom prst="rect">
            <a:avLst/>
          </a:prstGeom>
          <a:noFill/>
        </p:spPr>
        <p:txBody>
          <a:bodyPr wrap="square" rtlCol="0">
            <a:spAutoFit/>
          </a:bodyPr>
          <a:lstStyle/>
          <a:p>
            <a:r>
              <a:rPr lang="en-GB" sz="3600" b="1">
                <a:solidFill>
                  <a:srgbClr val="7030A0"/>
                </a:solidFill>
                <a:latin typeface="Arial" panose="020B0604020202020204" pitchFamily="34" charset="0"/>
                <a:cs typeface="Arial" panose="020B0604020202020204" pitchFamily="34" charset="0"/>
              </a:rPr>
              <a:t>EBEs – History</a:t>
            </a:r>
          </a:p>
        </p:txBody>
      </p:sp>
      <p:sp>
        <p:nvSpPr>
          <p:cNvPr id="11" name="TextBox 10">
            <a:extLst>
              <a:ext uri="{FF2B5EF4-FFF2-40B4-BE49-F238E27FC236}">
                <a16:creationId xmlns:a16="http://schemas.microsoft.com/office/drawing/2014/main" id="{420BAB5E-CB62-42AD-EC57-E0A23FB5BCC8}"/>
              </a:ext>
            </a:extLst>
          </p:cNvPr>
          <p:cNvSpPr txBox="1"/>
          <p:nvPr/>
        </p:nvSpPr>
        <p:spPr>
          <a:xfrm>
            <a:off x="357051" y="2083518"/>
            <a:ext cx="10267406" cy="5009833"/>
          </a:xfrm>
          <a:prstGeom prst="rect">
            <a:avLst/>
          </a:prstGeom>
          <a:noFill/>
        </p:spPr>
        <p:txBody>
          <a:bodyPr wrap="square" rtlCol="0">
            <a:spAutoFit/>
          </a:bodyPr>
          <a:lstStyle/>
          <a:p>
            <a:pPr marL="342900" indent="-342900">
              <a:lnSpc>
                <a:spcPct val="150000"/>
              </a:lnSpc>
              <a:buFont typeface="Arial" panose="020B0604020202020204" pitchFamily="34" charset="0"/>
              <a:buChar char="•"/>
            </a:pPr>
            <a:endParaRPr lang="en-GB" sz="2400" b="0" i="1">
              <a:solidFill>
                <a:srgbClr val="001D35"/>
              </a:solidFill>
              <a:effectLst/>
              <a:latin typeface="Google Sans"/>
            </a:endParaRPr>
          </a:p>
          <a:p>
            <a:pPr marL="342900" indent="-342900">
              <a:lnSpc>
                <a:spcPct val="150000"/>
              </a:lnSpc>
              <a:buFont typeface="Arial" panose="020B0604020202020204" pitchFamily="34" charset="0"/>
              <a:buChar char="•"/>
            </a:pPr>
            <a:r>
              <a:rPr lang="en-GB" sz="2400" b="0" i="1">
                <a:solidFill>
                  <a:srgbClr val="001D35"/>
                </a:solidFill>
                <a:effectLst/>
                <a:latin typeface="Google Sans"/>
              </a:rPr>
              <a:t>The "Nothing about us without us" motto</a:t>
            </a:r>
            <a:r>
              <a:rPr lang="en-GB" sz="2400" i="1">
                <a:solidFill>
                  <a:srgbClr val="001D35"/>
                </a:solidFill>
                <a:latin typeface="Google Sans"/>
              </a:rPr>
              <a:t> </a:t>
            </a:r>
            <a:r>
              <a:rPr lang="en-GB" sz="2400" b="0" i="1">
                <a:solidFill>
                  <a:srgbClr val="001D35"/>
                </a:solidFill>
                <a:effectLst/>
                <a:latin typeface="Google Sans"/>
              </a:rPr>
              <a:t>emerged in the 1980s and 1990s, as a rallying cry for self-determination and inclusion. </a:t>
            </a:r>
          </a:p>
          <a:p>
            <a:pPr marL="342900" indent="-342900">
              <a:lnSpc>
                <a:spcPct val="150000"/>
              </a:lnSpc>
              <a:buFont typeface="Arial" panose="020B0604020202020204" pitchFamily="34" charset="0"/>
              <a:buChar char="•"/>
            </a:pPr>
            <a:r>
              <a:rPr lang="en-GB" sz="2400" i="1">
                <a:solidFill>
                  <a:srgbClr val="001D35"/>
                </a:solidFill>
                <a:latin typeface="Google Sans"/>
              </a:rPr>
              <a:t>T</a:t>
            </a:r>
            <a:r>
              <a:rPr lang="en-GB" sz="2400" b="0" i="1">
                <a:solidFill>
                  <a:srgbClr val="001D35"/>
                </a:solidFill>
                <a:effectLst/>
                <a:latin typeface="Google Sans"/>
              </a:rPr>
              <a:t>he phrase reflects the broader historical context of disability activism, including the Civil Rights Movement, which fought for equality and inclusion for marginalized groups. </a:t>
            </a:r>
          </a:p>
          <a:p>
            <a:pPr marL="342900" indent="-342900">
              <a:lnSpc>
                <a:spcPct val="150000"/>
              </a:lnSpc>
              <a:buFont typeface="Arial" panose="020B0604020202020204" pitchFamily="34" charset="0"/>
              <a:buChar char="•"/>
            </a:pPr>
            <a:br>
              <a:rPr lang="en-GB" sz="2400" b="0" i="0">
                <a:solidFill>
                  <a:srgbClr val="001D35"/>
                </a:solidFill>
                <a:effectLst/>
                <a:latin typeface="Google Sans"/>
              </a:rPr>
            </a:br>
            <a:endParaRPr lang="en-GB" sz="2400">
              <a:latin typeface="Arial" panose="020B0604020202020204" pitchFamily="34" charset="0"/>
              <a:cs typeface="Arial" panose="020B0604020202020204" pitchFamily="34" charset="0"/>
            </a:endParaRPr>
          </a:p>
          <a:p>
            <a:pPr marL="342900" indent="-342900">
              <a:lnSpc>
                <a:spcPct val="150000"/>
              </a:lnSpc>
              <a:buFont typeface="Arial" panose="020B0604020202020204" pitchFamily="34" charset="0"/>
              <a:buChar char="•"/>
            </a:pPr>
            <a:endParaRPr lang="en-GB" sz="2400">
              <a:latin typeface="Arial" panose="020B0604020202020204" pitchFamily="34" charset="0"/>
              <a:cs typeface="Arial" panose="020B0604020202020204" pitchFamily="34" charset="0"/>
            </a:endParaRPr>
          </a:p>
        </p:txBody>
      </p:sp>
      <p:sp>
        <p:nvSpPr>
          <p:cNvPr id="3" name="Text Placeholder 5">
            <a:extLst>
              <a:ext uri="{FF2B5EF4-FFF2-40B4-BE49-F238E27FC236}">
                <a16:creationId xmlns:a16="http://schemas.microsoft.com/office/drawing/2014/main" id="{3469FBCE-EA60-E759-32F8-670CFBD006C1}"/>
              </a:ext>
            </a:extLst>
          </p:cNvPr>
          <p:cNvSpPr txBox="1">
            <a:spLocks/>
          </p:cNvSpPr>
          <p:nvPr/>
        </p:nvSpPr>
        <p:spPr>
          <a:xfrm>
            <a:off x="357051" y="1416790"/>
            <a:ext cx="11087593" cy="577927"/>
          </a:xfrm>
          <a:prstGeom prst="rect">
            <a:avLst/>
          </a:prstGeom>
        </p:spPr>
        <p:txBody>
          <a:bodyPr vert="horz" lIns="0" tIns="0" rIns="0" bIns="0" rtlCol="0">
            <a:noAutofit/>
          </a:bodyPr>
          <a:lstStyle>
            <a:lvl1pPr marL="0" indent="0" algn="l" defTabSz="914400" rtl="0" eaLnBrk="1" latinLnBrk="0" hangingPunct="1">
              <a:lnSpc>
                <a:spcPts val="2200"/>
              </a:lnSpc>
              <a:spcBef>
                <a:spcPts val="0"/>
              </a:spcBef>
              <a:spcAft>
                <a:spcPts val="900"/>
              </a:spcAft>
              <a:buClr>
                <a:schemeClr val="tx1"/>
              </a:buClr>
              <a:buFont typeface="Arial" panose="020B0604020202020204" pitchFamily="34" charset="0"/>
              <a:buNone/>
              <a:defRPr sz="2400" b="1" kern="1200">
                <a:solidFill>
                  <a:schemeClr val="accent6"/>
                </a:solidFill>
                <a:latin typeface="+mn-lt"/>
                <a:ea typeface="+mn-ea"/>
                <a:cs typeface="+mn-cs"/>
              </a:defRPr>
            </a:lvl1pPr>
            <a:lvl2pPr marL="357188"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2pPr>
            <a:lvl3pPr marL="7143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3pPr>
            <a:lvl4pPr marL="1081087"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4pPr>
            <a:lvl5pPr marL="14382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87313" marR="0" lvl="0" algn="ctr" defTabSz="914400" rtl="0" eaLnBrk="1" fontAlgn="auto" latinLnBrk="0" hangingPunct="1">
              <a:lnSpc>
                <a:spcPct val="100000"/>
              </a:lnSpc>
              <a:spcBef>
                <a:spcPts val="0"/>
              </a:spcBef>
              <a:spcAft>
                <a:spcPts val="1200"/>
              </a:spcAft>
              <a:buClr>
                <a:srgbClr val="425563"/>
              </a:buClr>
              <a:buSzTx/>
              <a:buFont typeface="Arial" panose="020B0604020202020204" pitchFamily="34" charset="0"/>
              <a:buNone/>
              <a:tabLst/>
              <a:defRPr/>
            </a:pPr>
            <a:r>
              <a:rPr kumimoji="0" lang="en-GB" sz="3200" b="1" i="0" u="none" strike="noStrike" kern="1200" cap="none" spc="0" normalizeH="0" baseline="0" noProof="0">
                <a:ln w="22225">
                  <a:solidFill>
                    <a:schemeClr val="tx1"/>
                  </a:solidFill>
                </a:ln>
                <a:solidFill>
                  <a:srgbClr val="6E51A0"/>
                </a:solidFill>
                <a:effectLst/>
                <a:uLnTx/>
                <a:uFillTx/>
                <a:latin typeface="Arial" panose="020B0604020202020204"/>
                <a:ea typeface="+mn-ea"/>
                <a:cs typeface="+mn-cs"/>
              </a:rPr>
              <a:t>“Nothing About Us </a:t>
            </a:r>
            <a:r>
              <a:rPr kumimoji="0" lang="en-GB" sz="3200" b="1" i="0" u="none" strike="noStrike" kern="1200" cap="none" spc="0" normalizeH="0" baseline="0" noProof="0">
                <a:ln w="22225">
                  <a:solidFill>
                    <a:schemeClr val="tx1"/>
                  </a:solidFill>
                </a:ln>
                <a:blipFill>
                  <a:blip r:embed="rId4"/>
                  <a:tile tx="0" ty="0" sx="100000" sy="100000" flip="none" algn="tl"/>
                </a:blipFill>
                <a:effectLst/>
                <a:uLnTx/>
                <a:uFillTx/>
                <a:latin typeface="Arial" panose="020B0604020202020204"/>
                <a:ea typeface="+mn-ea"/>
                <a:cs typeface="+mn-cs"/>
              </a:rPr>
              <a:t>Without</a:t>
            </a:r>
            <a:r>
              <a:rPr kumimoji="0" lang="en-GB" sz="3200" b="1" i="0" u="none" strike="noStrike" kern="1200" cap="none" spc="0" normalizeH="0" baseline="0" noProof="0">
                <a:ln w="22225">
                  <a:solidFill>
                    <a:schemeClr val="tx1"/>
                  </a:solidFill>
                </a:ln>
                <a:solidFill>
                  <a:srgbClr val="6E51A0"/>
                </a:solidFill>
                <a:effectLst/>
                <a:uLnTx/>
                <a:uFillTx/>
                <a:latin typeface="Arial" panose="020B0604020202020204"/>
                <a:ea typeface="+mn-ea"/>
                <a:cs typeface="+mn-cs"/>
              </a:rPr>
              <a:t> Us”</a:t>
            </a:r>
          </a:p>
        </p:txBody>
      </p:sp>
      <p:pic>
        <p:nvPicPr>
          <p:cNvPr id="12" name="Picture 11">
            <a:extLst>
              <a:ext uri="{FF2B5EF4-FFF2-40B4-BE49-F238E27FC236}">
                <a16:creationId xmlns:a16="http://schemas.microsoft.com/office/drawing/2014/main" id="{C34D57F9-31CA-700E-220D-C3BD3AD276A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63230" y="461168"/>
            <a:ext cx="1614370" cy="1229520"/>
          </a:xfrm>
          <a:prstGeom prst="rect">
            <a:avLst/>
          </a:prstGeom>
        </p:spPr>
      </p:pic>
    </p:spTree>
    <p:extLst>
      <p:ext uri="{BB962C8B-B14F-4D97-AF65-F5344CB8AC3E}">
        <p14:creationId xmlns:p14="http://schemas.microsoft.com/office/powerpoint/2010/main" val="224678632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925FB9-725E-9FE3-A603-32703011AC3D}"/>
            </a:ext>
          </a:extLst>
        </p:cNvPr>
        <p:cNvGrpSpPr/>
        <p:nvPr/>
      </p:nvGrpSpPr>
      <p:grpSpPr>
        <a:xfrm>
          <a:off x="0" y="0"/>
          <a:ext cx="0" cy="0"/>
          <a:chOff x="0" y="0"/>
          <a:chExt cx="0" cy="0"/>
        </a:xfrm>
      </p:grpSpPr>
      <p:sp>
        <p:nvSpPr>
          <p:cNvPr id="8" name="Title 7">
            <a:extLst>
              <a:ext uri="{FF2B5EF4-FFF2-40B4-BE49-F238E27FC236}">
                <a16:creationId xmlns:a16="http://schemas.microsoft.com/office/drawing/2014/main" id="{02B8EB37-D90C-B4F1-C08E-E8ED6618F73C}"/>
              </a:ext>
            </a:extLst>
          </p:cNvPr>
          <p:cNvSpPr>
            <a:spLocks noGrp="1"/>
          </p:cNvSpPr>
          <p:nvPr>
            <p:ph type="title"/>
          </p:nvPr>
        </p:nvSpPr>
        <p:spPr/>
        <p:txBody>
          <a:bodyPr/>
          <a:lstStyle/>
          <a:p>
            <a:endParaRPr lang="en-GB"/>
          </a:p>
        </p:txBody>
      </p:sp>
      <p:pic>
        <p:nvPicPr>
          <p:cNvPr id="6" name="Content Placeholder 5">
            <a:extLst>
              <a:ext uri="{FF2B5EF4-FFF2-40B4-BE49-F238E27FC236}">
                <a16:creationId xmlns:a16="http://schemas.microsoft.com/office/drawing/2014/main" id="{D1405992-B012-9CFA-9114-2DA9124579B2}"/>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696229" y="1027906"/>
            <a:ext cx="3076575" cy="2343150"/>
          </a:xfrm>
        </p:spPr>
      </p:pic>
      <p:sp>
        <p:nvSpPr>
          <p:cNvPr id="4" name="Rectangle 3">
            <a:extLst>
              <a:ext uri="{FF2B5EF4-FFF2-40B4-BE49-F238E27FC236}">
                <a16:creationId xmlns:a16="http://schemas.microsoft.com/office/drawing/2014/main" id="{5EEA3520-D5AB-CBA7-8466-B61697E5ACBD}"/>
              </a:ext>
            </a:extLst>
          </p:cNvPr>
          <p:cNvSpPr/>
          <p:nvPr/>
        </p:nvSpPr>
        <p:spPr>
          <a:xfrm>
            <a:off x="0" y="0"/>
            <a:ext cx="12192000" cy="68580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FCE835F9-247E-E9B1-2228-58F282EA597E}"/>
              </a:ext>
            </a:extLst>
          </p:cNvPr>
          <p:cNvSpPr/>
          <p:nvPr/>
        </p:nvSpPr>
        <p:spPr>
          <a:xfrm>
            <a:off x="181761" y="128711"/>
            <a:ext cx="11828477" cy="64846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072B872F-FE0E-8B42-D74A-BE1CC66DFD52}"/>
              </a:ext>
            </a:extLst>
          </p:cNvPr>
          <p:cNvSpPr txBox="1"/>
          <p:nvPr/>
        </p:nvSpPr>
        <p:spPr>
          <a:xfrm>
            <a:off x="357051" y="531223"/>
            <a:ext cx="10920549" cy="646331"/>
          </a:xfrm>
          <a:prstGeom prst="rect">
            <a:avLst/>
          </a:prstGeom>
          <a:noFill/>
        </p:spPr>
        <p:txBody>
          <a:bodyPr wrap="square" rtlCol="0">
            <a:spAutoFit/>
          </a:bodyPr>
          <a:lstStyle/>
          <a:p>
            <a:r>
              <a:rPr lang="en-GB" sz="3600" b="1">
                <a:solidFill>
                  <a:srgbClr val="7030A0"/>
                </a:solidFill>
                <a:latin typeface="Arial" panose="020B0604020202020204" pitchFamily="34" charset="0"/>
                <a:cs typeface="Arial" panose="020B0604020202020204" pitchFamily="34" charset="0"/>
              </a:rPr>
              <a:t>EBEs – History</a:t>
            </a:r>
          </a:p>
        </p:txBody>
      </p:sp>
      <p:sp>
        <p:nvSpPr>
          <p:cNvPr id="11" name="TextBox 10">
            <a:extLst>
              <a:ext uri="{FF2B5EF4-FFF2-40B4-BE49-F238E27FC236}">
                <a16:creationId xmlns:a16="http://schemas.microsoft.com/office/drawing/2014/main" id="{E7472524-B954-8548-831C-7D8D3A06B367}"/>
              </a:ext>
            </a:extLst>
          </p:cNvPr>
          <p:cNvSpPr txBox="1"/>
          <p:nvPr/>
        </p:nvSpPr>
        <p:spPr>
          <a:xfrm>
            <a:off x="357051" y="2083518"/>
            <a:ext cx="10267406" cy="6302495"/>
          </a:xfrm>
          <a:prstGeom prst="rect">
            <a:avLst/>
          </a:prstGeom>
          <a:noFill/>
        </p:spPr>
        <p:txBody>
          <a:bodyPr wrap="square" rtlCol="0">
            <a:spAutoFit/>
          </a:bodyPr>
          <a:lstStyle/>
          <a:p>
            <a:pPr marL="342900" indent="-342900">
              <a:lnSpc>
                <a:spcPct val="150000"/>
              </a:lnSpc>
              <a:buFont typeface="Arial" panose="020B0604020202020204" pitchFamily="34" charset="0"/>
              <a:buChar char="•"/>
            </a:pPr>
            <a:r>
              <a:rPr lang="en-GB" sz="2400" b="0" i="1">
                <a:solidFill>
                  <a:srgbClr val="001D35"/>
                </a:solidFill>
                <a:effectLst/>
                <a:latin typeface="Google Sans"/>
              </a:rPr>
              <a:t>The 1960s saw significant legal and legislative victories against discrimination, laying groundwork for later disability rights advancements. </a:t>
            </a:r>
          </a:p>
          <a:p>
            <a:pPr marL="342900" indent="-342900">
              <a:lnSpc>
                <a:spcPct val="150000"/>
              </a:lnSpc>
              <a:buFont typeface="Arial" panose="020B0604020202020204" pitchFamily="34" charset="0"/>
              <a:buChar char="•"/>
            </a:pPr>
            <a:r>
              <a:rPr lang="en-GB" sz="2400" b="0" i="1">
                <a:solidFill>
                  <a:srgbClr val="001D35"/>
                </a:solidFill>
                <a:effectLst/>
                <a:latin typeface="Google Sans"/>
              </a:rPr>
              <a:t>The Civil Rights Movement's focus on equality and the broader social justice movements of the era helped to create a more inclusive environment where disabled people could begin to organize and fight for their own rights, contributing to the eventual rise of the disability rights movement and the motto. </a:t>
            </a:r>
          </a:p>
          <a:p>
            <a:pPr marL="342900" indent="-342900">
              <a:lnSpc>
                <a:spcPct val="150000"/>
              </a:lnSpc>
              <a:buFont typeface="Arial" panose="020B0604020202020204" pitchFamily="34" charset="0"/>
              <a:buChar char="•"/>
            </a:pPr>
            <a:endParaRPr lang="en-GB" sz="2400" b="0" i="1">
              <a:solidFill>
                <a:srgbClr val="001D35"/>
              </a:solidFill>
              <a:effectLst/>
              <a:latin typeface="Google Sans"/>
            </a:endParaRPr>
          </a:p>
          <a:p>
            <a:pPr marL="342900" indent="-342900">
              <a:lnSpc>
                <a:spcPct val="150000"/>
              </a:lnSpc>
              <a:buFont typeface="Arial" panose="020B0604020202020204" pitchFamily="34" charset="0"/>
              <a:buChar char="•"/>
            </a:pPr>
            <a:endParaRPr lang="en-GB" sz="2400" b="0" i="1">
              <a:solidFill>
                <a:srgbClr val="0B57D0"/>
              </a:solidFill>
              <a:effectLst/>
              <a:latin typeface="Google Sans"/>
            </a:endParaRPr>
          </a:p>
          <a:p>
            <a:pPr>
              <a:buNone/>
            </a:pPr>
            <a:br>
              <a:rPr lang="en-GB" sz="2400" b="0" i="0">
                <a:solidFill>
                  <a:srgbClr val="001D35"/>
                </a:solidFill>
                <a:effectLst/>
                <a:latin typeface="Google Sans"/>
              </a:rPr>
            </a:br>
            <a:endParaRPr lang="en-GB" sz="2400">
              <a:latin typeface="Arial" panose="020B0604020202020204" pitchFamily="34" charset="0"/>
              <a:cs typeface="Arial" panose="020B0604020202020204" pitchFamily="34" charset="0"/>
            </a:endParaRPr>
          </a:p>
          <a:p>
            <a:pPr marL="342900" indent="-342900">
              <a:lnSpc>
                <a:spcPct val="150000"/>
              </a:lnSpc>
              <a:buFont typeface="Arial" panose="020B0604020202020204" pitchFamily="34" charset="0"/>
              <a:buChar char="•"/>
            </a:pPr>
            <a:endParaRPr lang="en-GB" sz="2400">
              <a:latin typeface="Arial" panose="020B0604020202020204" pitchFamily="34" charset="0"/>
              <a:cs typeface="Arial" panose="020B0604020202020204" pitchFamily="34" charset="0"/>
            </a:endParaRPr>
          </a:p>
        </p:txBody>
      </p:sp>
      <p:sp>
        <p:nvSpPr>
          <p:cNvPr id="3" name="Text Placeholder 5">
            <a:extLst>
              <a:ext uri="{FF2B5EF4-FFF2-40B4-BE49-F238E27FC236}">
                <a16:creationId xmlns:a16="http://schemas.microsoft.com/office/drawing/2014/main" id="{4B630C3E-DDDE-9738-9EA4-4FBEF4C803A0}"/>
              </a:ext>
            </a:extLst>
          </p:cNvPr>
          <p:cNvSpPr txBox="1">
            <a:spLocks/>
          </p:cNvSpPr>
          <p:nvPr/>
        </p:nvSpPr>
        <p:spPr>
          <a:xfrm>
            <a:off x="357051" y="1416790"/>
            <a:ext cx="11087593" cy="577927"/>
          </a:xfrm>
          <a:prstGeom prst="rect">
            <a:avLst/>
          </a:prstGeom>
        </p:spPr>
        <p:txBody>
          <a:bodyPr vert="horz" lIns="0" tIns="0" rIns="0" bIns="0" rtlCol="0">
            <a:noAutofit/>
          </a:bodyPr>
          <a:lstStyle>
            <a:lvl1pPr marL="0" indent="0" algn="l" defTabSz="914400" rtl="0" eaLnBrk="1" latinLnBrk="0" hangingPunct="1">
              <a:lnSpc>
                <a:spcPts val="2200"/>
              </a:lnSpc>
              <a:spcBef>
                <a:spcPts val="0"/>
              </a:spcBef>
              <a:spcAft>
                <a:spcPts val="900"/>
              </a:spcAft>
              <a:buClr>
                <a:schemeClr val="tx1"/>
              </a:buClr>
              <a:buFont typeface="Arial" panose="020B0604020202020204" pitchFamily="34" charset="0"/>
              <a:buNone/>
              <a:defRPr sz="2400" b="1" kern="1200">
                <a:solidFill>
                  <a:schemeClr val="accent6"/>
                </a:solidFill>
                <a:latin typeface="+mn-lt"/>
                <a:ea typeface="+mn-ea"/>
                <a:cs typeface="+mn-cs"/>
              </a:defRPr>
            </a:lvl1pPr>
            <a:lvl2pPr marL="357188"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2pPr>
            <a:lvl3pPr marL="7143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3pPr>
            <a:lvl4pPr marL="1081087"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4pPr>
            <a:lvl5pPr marL="14382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87313" algn="ctr">
              <a:lnSpc>
                <a:spcPct val="100000"/>
              </a:lnSpc>
              <a:spcAft>
                <a:spcPts val="1200"/>
              </a:spcAft>
              <a:buClr>
                <a:srgbClr val="425563"/>
              </a:buClr>
              <a:defRPr/>
            </a:pPr>
            <a:r>
              <a:rPr kumimoji="0" lang="en-GB" sz="3200" b="1" i="0" u="none" strike="noStrike" kern="1200" cap="none" spc="0" normalizeH="0" baseline="0" noProof="0">
                <a:ln w="22225">
                  <a:solidFill>
                    <a:schemeClr val="tx1"/>
                  </a:solidFill>
                </a:ln>
                <a:solidFill>
                  <a:srgbClr val="6E51A0"/>
                </a:solidFill>
                <a:effectLst/>
                <a:uLnTx/>
                <a:uFillTx/>
                <a:latin typeface="Arial" panose="020B0604020202020204"/>
                <a:ea typeface="+mn-ea"/>
                <a:cs typeface="+mn-cs"/>
              </a:rPr>
              <a:t>“Nothing About Us </a:t>
            </a:r>
            <a:r>
              <a:rPr kumimoji="0" lang="en-GB" sz="3200" b="1" i="0" u="none" strike="noStrike" kern="1200" cap="none" spc="0" normalizeH="0" baseline="0" noProof="0">
                <a:ln w="22225">
                  <a:solidFill>
                    <a:schemeClr val="tx1"/>
                  </a:solidFill>
                </a:ln>
                <a:blipFill>
                  <a:blip r:embed="rId4"/>
                  <a:tile tx="0" ty="0" sx="100000" sy="100000" flip="none" algn="tl"/>
                </a:blipFill>
                <a:effectLst/>
                <a:uLnTx/>
                <a:uFillTx/>
                <a:latin typeface="Arial" panose="020B0604020202020204"/>
                <a:ea typeface="+mn-ea"/>
                <a:cs typeface="+mn-cs"/>
              </a:rPr>
              <a:t>Without</a:t>
            </a:r>
            <a:r>
              <a:rPr kumimoji="0" lang="en-GB" sz="3200" b="1" i="0" u="none" strike="noStrike" kern="1200" cap="none" spc="0" normalizeH="0" baseline="0" noProof="0">
                <a:ln w="22225">
                  <a:solidFill>
                    <a:schemeClr val="tx1"/>
                  </a:solidFill>
                </a:ln>
                <a:solidFill>
                  <a:srgbClr val="6E51A0"/>
                </a:solidFill>
                <a:effectLst/>
                <a:uLnTx/>
                <a:uFillTx/>
                <a:latin typeface="Arial" panose="020B0604020202020204"/>
                <a:ea typeface="+mn-ea"/>
                <a:cs typeface="+mn-cs"/>
              </a:rPr>
              <a:t> Us”</a:t>
            </a:r>
          </a:p>
          <a:p>
            <a:pPr marL="87313" marR="0" lvl="0" algn="ctr" defTabSz="914400" rtl="0" eaLnBrk="1" fontAlgn="auto" latinLnBrk="0" hangingPunct="1">
              <a:lnSpc>
                <a:spcPct val="100000"/>
              </a:lnSpc>
              <a:spcBef>
                <a:spcPts val="0"/>
              </a:spcBef>
              <a:spcAft>
                <a:spcPts val="1200"/>
              </a:spcAft>
              <a:buClr>
                <a:srgbClr val="425563"/>
              </a:buClr>
              <a:buSzTx/>
              <a:buFont typeface="Arial" panose="020B0604020202020204" pitchFamily="34" charset="0"/>
              <a:buNone/>
              <a:tabLst/>
              <a:defRPr/>
            </a:pPr>
            <a:endParaRPr kumimoji="0" lang="en-GB" sz="3200" b="1" i="0" u="none" strike="noStrike" kern="1200" cap="none" spc="0" normalizeH="0" baseline="0" noProof="0">
              <a:ln w="22225">
                <a:solidFill>
                  <a:schemeClr val="tx1"/>
                </a:solidFill>
              </a:ln>
              <a:solidFill>
                <a:srgbClr val="6E51A0"/>
              </a:solidFill>
              <a:effectLst/>
              <a:uLnTx/>
              <a:uFillTx/>
              <a:latin typeface="Arial" panose="020B0604020202020204"/>
              <a:ea typeface="+mn-ea"/>
              <a:cs typeface="+mn-cs"/>
            </a:endParaRPr>
          </a:p>
        </p:txBody>
      </p:sp>
      <p:pic>
        <p:nvPicPr>
          <p:cNvPr id="12" name="Picture 11">
            <a:extLst>
              <a:ext uri="{FF2B5EF4-FFF2-40B4-BE49-F238E27FC236}">
                <a16:creationId xmlns:a16="http://schemas.microsoft.com/office/drawing/2014/main" id="{FD52970E-824A-A233-2165-38C5979B29E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63230" y="461168"/>
            <a:ext cx="1614370" cy="1229520"/>
          </a:xfrm>
          <a:prstGeom prst="rect">
            <a:avLst/>
          </a:prstGeom>
        </p:spPr>
      </p:pic>
    </p:spTree>
    <p:extLst>
      <p:ext uri="{BB962C8B-B14F-4D97-AF65-F5344CB8AC3E}">
        <p14:creationId xmlns:p14="http://schemas.microsoft.com/office/powerpoint/2010/main" val="49571211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5D2AF4-2AD0-E1A4-C2A5-8F94AFDA102F}"/>
            </a:ext>
          </a:extLst>
        </p:cNvPr>
        <p:cNvGrpSpPr/>
        <p:nvPr/>
      </p:nvGrpSpPr>
      <p:grpSpPr>
        <a:xfrm>
          <a:off x="0" y="0"/>
          <a:ext cx="0" cy="0"/>
          <a:chOff x="0" y="0"/>
          <a:chExt cx="0" cy="0"/>
        </a:xfrm>
      </p:grpSpPr>
      <p:sp>
        <p:nvSpPr>
          <p:cNvPr id="8" name="Title 7">
            <a:extLst>
              <a:ext uri="{FF2B5EF4-FFF2-40B4-BE49-F238E27FC236}">
                <a16:creationId xmlns:a16="http://schemas.microsoft.com/office/drawing/2014/main" id="{861404DC-F85B-1B40-7DF4-9E4E365336E7}"/>
              </a:ext>
            </a:extLst>
          </p:cNvPr>
          <p:cNvSpPr>
            <a:spLocks noGrp="1"/>
          </p:cNvSpPr>
          <p:nvPr>
            <p:ph type="title"/>
          </p:nvPr>
        </p:nvSpPr>
        <p:spPr/>
        <p:txBody>
          <a:bodyPr/>
          <a:lstStyle/>
          <a:p>
            <a:endParaRPr lang="en-GB"/>
          </a:p>
        </p:txBody>
      </p:sp>
      <p:sp>
        <p:nvSpPr>
          <p:cNvPr id="9" name="Content Placeholder 8">
            <a:extLst>
              <a:ext uri="{FF2B5EF4-FFF2-40B4-BE49-F238E27FC236}">
                <a16:creationId xmlns:a16="http://schemas.microsoft.com/office/drawing/2014/main" id="{775BEFBB-5D02-1B6E-1CD9-EE8A7798A630}"/>
              </a:ext>
            </a:extLst>
          </p:cNvPr>
          <p:cNvSpPr>
            <a:spLocks noGrp="1"/>
          </p:cNvSpPr>
          <p:nvPr>
            <p:ph idx="1"/>
          </p:nvPr>
        </p:nvSpPr>
        <p:spPr/>
        <p:txBody>
          <a:bodyPr/>
          <a:lstStyle/>
          <a:p>
            <a:endParaRPr lang="en-GB"/>
          </a:p>
        </p:txBody>
      </p:sp>
      <p:sp>
        <p:nvSpPr>
          <p:cNvPr id="4" name="Rectangle 3">
            <a:extLst>
              <a:ext uri="{FF2B5EF4-FFF2-40B4-BE49-F238E27FC236}">
                <a16:creationId xmlns:a16="http://schemas.microsoft.com/office/drawing/2014/main" id="{4E949902-E012-8D52-24DC-FFDB8C3D073F}"/>
              </a:ext>
            </a:extLst>
          </p:cNvPr>
          <p:cNvSpPr/>
          <p:nvPr/>
        </p:nvSpPr>
        <p:spPr>
          <a:xfrm>
            <a:off x="0" y="0"/>
            <a:ext cx="12192000" cy="68580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C8196385-A964-FED7-357A-197C58017526}"/>
              </a:ext>
            </a:extLst>
          </p:cNvPr>
          <p:cNvSpPr/>
          <p:nvPr/>
        </p:nvSpPr>
        <p:spPr>
          <a:xfrm>
            <a:off x="184558" y="192947"/>
            <a:ext cx="11828477" cy="64846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80F8D720-EE97-E86B-508A-4140A3AFC85C}"/>
              </a:ext>
            </a:extLst>
          </p:cNvPr>
          <p:cNvSpPr txBox="1"/>
          <p:nvPr/>
        </p:nvSpPr>
        <p:spPr>
          <a:xfrm>
            <a:off x="357051" y="531223"/>
            <a:ext cx="10920549" cy="646331"/>
          </a:xfrm>
          <a:prstGeom prst="rect">
            <a:avLst/>
          </a:prstGeom>
          <a:noFill/>
        </p:spPr>
        <p:txBody>
          <a:bodyPr wrap="square" rtlCol="0">
            <a:spAutoFit/>
          </a:bodyPr>
          <a:lstStyle/>
          <a:p>
            <a:r>
              <a:rPr lang="en-GB" sz="3600" b="1">
                <a:solidFill>
                  <a:srgbClr val="7030A0"/>
                </a:solidFill>
                <a:latin typeface="Arial" panose="020B0604020202020204" pitchFamily="34" charset="0"/>
                <a:cs typeface="Arial" panose="020B0604020202020204" pitchFamily="34" charset="0"/>
              </a:rPr>
              <a:t>EBE – History</a:t>
            </a:r>
          </a:p>
        </p:txBody>
      </p:sp>
      <p:sp>
        <p:nvSpPr>
          <p:cNvPr id="11" name="TextBox 10">
            <a:extLst>
              <a:ext uri="{FF2B5EF4-FFF2-40B4-BE49-F238E27FC236}">
                <a16:creationId xmlns:a16="http://schemas.microsoft.com/office/drawing/2014/main" id="{EDC3DAD4-4180-AFAF-E750-076EF0EA51DD}"/>
              </a:ext>
            </a:extLst>
          </p:cNvPr>
          <p:cNvSpPr txBox="1"/>
          <p:nvPr/>
        </p:nvSpPr>
        <p:spPr>
          <a:xfrm>
            <a:off x="455663" y="2401397"/>
            <a:ext cx="10267406" cy="4976491"/>
          </a:xfrm>
          <a:prstGeom prst="rect">
            <a:avLst/>
          </a:prstGeom>
          <a:noFill/>
        </p:spPr>
        <p:txBody>
          <a:bodyPr wrap="square" rtlCol="0">
            <a:spAutoFit/>
          </a:bodyPr>
          <a:lstStyle/>
          <a:p>
            <a:pPr algn="l">
              <a:lnSpc>
                <a:spcPts val="1650"/>
              </a:lnSpc>
              <a:spcBef>
                <a:spcPts val="750"/>
              </a:spcBef>
              <a:spcAft>
                <a:spcPts val="600"/>
              </a:spcAft>
            </a:pPr>
            <a:r>
              <a:rPr lang="en-GB" sz="2000" b="1" i="0">
                <a:solidFill>
                  <a:srgbClr val="001D35"/>
                </a:solidFill>
                <a:effectLst/>
                <a:latin typeface="Arial" panose="020B0604020202020204" pitchFamily="34" charset="0"/>
                <a:cs typeface="Arial" panose="020B0604020202020204" pitchFamily="34" charset="0"/>
              </a:rPr>
              <a:t>Self-Advocacy:</a:t>
            </a:r>
            <a:endParaRPr lang="en-GB" sz="2000" b="0" i="0">
              <a:solidFill>
                <a:srgbClr val="001D35"/>
              </a:solidFill>
              <a:effectLst/>
              <a:latin typeface="Arial" panose="020B0604020202020204" pitchFamily="34" charset="0"/>
              <a:cs typeface="Arial" panose="020B0604020202020204" pitchFamily="34" charset="0"/>
            </a:endParaRPr>
          </a:p>
          <a:p>
            <a:pPr fontAlgn="ctr">
              <a:lnSpc>
                <a:spcPts val="1650"/>
              </a:lnSpc>
              <a:spcBef>
                <a:spcPts val="750"/>
              </a:spcBef>
              <a:spcAft>
                <a:spcPts val="600"/>
              </a:spcAft>
            </a:pPr>
            <a:r>
              <a:rPr lang="en-GB" sz="2000" b="0" i="0">
                <a:solidFill>
                  <a:srgbClr val="001D35"/>
                </a:solidFill>
                <a:effectLst/>
                <a:latin typeface="Arial" panose="020B0604020202020204" pitchFamily="34" charset="0"/>
                <a:cs typeface="Arial" panose="020B0604020202020204" pitchFamily="34" charset="0"/>
              </a:rPr>
              <a:t>Emphasises importance of involving people (with physical or mental health difficulties) in all decisions that affect them, ensuring voices are heard and needs met</a:t>
            </a:r>
          </a:p>
          <a:p>
            <a:pPr fontAlgn="ctr">
              <a:lnSpc>
                <a:spcPts val="1650"/>
              </a:lnSpc>
              <a:spcBef>
                <a:spcPts val="750"/>
              </a:spcBef>
              <a:spcAft>
                <a:spcPts val="600"/>
              </a:spcAft>
            </a:pPr>
            <a:endParaRPr lang="en-GB" sz="1200" b="0" i="0">
              <a:solidFill>
                <a:srgbClr val="001D35"/>
              </a:solidFill>
              <a:effectLst/>
              <a:latin typeface="Arial" panose="020B0604020202020204" pitchFamily="34" charset="0"/>
              <a:cs typeface="Arial" panose="020B0604020202020204" pitchFamily="34" charset="0"/>
            </a:endParaRPr>
          </a:p>
          <a:p>
            <a:pPr algn="l">
              <a:lnSpc>
                <a:spcPts val="1650"/>
              </a:lnSpc>
              <a:spcBef>
                <a:spcPts val="750"/>
              </a:spcBef>
              <a:spcAft>
                <a:spcPts val="600"/>
              </a:spcAft>
            </a:pPr>
            <a:r>
              <a:rPr lang="en-GB" sz="2000" b="1" i="0">
                <a:solidFill>
                  <a:srgbClr val="001D35"/>
                </a:solidFill>
                <a:effectLst/>
                <a:latin typeface="Arial" panose="020B0604020202020204" pitchFamily="34" charset="0"/>
                <a:cs typeface="Arial" panose="020B0604020202020204" pitchFamily="34" charset="0"/>
              </a:rPr>
              <a:t>Challenging "For" Organizations:</a:t>
            </a:r>
            <a:endParaRPr lang="en-GB" sz="2000" b="0" i="0">
              <a:solidFill>
                <a:srgbClr val="001D35"/>
              </a:solidFill>
              <a:effectLst/>
              <a:latin typeface="Arial" panose="020B0604020202020204" pitchFamily="34" charset="0"/>
              <a:cs typeface="Arial" panose="020B0604020202020204" pitchFamily="34" charset="0"/>
            </a:endParaRPr>
          </a:p>
          <a:p>
            <a:pPr fontAlgn="ctr">
              <a:lnSpc>
                <a:spcPts val="1650"/>
              </a:lnSpc>
              <a:spcBef>
                <a:spcPts val="750"/>
              </a:spcBef>
              <a:spcAft>
                <a:spcPts val="600"/>
              </a:spcAft>
            </a:pPr>
            <a:r>
              <a:rPr lang="en-GB" sz="2000" b="0" i="0">
                <a:solidFill>
                  <a:srgbClr val="001D35"/>
                </a:solidFill>
                <a:effectLst/>
                <a:latin typeface="Arial" panose="020B0604020202020204" pitchFamily="34" charset="0"/>
                <a:cs typeface="Arial" panose="020B0604020202020204" pitchFamily="34" charset="0"/>
              </a:rPr>
              <a:t>Distinguishes between organisations “of” people with physical or mental health difficulties (and run by people with these difficulties) and organisations “for” people with these difficulties (</a:t>
            </a:r>
            <a:r>
              <a:rPr lang="en-GB" sz="2000">
                <a:solidFill>
                  <a:srgbClr val="001D35"/>
                </a:solidFill>
                <a:latin typeface="Arial" panose="020B0604020202020204" pitchFamily="34" charset="0"/>
                <a:cs typeface="Arial" panose="020B0604020202020204" pitchFamily="34" charset="0"/>
              </a:rPr>
              <a:t>but </a:t>
            </a:r>
            <a:r>
              <a:rPr lang="en-GB" sz="2000" b="0" i="0">
                <a:solidFill>
                  <a:srgbClr val="001D35"/>
                </a:solidFill>
                <a:effectLst/>
                <a:latin typeface="Arial" panose="020B0604020202020204" pitchFamily="34" charset="0"/>
                <a:cs typeface="Arial" panose="020B0604020202020204" pitchFamily="34" charset="0"/>
              </a:rPr>
              <a:t>run by non-disabled people). Motto highlights the need for service user-led organisations and decision-making. </a:t>
            </a:r>
          </a:p>
          <a:p>
            <a:pPr fontAlgn="ctr">
              <a:lnSpc>
                <a:spcPts val="1650"/>
              </a:lnSpc>
              <a:spcBef>
                <a:spcPts val="750"/>
              </a:spcBef>
              <a:spcAft>
                <a:spcPts val="600"/>
              </a:spcAft>
            </a:pPr>
            <a:endParaRPr lang="en-GB" sz="800" b="0" i="0">
              <a:solidFill>
                <a:srgbClr val="001D35"/>
              </a:solidFill>
              <a:effectLst/>
              <a:latin typeface="Arial" panose="020B0604020202020204" pitchFamily="34" charset="0"/>
              <a:cs typeface="Arial" panose="020B0604020202020204" pitchFamily="34" charset="0"/>
            </a:endParaRPr>
          </a:p>
          <a:p>
            <a:pPr algn="l">
              <a:lnSpc>
                <a:spcPts val="1650"/>
              </a:lnSpc>
              <a:spcBef>
                <a:spcPts val="750"/>
              </a:spcBef>
              <a:spcAft>
                <a:spcPts val="1500"/>
              </a:spcAft>
            </a:pPr>
            <a:r>
              <a:rPr lang="en-GB" sz="2000" b="1" i="0">
                <a:solidFill>
                  <a:srgbClr val="001D35"/>
                </a:solidFill>
                <a:effectLst/>
                <a:latin typeface="Arial" panose="020B0604020202020204" pitchFamily="34" charset="0"/>
                <a:cs typeface="Arial" panose="020B0604020202020204" pitchFamily="34" charset="0"/>
              </a:rPr>
              <a:t>Empowerment and Dignity:</a:t>
            </a:r>
            <a:endParaRPr lang="en-GB" sz="2000" b="0" i="0">
              <a:solidFill>
                <a:srgbClr val="001D35"/>
              </a:solidFill>
              <a:effectLst/>
              <a:latin typeface="Arial" panose="020B0604020202020204" pitchFamily="34" charset="0"/>
              <a:cs typeface="Arial" panose="020B0604020202020204" pitchFamily="34" charset="0"/>
            </a:endParaRPr>
          </a:p>
          <a:p>
            <a:pPr>
              <a:lnSpc>
                <a:spcPts val="1650"/>
              </a:lnSpc>
              <a:spcBef>
                <a:spcPts val="750"/>
              </a:spcBef>
              <a:spcAft>
                <a:spcPts val="1500"/>
              </a:spcAft>
            </a:pPr>
            <a:r>
              <a:rPr lang="en-GB" sz="2000" b="0" i="0">
                <a:solidFill>
                  <a:srgbClr val="001D35"/>
                </a:solidFill>
                <a:effectLst/>
                <a:latin typeface="Arial" panose="020B0604020202020204" pitchFamily="34" charset="0"/>
                <a:cs typeface="Arial" panose="020B0604020202020204" pitchFamily="34" charset="0"/>
              </a:rPr>
              <a:t>Phrase underscores the importance of user involvement – a way to empower service users and promote their dignity</a:t>
            </a:r>
          </a:p>
          <a:p>
            <a:pPr>
              <a:lnSpc>
                <a:spcPct val="150000"/>
              </a:lnSpc>
            </a:pPr>
            <a:endParaRPr lang="en-GB" sz="2400">
              <a:latin typeface="Arial" panose="020B0604020202020204" pitchFamily="34" charset="0"/>
              <a:cs typeface="Arial" panose="020B0604020202020204" pitchFamily="34" charset="0"/>
            </a:endParaRPr>
          </a:p>
        </p:txBody>
      </p:sp>
      <p:sp>
        <p:nvSpPr>
          <p:cNvPr id="3" name="Text Placeholder 5">
            <a:extLst>
              <a:ext uri="{FF2B5EF4-FFF2-40B4-BE49-F238E27FC236}">
                <a16:creationId xmlns:a16="http://schemas.microsoft.com/office/drawing/2014/main" id="{3DFD5D0F-70FC-3924-C67A-3C5086D26437}"/>
              </a:ext>
            </a:extLst>
          </p:cNvPr>
          <p:cNvSpPr txBox="1">
            <a:spLocks/>
          </p:cNvSpPr>
          <p:nvPr/>
        </p:nvSpPr>
        <p:spPr>
          <a:xfrm>
            <a:off x="357051" y="1226866"/>
            <a:ext cx="11650391" cy="577927"/>
          </a:xfrm>
          <a:prstGeom prst="rect">
            <a:avLst/>
          </a:prstGeom>
        </p:spPr>
        <p:txBody>
          <a:bodyPr vert="horz" lIns="0" tIns="0" rIns="0" bIns="0" rtlCol="0">
            <a:noAutofit/>
          </a:bodyPr>
          <a:lstStyle>
            <a:lvl1pPr marL="0" indent="0" algn="l" defTabSz="914400" rtl="0" eaLnBrk="1" latinLnBrk="0" hangingPunct="1">
              <a:lnSpc>
                <a:spcPts val="2200"/>
              </a:lnSpc>
              <a:spcBef>
                <a:spcPts val="0"/>
              </a:spcBef>
              <a:spcAft>
                <a:spcPts val="900"/>
              </a:spcAft>
              <a:buClr>
                <a:schemeClr val="tx1"/>
              </a:buClr>
              <a:buFont typeface="Arial" panose="020B0604020202020204" pitchFamily="34" charset="0"/>
              <a:buNone/>
              <a:defRPr sz="2400" b="1" kern="1200">
                <a:solidFill>
                  <a:schemeClr val="accent6"/>
                </a:solidFill>
                <a:latin typeface="+mn-lt"/>
                <a:ea typeface="+mn-ea"/>
                <a:cs typeface="+mn-cs"/>
              </a:defRPr>
            </a:lvl1pPr>
            <a:lvl2pPr marL="357188"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2pPr>
            <a:lvl3pPr marL="7143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3pPr>
            <a:lvl4pPr marL="1081087"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4pPr>
            <a:lvl5pPr marL="14382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87313">
              <a:lnSpc>
                <a:spcPct val="100000"/>
              </a:lnSpc>
              <a:spcAft>
                <a:spcPts val="1200"/>
              </a:spcAft>
              <a:buClr>
                <a:srgbClr val="425563"/>
              </a:buClr>
              <a:defRPr/>
            </a:pPr>
            <a:r>
              <a:rPr kumimoji="0" lang="en-GB" sz="2400" b="1" i="0" u="none" strike="noStrike" kern="1200" cap="none" spc="0" normalizeH="0" baseline="0" noProof="0">
                <a:ln w="22225">
                  <a:solidFill>
                    <a:schemeClr val="tx1"/>
                  </a:solidFill>
                </a:ln>
                <a:solidFill>
                  <a:srgbClr val="6E51A0"/>
                </a:solidFill>
                <a:effectLst/>
                <a:uLnTx/>
                <a:uFillTx/>
                <a:latin typeface="Arial" panose="020B0604020202020204"/>
                <a:ea typeface="+mn-ea"/>
                <a:cs typeface="+mn-cs"/>
              </a:rPr>
              <a:t>“Nothing About Us </a:t>
            </a:r>
            <a:r>
              <a:rPr kumimoji="0" lang="en-GB" sz="2400" b="1" i="0" u="none" strike="noStrike" kern="1200" cap="none" spc="0" normalizeH="0" baseline="0" noProof="0">
                <a:ln w="22225">
                  <a:solidFill>
                    <a:schemeClr val="tx1"/>
                  </a:solidFill>
                </a:ln>
                <a:blipFill>
                  <a:blip r:embed="rId3"/>
                  <a:tile tx="0" ty="0" sx="100000" sy="100000" flip="none" algn="tl"/>
                </a:blipFill>
                <a:effectLst/>
                <a:uLnTx/>
                <a:uFillTx/>
                <a:latin typeface="Arial" panose="020B0604020202020204"/>
                <a:ea typeface="+mn-ea"/>
                <a:cs typeface="+mn-cs"/>
              </a:rPr>
              <a:t>Without</a:t>
            </a:r>
            <a:r>
              <a:rPr kumimoji="0" lang="en-GB" sz="2400" b="1" i="0" u="none" strike="noStrike" kern="1200" cap="none" spc="0" normalizeH="0" baseline="0" noProof="0">
                <a:ln w="22225">
                  <a:solidFill>
                    <a:schemeClr val="tx1"/>
                  </a:solidFill>
                </a:ln>
                <a:solidFill>
                  <a:srgbClr val="6E51A0"/>
                </a:solidFill>
                <a:effectLst/>
                <a:uLnTx/>
                <a:uFillTx/>
                <a:latin typeface="Arial" panose="020B0604020202020204"/>
                <a:ea typeface="+mn-ea"/>
                <a:cs typeface="+mn-cs"/>
              </a:rPr>
              <a:t> Us” </a:t>
            </a:r>
            <a:r>
              <a:rPr kumimoji="0" lang="en-GB" b="1" i="0" u="none" strike="noStrike" kern="1200" cap="none" spc="0" normalizeH="0" baseline="0" noProof="0">
                <a:ln>
                  <a:noFill/>
                </a:ln>
                <a:solidFill>
                  <a:srgbClr val="6E51A0"/>
                </a:solidFill>
                <a:effectLst/>
                <a:uLnTx/>
                <a:uFillTx/>
                <a:latin typeface="Arial" panose="020B0604020202020204"/>
                <a:ea typeface="+mn-ea"/>
                <a:cs typeface="+mn-cs"/>
              </a:rPr>
              <a:t>– so, what does this mean?</a:t>
            </a:r>
          </a:p>
        </p:txBody>
      </p:sp>
    </p:spTree>
    <p:extLst>
      <p:ext uri="{BB962C8B-B14F-4D97-AF65-F5344CB8AC3E}">
        <p14:creationId xmlns:p14="http://schemas.microsoft.com/office/powerpoint/2010/main" val="314500175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BC2A97-968B-D58D-5E8D-F22EAD81E5E2}"/>
            </a:ext>
          </a:extLst>
        </p:cNvPr>
        <p:cNvGrpSpPr/>
        <p:nvPr/>
      </p:nvGrpSpPr>
      <p:grpSpPr>
        <a:xfrm>
          <a:off x="0" y="0"/>
          <a:ext cx="0" cy="0"/>
          <a:chOff x="0" y="0"/>
          <a:chExt cx="0" cy="0"/>
        </a:xfrm>
      </p:grpSpPr>
      <p:sp>
        <p:nvSpPr>
          <p:cNvPr id="8" name="Title 7">
            <a:extLst>
              <a:ext uri="{FF2B5EF4-FFF2-40B4-BE49-F238E27FC236}">
                <a16:creationId xmlns:a16="http://schemas.microsoft.com/office/drawing/2014/main" id="{A2E4A255-8359-7169-E4FB-2CA239C2ED44}"/>
              </a:ext>
            </a:extLst>
          </p:cNvPr>
          <p:cNvSpPr>
            <a:spLocks noGrp="1"/>
          </p:cNvSpPr>
          <p:nvPr>
            <p:ph type="title"/>
          </p:nvPr>
        </p:nvSpPr>
        <p:spPr/>
        <p:txBody>
          <a:bodyPr/>
          <a:lstStyle/>
          <a:p>
            <a:endParaRPr lang="en-GB"/>
          </a:p>
        </p:txBody>
      </p:sp>
      <p:sp>
        <p:nvSpPr>
          <p:cNvPr id="9" name="Content Placeholder 8">
            <a:extLst>
              <a:ext uri="{FF2B5EF4-FFF2-40B4-BE49-F238E27FC236}">
                <a16:creationId xmlns:a16="http://schemas.microsoft.com/office/drawing/2014/main" id="{0BEF58C9-D732-D36C-4845-4EA840CF5990}"/>
              </a:ext>
            </a:extLst>
          </p:cNvPr>
          <p:cNvSpPr>
            <a:spLocks noGrp="1"/>
          </p:cNvSpPr>
          <p:nvPr>
            <p:ph idx="1"/>
          </p:nvPr>
        </p:nvSpPr>
        <p:spPr/>
        <p:txBody>
          <a:bodyPr/>
          <a:lstStyle/>
          <a:p>
            <a:endParaRPr lang="en-GB"/>
          </a:p>
        </p:txBody>
      </p:sp>
      <p:sp>
        <p:nvSpPr>
          <p:cNvPr id="4" name="Rectangle 3">
            <a:extLst>
              <a:ext uri="{FF2B5EF4-FFF2-40B4-BE49-F238E27FC236}">
                <a16:creationId xmlns:a16="http://schemas.microsoft.com/office/drawing/2014/main" id="{94296AFF-32CE-7311-8136-9907305B921E}"/>
              </a:ext>
            </a:extLst>
          </p:cNvPr>
          <p:cNvSpPr/>
          <p:nvPr/>
        </p:nvSpPr>
        <p:spPr>
          <a:xfrm>
            <a:off x="0" y="0"/>
            <a:ext cx="12192000" cy="68580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C8D9A66E-43E7-3C19-9934-EF5306F29EA7}"/>
              </a:ext>
            </a:extLst>
          </p:cNvPr>
          <p:cNvSpPr/>
          <p:nvPr/>
        </p:nvSpPr>
        <p:spPr>
          <a:xfrm>
            <a:off x="181761" y="186655"/>
            <a:ext cx="11828477" cy="64846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1ED7C4DC-B977-2056-CE06-8080321EF84B}"/>
              </a:ext>
            </a:extLst>
          </p:cNvPr>
          <p:cNvSpPr txBox="1"/>
          <p:nvPr/>
        </p:nvSpPr>
        <p:spPr>
          <a:xfrm>
            <a:off x="357051" y="531223"/>
            <a:ext cx="10920549" cy="646331"/>
          </a:xfrm>
          <a:prstGeom prst="rect">
            <a:avLst/>
          </a:prstGeom>
          <a:noFill/>
        </p:spPr>
        <p:txBody>
          <a:bodyPr wrap="square" rtlCol="0">
            <a:spAutoFit/>
          </a:bodyPr>
          <a:lstStyle/>
          <a:p>
            <a:r>
              <a:rPr lang="en-GB" sz="3600" b="1">
                <a:solidFill>
                  <a:srgbClr val="7030A0"/>
                </a:solidFill>
                <a:latin typeface="Arial" panose="020B0604020202020204" pitchFamily="34" charset="0"/>
                <a:cs typeface="Arial" panose="020B0604020202020204" pitchFamily="34" charset="0"/>
              </a:rPr>
              <a:t>EBEs</a:t>
            </a:r>
          </a:p>
        </p:txBody>
      </p:sp>
      <p:sp>
        <p:nvSpPr>
          <p:cNvPr id="11" name="TextBox 10">
            <a:extLst>
              <a:ext uri="{FF2B5EF4-FFF2-40B4-BE49-F238E27FC236}">
                <a16:creationId xmlns:a16="http://schemas.microsoft.com/office/drawing/2014/main" id="{D43ADC51-CEA7-CC21-02DF-394AA2EDCE6C}"/>
              </a:ext>
            </a:extLst>
          </p:cNvPr>
          <p:cNvSpPr txBox="1"/>
          <p:nvPr/>
        </p:nvSpPr>
        <p:spPr>
          <a:xfrm>
            <a:off x="357051" y="1977055"/>
            <a:ext cx="5649302" cy="2481513"/>
          </a:xfrm>
          <a:prstGeom prst="rect">
            <a:avLst/>
          </a:prstGeom>
          <a:noFill/>
        </p:spPr>
        <p:txBody>
          <a:bodyPr wrap="square" rtlCol="0">
            <a:spAutoFit/>
          </a:bodyPr>
          <a:lstStyle/>
          <a:p>
            <a:pPr algn="l">
              <a:lnSpc>
                <a:spcPts val="1950"/>
              </a:lnSpc>
              <a:spcBef>
                <a:spcPts val="1500"/>
              </a:spcBef>
              <a:spcAft>
                <a:spcPts val="750"/>
              </a:spcAft>
              <a:buNone/>
            </a:pPr>
            <a:r>
              <a:rPr lang="en-GB" sz="2000" b="0" i="0">
                <a:solidFill>
                  <a:srgbClr val="001D35"/>
                </a:solidFill>
                <a:effectLst/>
                <a:latin typeface="Arial" panose="020B0604020202020204" pitchFamily="34" charset="0"/>
                <a:cs typeface="Arial" panose="020B0604020202020204" pitchFamily="34" charset="0"/>
              </a:rPr>
              <a:t>Ongoing Relevance:</a:t>
            </a:r>
          </a:p>
          <a:p>
            <a:pPr algn="l" fontAlgn="ctr">
              <a:lnSpc>
                <a:spcPts val="1650"/>
              </a:lnSpc>
              <a:spcBef>
                <a:spcPts val="750"/>
              </a:spcBef>
              <a:spcAft>
                <a:spcPts val="600"/>
              </a:spcAft>
            </a:pPr>
            <a:r>
              <a:rPr lang="en-GB" sz="2000" b="0" i="0">
                <a:solidFill>
                  <a:srgbClr val="001D35"/>
                </a:solidFill>
                <a:effectLst/>
                <a:latin typeface="Arial" panose="020B0604020202020204" pitchFamily="34" charset="0"/>
                <a:cs typeface="Arial" panose="020B0604020202020204" pitchFamily="34" charset="0"/>
              </a:rPr>
              <a:t>The phrase continues to be a powerful rallying cry for disability rights activists, emphasizing the need for disabled people to be involved in all aspects of decision-making that impact their lives. </a:t>
            </a:r>
            <a:endParaRPr lang="en-GB" sz="2000" b="0" i="0">
              <a:solidFill>
                <a:srgbClr val="0B57D0"/>
              </a:solidFill>
              <a:effectLst/>
              <a:latin typeface="Arial" panose="020B0604020202020204" pitchFamily="34" charset="0"/>
              <a:cs typeface="Arial" panose="020B0604020202020204" pitchFamily="34" charset="0"/>
            </a:endParaRPr>
          </a:p>
          <a:p>
            <a:pPr algn="l">
              <a:lnSpc>
                <a:spcPts val="1650"/>
              </a:lnSpc>
              <a:spcBef>
                <a:spcPts val="750"/>
              </a:spcBef>
              <a:spcAft>
                <a:spcPts val="1500"/>
              </a:spcAft>
            </a:pPr>
            <a:r>
              <a:rPr lang="en-GB" sz="2000" b="0" i="0">
                <a:solidFill>
                  <a:srgbClr val="001D35"/>
                </a:solidFill>
                <a:effectLst/>
                <a:latin typeface="Arial" panose="020B0604020202020204" pitchFamily="34" charset="0"/>
                <a:cs typeface="Arial" panose="020B0604020202020204" pitchFamily="34" charset="0"/>
              </a:rPr>
              <a:t>It serves as a reminder that true inclusion and equity require the active participation of disabled people in shaping their own futures</a:t>
            </a:r>
          </a:p>
        </p:txBody>
      </p:sp>
      <p:sp>
        <p:nvSpPr>
          <p:cNvPr id="3" name="Text Placeholder 5">
            <a:extLst>
              <a:ext uri="{FF2B5EF4-FFF2-40B4-BE49-F238E27FC236}">
                <a16:creationId xmlns:a16="http://schemas.microsoft.com/office/drawing/2014/main" id="{350BC13B-B1CE-2D6F-202F-6B71BF1D73CF}"/>
              </a:ext>
            </a:extLst>
          </p:cNvPr>
          <p:cNvSpPr txBox="1">
            <a:spLocks/>
          </p:cNvSpPr>
          <p:nvPr/>
        </p:nvSpPr>
        <p:spPr>
          <a:xfrm>
            <a:off x="357051" y="1416790"/>
            <a:ext cx="11087593" cy="577927"/>
          </a:xfrm>
          <a:prstGeom prst="rect">
            <a:avLst/>
          </a:prstGeom>
        </p:spPr>
        <p:txBody>
          <a:bodyPr vert="horz" lIns="0" tIns="0" rIns="0" bIns="0" rtlCol="0">
            <a:noAutofit/>
          </a:bodyPr>
          <a:lstStyle>
            <a:lvl1pPr marL="0" indent="0" algn="l" defTabSz="914400" rtl="0" eaLnBrk="1" latinLnBrk="0" hangingPunct="1">
              <a:lnSpc>
                <a:spcPts val="2200"/>
              </a:lnSpc>
              <a:spcBef>
                <a:spcPts val="0"/>
              </a:spcBef>
              <a:spcAft>
                <a:spcPts val="900"/>
              </a:spcAft>
              <a:buClr>
                <a:schemeClr val="tx1"/>
              </a:buClr>
              <a:buFont typeface="Arial" panose="020B0604020202020204" pitchFamily="34" charset="0"/>
              <a:buNone/>
              <a:defRPr sz="2400" b="1" kern="1200">
                <a:solidFill>
                  <a:schemeClr val="accent6"/>
                </a:solidFill>
                <a:latin typeface="+mn-lt"/>
                <a:ea typeface="+mn-ea"/>
                <a:cs typeface="+mn-cs"/>
              </a:defRPr>
            </a:lvl1pPr>
            <a:lvl2pPr marL="357188"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2pPr>
            <a:lvl3pPr marL="7143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3pPr>
            <a:lvl4pPr marL="1081087"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4pPr>
            <a:lvl5pPr marL="14382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87313" marR="0" lvl="0" algn="l" defTabSz="914400" rtl="0" eaLnBrk="1" fontAlgn="auto" latinLnBrk="0" hangingPunct="1">
              <a:lnSpc>
                <a:spcPct val="100000"/>
              </a:lnSpc>
              <a:spcBef>
                <a:spcPts val="0"/>
              </a:spcBef>
              <a:spcAft>
                <a:spcPts val="1200"/>
              </a:spcAft>
              <a:buClr>
                <a:srgbClr val="425563"/>
              </a:buClr>
              <a:buSzTx/>
              <a:buFont typeface="Arial" panose="020B0604020202020204" pitchFamily="34" charset="0"/>
              <a:buNone/>
              <a:tabLst/>
              <a:defRPr/>
            </a:pPr>
            <a:r>
              <a:rPr kumimoji="0" lang="en-GB" sz="2400" b="1" i="0" u="none" strike="noStrike" kern="1200" cap="none" spc="0" normalizeH="0" baseline="0" noProof="0">
                <a:ln>
                  <a:noFill/>
                </a:ln>
                <a:solidFill>
                  <a:srgbClr val="6E51A0"/>
                </a:solidFill>
                <a:effectLst/>
                <a:uLnTx/>
                <a:uFillTx/>
                <a:latin typeface="Arial" panose="020B0604020202020204"/>
                <a:ea typeface="+mn-ea"/>
                <a:cs typeface="+mn-cs"/>
              </a:rPr>
              <a:t>Today’s Context and the NHS</a:t>
            </a:r>
          </a:p>
        </p:txBody>
      </p:sp>
      <p:pic>
        <p:nvPicPr>
          <p:cNvPr id="7" name="Picture 6">
            <a:extLst>
              <a:ext uri="{FF2B5EF4-FFF2-40B4-BE49-F238E27FC236}">
                <a16:creationId xmlns:a16="http://schemas.microsoft.com/office/drawing/2014/main" id="{C2CB91EE-F16D-73D3-E277-EE28DE274DFD}"/>
              </a:ext>
            </a:extLst>
          </p:cNvPr>
          <p:cNvPicPr>
            <a:picLocks noChangeAspect="1"/>
          </p:cNvPicPr>
          <p:nvPr/>
        </p:nvPicPr>
        <p:blipFill>
          <a:blip r:embed="rId3"/>
          <a:stretch>
            <a:fillRect/>
          </a:stretch>
        </p:blipFill>
        <p:spPr>
          <a:xfrm>
            <a:off x="7341338" y="1027906"/>
            <a:ext cx="3662511" cy="5167312"/>
          </a:xfrm>
          <a:prstGeom prst="rect">
            <a:avLst/>
          </a:prstGeom>
        </p:spPr>
      </p:pic>
      <p:pic>
        <p:nvPicPr>
          <p:cNvPr id="13" name="Picture 12">
            <a:extLst>
              <a:ext uri="{FF2B5EF4-FFF2-40B4-BE49-F238E27FC236}">
                <a16:creationId xmlns:a16="http://schemas.microsoft.com/office/drawing/2014/main" id="{29587F7A-F305-A63B-C650-1D788CABB605}"/>
              </a:ext>
            </a:extLst>
          </p:cNvPr>
          <p:cNvPicPr>
            <a:picLocks noChangeAspect="1"/>
          </p:cNvPicPr>
          <p:nvPr/>
        </p:nvPicPr>
        <p:blipFill>
          <a:blip r:embed="rId4"/>
          <a:stretch>
            <a:fillRect/>
          </a:stretch>
        </p:blipFill>
        <p:spPr>
          <a:xfrm>
            <a:off x="357051" y="4879942"/>
            <a:ext cx="5870274" cy="1048263"/>
          </a:xfrm>
          <a:prstGeom prst="rect">
            <a:avLst/>
          </a:prstGeom>
        </p:spPr>
      </p:pic>
    </p:spTree>
    <p:extLst>
      <p:ext uri="{BB962C8B-B14F-4D97-AF65-F5344CB8AC3E}">
        <p14:creationId xmlns:p14="http://schemas.microsoft.com/office/powerpoint/2010/main" val="227171290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66A904-D0DE-A005-017B-20C473819BDA}"/>
            </a:ext>
          </a:extLst>
        </p:cNvPr>
        <p:cNvGrpSpPr/>
        <p:nvPr/>
      </p:nvGrpSpPr>
      <p:grpSpPr>
        <a:xfrm>
          <a:off x="0" y="0"/>
          <a:ext cx="0" cy="0"/>
          <a:chOff x="0" y="0"/>
          <a:chExt cx="0" cy="0"/>
        </a:xfrm>
      </p:grpSpPr>
      <p:sp>
        <p:nvSpPr>
          <p:cNvPr id="8" name="Title 7">
            <a:extLst>
              <a:ext uri="{FF2B5EF4-FFF2-40B4-BE49-F238E27FC236}">
                <a16:creationId xmlns:a16="http://schemas.microsoft.com/office/drawing/2014/main" id="{168EEE21-0AD8-3D41-ECEB-4F42260C9B08}"/>
              </a:ext>
            </a:extLst>
          </p:cNvPr>
          <p:cNvSpPr>
            <a:spLocks noGrp="1"/>
          </p:cNvSpPr>
          <p:nvPr>
            <p:ph type="title"/>
          </p:nvPr>
        </p:nvSpPr>
        <p:spPr/>
        <p:txBody>
          <a:bodyPr/>
          <a:lstStyle/>
          <a:p>
            <a:endParaRPr lang="en-GB"/>
          </a:p>
        </p:txBody>
      </p:sp>
      <p:sp>
        <p:nvSpPr>
          <p:cNvPr id="9" name="Content Placeholder 8">
            <a:extLst>
              <a:ext uri="{FF2B5EF4-FFF2-40B4-BE49-F238E27FC236}">
                <a16:creationId xmlns:a16="http://schemas.microsoft.com/office/drawing/2014/main" id="{E85FE6A7-EC77-D1D3-E644-E55FADA4E819}"/>
              </a:ext>
            </a:extLst>
          </p:cNvPr>
          <p:cNvSpPr>
            <a:spLocks noGrp="1"/>
          </p:cNvSpPr>
          <p:nvPr>
            <p:ph idx="1"/>
          </p:nvPr>
        </p:nvSpPr>
        <p:spPr/>
        <p:txBody>
          <a:bodyPr/>
          <a:lstStyle/>
          <a:p>
            <a:endParaRPr lang="en-GB"/>
          </a:p>
        </p:txBody>
      </p:sp>
      <p:sp>
        <p:nvSpPr>
          <p:cNvPr id="4" name="Rectangle 3">
            <a:extLst>
              <a:ext uri="{FF2B5EF4-FFF2-40B4-BE49-F238E27FC236}">
                <a16:creationId xmlns:a16="http://schemas.microsoft.com/office/drawing/2014/main" id="{86F12208-A80C-3F3F-1883-D4696CBB553F}"/>
              </a:ext>
            </a:extLst>
          </p:cNvPr>
          <p:cNvSpPr/>
          <p:nvPr/>
        </p:nvSpPr>
        <p:spPr>
          <a:xfrm>
            <a:off x="0" y="0"/>
            <a:ext cx="12192000" cy="68580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0D3438E0-8593-7709-6ED8-654B77F98DC9}"/>
              </a:ext>
            </a:extLst>
          </p:cNvPr>
          <p:cNvSpPr/>
          <p:nvPr/>
        </p:nvSpPr>
        <p:spPr>
          <a:xfrm>
            <a:off x="181761" y="200085"/>
            <a:ext cx="11828477" cy="64846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1AB1D703-FE33-E27C-2F9C-7BF5AA7DDF7D}"/>
              </a:ext>
            </a:extLst>
          </p:cNvPr>
          <p:cNvSpPr txBox="1"/>
          <p:nvPr/>
        </p:nvSpPr>
        <p:spPr>
          <a:xfrm>
            <a:off x="357051" y="540748"/>
            <a:ext cx="10920549" cy="646331"/>
          </a:xfrm>
          <a:prstGeom prst="rect">
            <a:avLst/>
          </a:prstGeom>
          <a:noFill/>
        </p:spPr>
        <p:txBody>
          <a:bodyPr wrap="square" rtlCol="0">
            <a:spAutoFit/>
          </a:bodyPr>
          <a:lstStyle/>
          <a:p>
            <a:r>
              <a:rPr lang="en-GB" sz="3600" b="1">
                <a:solidFill>
                  <a:srgbClr val="7030A0"/>
                </a:solidFill>
                <a:latin typeface="Arial" panose="020B0604020202020204" pitchFamily="34" charset="0"/>
                <a:cs typeface="Arial" panose="020B0604020202020204" pitchFamily="34" charset="0"/>
              </a:rPr>
              <a:t>EBEs</a:t>
            </a:r>
          </a:p>
        </p:txBody>
      </p:sp>
      <p:sp>
        <p:nvSpPr>
          <p:cNvPr id="3" name="Text Placeholder 5">
            <a:extLst>
              <a:ext uri="{FF2B5EF4-FFF2-40B4-BE49-F238E27FC236}">
                <a16:creationId xmlns:a16="http://schemas.microsoft.com/office/drawing/2014/main" id="{E97015D4-B737-B9E4-BC7F-1BD771248003}"/>
              </a:ext>
            </a:extLst>
          </p:cNvPr>
          <p:cNvSpPr txBox="1">
            <a:spLocks/>
          </p:cNvSpPr>
          <p:nvPr/>
        </p:nvSpPr>
        <p:spPr>
          <a:xfrm>
            <a:off x="357051" y="1416790"/>
            <a:ext cx="11087593" cy="577927"/>
          </a:xfrm>
          <a:prstGeom prst="rect">
            <a:avLst/>
          </a:prstGeom>
        </p:spPr>
        <p:txBody>
          <a:bodyPr vert="horz" lIns="0" tIns="0" rIns="0" bIns="0" rtlCol="0">
            <a:noAutofit/>
          </a:bodyPr>
          <a:lstStyle>
            <a:lvl1pPr marL="0" indent="0" algn="l" defTabSz="914400" rtl="0" eaLnBrk="1" latinLnBrk="0" hangingPunct="1">
              <a:lnSpc>
                <a:spcPts val="2200"/>
              </a:lnSpc>
              <a:spcBef>
                <a:spcPts val="0"/>
              </a:spcBef>
              <a:spcAft>
                <a:spcPts val="900"/>
              </a:spcAft>
              <a:buClr>
                <a:schemeClr val="tx1"/>
              </a:buClr>
              <a:buFont typeface="Arial" panose="020B0604020202020204" pitchFamily="34" charset="0"/>
              <a:buNone/>
              <a:defRPr sz="2400" b="1" kern="1200">
                <a:solidFill>
                  <a:schemeClr val="accent6"/>
                </a:solidFill>
                <a:latin typeface="+mn-lt"/>
                <a:ea typeface="+mn-ea"/>
                <a:cs typeface="+mn-cs"/>
              </a:defRPr>
            </a:lvl1pPr>
            <a:lvl2pPr marL="357188"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2pPr>
            <a:lvl3pPr marL="7143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3pPr>
            <a:lvl4pPr marL="1081087"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4pPr>
            <a:lvl5pPr marL="14382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87313" marR="0" lvl="0" algn="l" defTabSz="914400" rtl="0" eaLnBrk="1" fontAlgn="auto" latinLnBrk="0" hangingPunct="1">
              <a:lnSpc>
                <a:spcPct val="100000"/>
              </a:lnSpc>
              <a:spcBef>
                <a:spcPts val="0"/>
              </a:spcBef>
              <a:spcAft>
                <a:spcPts val="1200"/>
              </a:spcAft>
              <a:buClr>
                <a:srgbClr val="425563"/>
              </a:buClr>
              <a:buSzTx/>
              <a:buFont typeface="Arial" panose="020B0604020202020204" pitchFamily="34" charset="0"/>
              <a:buNone/>
              <a:tabLst/>
              <a:defRPr/>
            </a:pPr>
            <a:r>
              <a:rPr kumimoji="0" lang="en-GB" sz="2800" b="1" i="0" u="none" strike="noStrike" kern="1200" cap="none" spc="0" normalizeH="0" baseline="0" noProof="0">
                <a:ln>
                  <a:noFill/>
                </a:ln>
                <a:solidFill>
                  <a:srgbClr val="6E51A0"/>
                </a:solidFill>
                <a:effectLst/>
                <a:uLnTx/>
                <a:uFillTx/>
                <a:latin typeface="Arial" panose="020B0604020202020204"/>
                <a:ea typeface="+mn-ea"/>
                <a:cs typeface="+mn-cs"/>
              </a:rPr>
              <a:t>NHS</a:t>
            </a:r>
          </a:p>
        </p:txBody>
      </p:sp>
      <p:sp>
        <p:nvSpPr>
          <p:cNvPr id="6" name="TextBox 5">
            <a:extLst>
              <a:ext uri="{FF2B5EF4-FFF2-40B4-BE49-F238E27FC236}">
                <a16:creationId xmlns:a16="http://schemas.microsoft.com/office/drawing/2014/main" id="{1167EE4B-0B1C-E0CD-8254-F8C38EC27DA2}"/>
              </a:ext>
            </a:extLst>
          </p:cNvPr>
          <p:cNvSpPr txBox="1"/>
          <p:nvPr/>
        </p:nvSpPr>
        <p:spPr>
          <a:xfrm>
            <a:off x="1507798" y="1652400"/>
            <a:ext cx="10417995" cy="4524315"/>
          </a:xfrm>
          <a:prstGeom prst="rect">
            <a:avLst/>
          </a:prstGeom>
          <a:noFill/>
        </p:spPr>
        <p:txBody>
          <a:bodyPr wrap="square" rtlCol="0">
            <a:spAutoFit/>
          </a:bodyPr>
          <a:lstStyle/>
          <a:p>
            <a:r>
              <a:rPr lang="en-GB">
                <a:latin typeface="Arial" panose="020B0604020202020204" pitchFamily="34" charset="0"/>
                <a:cs typeface="Arial" panose="020B0604020202020204" pitchFamily="34" charset="0"/>
              </a:rPr>
              <a:t>EBEs can be broadly defined as individuals, family/friends and carers who have lived experience of mental and physical health difficulties (and of caring for somebody who does) and who have accessed NHS mental health services as a result of these difficulties.</a:t>
            </a:r>
          </a:p>
          <a:p>
            <a:endParaRPr lang="en-GB">
              <a:latin typeface="Arial" panose="020B0604020202020204" pitchFamily="34" charset="0"/>
              <a:cs typeface="Arial" panose="020B0604020202020204" pitchFamily="34" charset="0"/>
            </a:endParaRPr>
          </a:p>
          <a:p>
            <a:r>
              <a:rPr lang="en-GB">
                <a:latin typeface="Arial" panose="020B0604020202020204" pitchFamily="34" charset="0"/>
                <a:cs typeface="Arial" panose="020B0604020202020204" pitchFamily="34" charset="0"/>
              </a:rPr>
              <a:t>There is a national requirement for the public to be involved in both the design and delivery of healthcare services. In addition, accrediting and registration bodies set out expectations around expert by experience involvement in all stages of practitioner psychologist training (DOH, NHS, NHSE, HCPC, BPS)</a:t>
            </a:r>
          </a:p>
          <a:p>
            <a:endParaRPr lang="en-GB">
              <a:latin typeface="Arial" panose="020B0604020202020204" pitchFamily="34" charset="0"/>
              <a:cs typeface="Arial" panose="020B0604020202020204" pitchFamily="34" charset="0"/>
            </a:endParaRPr>
          </a:p>
          <a:p>
            <a:r>
              <a:rPr lang="en-GB">
                <a:latin typeface="Arial" panose="020B0604020202020204" pitchFamily="34" charset="0"/>
                <a:cs typeface="Arial" panose="020B0604020202020204" pitchFamily="34" charset="0"/>
              </a:rPr>
              <a:t>There are benefits associated with EBE and healthcare staff working in partnership to enhance the learning and practice  of health professionals in the delivery of </a:t>
            </a:r>
            <a:r>
              <a:rPr lang="en-GB" b="1">
                <a:latin typeface="Arial" panose="020B0604020202020204" pitchFamily="34" charset="0"/>
                <a:cs typeface="Arial" panose="020B0604020202020204" pitchFamily="34" charset="0"/>
              </a:rPr>
              <a:t>better outcomes </a:t>
            </a:r>
            <a:r>
              <a:rPr lang="en-GB">
                <a:latin typeface="Arial" panose="020B0604020202020204" pitchFamily="34" charset="0"/>
                <a:cs typeface="Arial" panose="020B0604020202020204" pitchFamily="34" charset="0"/>
              </a:rPr>
              <a:t>for those who use services (Ahuja &amp; Williams, 2005; Horgan et al, 2018; McMullin &amp; Needham, 2018)  </a:t>
            </a:r>
          </a:p>
          <a:p>
            <a:endParaRPr lang="en-GB">
              <a:latin typeface="Arial" panose="020B0604020202020204" pitchFamily="34" charset="0"/>
              <a:cs typeface="Arial" panose="020B0604020202020204" pitchFamily="34" charset="0"/>
            </a:endParaRPr>
          </a:p>
          <a:p>
            <a:r>
              <a:rPr lang="en-GB">
                <a:latin typeface="Arial" panose="020B0604020202020204" pitchFamily="34" charset="0"/>
                <a:cs typeface="Arial" panose="020B0604020202020204" pitchFamily="34" charset="0"/>
              </a:rPr>
              <a:t>Despite general consensus that EBE involvement is both necessary and beneficial to the development of services and associated outcomes for those who use health services, the application of EbE involvement differs across services and training programmes and regions.</a:t>
            </a:r>
          </a:p>
        </p:txBody>
      </p:sp>
    </p:spTree>
    <p:extLst>
      <p:ext uri="{BB962C8B-B14F-4D97-AF65-F5344CB8AC3E}">
        <p14:creationId xmlns:p14="http://schemas.microsoft.com/office/powerpoint/2010/main" val="154179225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185AE0DB-DAD1-AE3F-B9F3-F78D1DCF1035}"/>
              </a:ext>
            </a:extLst>
          </p:cNvPr>
          <p:cNvSpPr>
            <a:spLocks noGrp="1"/>
          </p:cNvSpPr>
          <p:nvPr>
            <p:ph type="title"/>
          </p:nvPr>
        </p:nvSpPr>
        <p:spPr/>
        <p:txBody>
          <a:bodyPr/>
          <a:lstStyle/>
          <a:p>
            <a:endParaRPr lang="en-GB"/>
          </a:p>
        </p:txBody>
      </p:sp>
      <p:pic>
        <p:nvPicPr>
          <p:cNvPr id="6" name="Online Media 5" title="Why is Involvement of Experts by Experience Good for Everyone?">
            <a:hlinkClick r:id="" action="ppaction://media"/>
            <a:extLst>
              <a:ext uri="{FF2B5EF4-FFF2-40B4-BE49-F238E27FC236}">
                <a16:creationId xmlns:a16="http://schemas.microsoft.com/office/drawing/2014/main" id="{918D6FE8-2EAB-9535-35B4-F4B0E3FB42A5}"/>
              </a:ext>
            </a:extLst>
          </p:cNvPr>
          <p:cNvPicPr>
            <a:picLocks noGrp="1" noRot="1" noChangeAspect="1"/>
          </p:cNvPicPr>
          <p:nvPr>
            <p:ph idx="1"/>
            <a:videoFile r:link="rId1"/>
          </p:nvPr>
        </p:nvPicPr>
        <p:blipFill>
          <a:blip r:embed="rId4"/>
          <a:stretch>
            <a:fillRect/>
          </a:stretch>
        </p:blipFill>
        <p:spPr>
          <a:xfrm>
            <a:off x="2244725" y="1825625"/>
            <a:ext cx="7700963" cy="4351338"/>
          </a:xfrm>
          <a:prstGeom prst="rect">
            <a:avLst/>
          </a:prstGeom>
        </p:spPr>
      </p:pic>
      <p:sp>
        <p:nvSpPr>
          <p:cNvPr id="4" name="Rectangle 3">
            <a:extLst>
              <a:ext uri="{FF2B5EF4-FFF2-40B4-BE49-F238E27FC236}">
                <a16:creationId xmlns:a16="http://schemas.microsoft.com/office/drawing/2014/main" id="{AB2CCABD-EFCD-4E2D-8DC7-29A670D956FC}"/>
              </a:ext>
            </a:extLst>
          </p:cNvPr>
          <p:cNvSpPr/>
          <p:nvPr/>
        </p:nvSpPr>
        <p:spPr>
          <a:xfrm>
            <a:off x="0" y="0"/>
            <a:ext cx="12192000" cy="68580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DBC6F949-E494-48AE-B051-937C0776CA58}"/>
              </a:ext>
            </a:extLst>
          </p:cNvPr>
          <p:cNvSpPr/>
          <p:nvPr/>
        </p:nvSpPr>
        <p:spPr>
          <a:xfrm>
            <a:off x="433252" y="259976"/>
            <a:ext cx="11401697" cy="633804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4EE76ABC-89AD-773D-C106-8209DE1DEFF2}"/>
              </a:ext>
            </a:extLst>
          </p:cNvPr>
          <p:cNvSpPr txBox="1"/>
          <p:nvPr/>
        </p:nvSpPr>
        <p:spPr>
          <a:xfrm>
            <a:off x="357051" y="531223"/>
            <a:ext cx="10920549" cy="646331"/>
          </a:xfrm>
          <a:prstGeom prst="rect">
            <a:avLst/>
          </a:prstGeom>
          <a:noFill/>
        </p:spPr>
        <p:txBody>
          <a:bodyPr wrap="square" rtlCol="0">
            <a:spAutoFit/>
          </a:bodyPr>
          <a:lstStyle/>
          <a:p>
            <a:r>
              <a:rPr lang="en-GB" sz="3600" b="1">
                <a:solidFill>
                  <a:srgbClr val="7030A0"/>
                </a:solidFill>
                <a:latin typeface="Arial" panose="020B0604020202020204" pitchFamily="34" charset="0"/>
                <a:cs typeface="Arial" panose="020B0604020202020204" pitchFamily="34" charset="0"/>
              </a:rPr>
              <a:t>Experts by Experience?	</a:t>
            </a:r>
          </a:p>
        </p:txBody>
      </p:sp>
      <p:sp>
        <p:nvSpPr>
          <p:cNvPr id="3" name="Text Placeholder 5">
            <a:extLst>
              <a:ext uri="{FF2B5EF4-FFF2-40B4-BE49-F238E27FC236}">
                <a16:creationId xmlns:a16="http://schemas.microsoft.com/office/drawing/2014/main" id="{3469FBCE-EA60-E759-32F8-670CFBD006C1}"/>
              </a:ext>
            </a:extLst>
          </p:cNvPr>
          <p:cNvSpPr txBox="1">
            <a:spLocks/>
          </p:cNvSpPr>
          <p:nvPr/>
        </p:nvSpPr>
        <p:spPr>
          <a:xfrm>
            <a:off x="357051" y="1416790"/>
            <a:ext cx="11087593" cy="577927"/>
          </a:xfrm>
          <a:prstGeom prst="rect">
            <a:avLst/>
          </a:prstGeom>
        </p:spPr>
        <p:txBody>
          <a:bodyPr vert="horz" lIns="0" tIns="0" rIns="0" bIns="0" rtlCol="0">
            <a:noAutofit/>
          </a:bodyPr>
          <a:lstStyle>
            <a:lvl1pPr marL="0" indent="0" algn="l" defTabSz="914400" rtl="0" eaLnBrk="1" latinLnBrk="0" hangingPunct="1">
              <a:lnSpc>
                <a:spcPts val="2200"/>
              </a:lnSpc>
              <a:spcBef>
                <a:spcPts val="0"/>
              </a:spcBef>
              <a:spcAft>
                <a:spcPts val="900"/>
              </a:spcAft>
              <a:buClr>
                <a:schemeClr val="tx1"/>
              </a:buClr>
              <a:buFont typeface="Arial" panose="020B0604020202020204" pitchFamily="34" charset="0"/>
              <a:buNone/>
              <a:defRPr sz="2400" b="1" kern="1200">
                <a:solidFill>
                  <a:schemeClr val="accent6"/>
                </a:solidFill>
                <a:latin typeface="+mn-lt"/>
                <a:ea typeface="+mn-ea"/>
                <a:cs typeface="+mn-cs"/>
              </a:defRPr>
            </a:lvl1pPr>
            <a:lvl2pPr marL="357188"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2pPr>
            <a:lvl3pPr marL="7143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3pPr>
            <a:lvl4pPr marL="1081087"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4pPr>
            <a:lvl5pPr marL="14382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87313" marR="0" lvl="0" algn="l" defTabSz="914400" rtl="0" eaLnBrk="1" fontAlgn="auto" latinLnBrk="0" hangingPunct="1">
              <a:lnSpc>
                <a:spcPct val="100000"/>
              </a:lnSpc>
              <a:spcBef>
                <a:spcPts val="0"/>
              </a:spcBef>
              <a:spcAft>
                <a:spcPts val="1200"/>
              </a:spcAft>
              <a:buClr>
                <a:srgbClr val="425563"/>
              </a:buClr>
              <a:buSzTx/>
              <a:buFont typeface="Arial" panose="020B0604020202020204" pitchFamily="34" charset="0"/>
              <a:buNone/>
              <a:tabLst/>
              <a:defRPr/>
            </a:pPr>
            <a:endParaRPr kumimoji="0" lang="en-GB" sz="2400" b="1" i="0" u="none" strike="noStrike" kern="1200" cap="none" spc="0" normalizeH="0" baseline="0" noProof="0">
              <a:ln>
                <a:noFill/>
              </a:ln>
              <a:solidFill>
                <a:srgbClr val="6E51A0"/>
              </a:solidFill>
              <a:effectLst/>
              <a:uLnTx/>
              <a:uFillTx/>
              <a:latin typeface="Arial" panose="020B0604020202020204"/>
              <a:ea typeface="+mn-ea"/>
              <a:cs typeface="+mn-cs"/>
            </a:endParaRPr>
          </a:p>
        </p:txBody>
      </p:sp>
      <p:sp>
        <p:nvSpPr>
          <p:cNvPr id="2" name="TextBox 1">
            <a:extLst>
              <a:ext uri="{FF2B5EF4-FFF2-40B4-BE49-F238E27FC236}">
                <a16:creationId xmlns:a16="http://schemas.microsoft.com/office/drawing/2014/main" id="{29A6618C-5249-83B3-E609-AEAAC1AE558E}"/>
              </a:ext>
            </a:extLst>
          </p:cNvPr>
          <p:cNvSpPr txBox="1"/>
          <p:nvPr/>
        </p:nvSpPr>
        <p:spPr>
          <a:xfrm>
            <a:off x="530297" y="1367609"/>
            <a:ext cx="10267406" cy="872803"/>
          </a:xfrm>
          <a:prstGeom prst="rect">
            <a:avLst/>
          </a:prstGeom>
          <a:noFill/>
        </p:spPr>
        <p:txBody>
          <a:bodyPr wrap="square" rtlCol="0">
            <a:spAutoFit/>
          </a:bodyPr>
          <a:lstStyle/>
          <a:p>
            <a:pPr algn="l">
              <a:lnSpc>
                <a:spcPts val="1650"/>
              </a:lnSpc>
              <a:spcBef>
                <a:spcPts val="750"/>
              </a:spcBef>
              <a:spcAft>
                <a:spcPts val="600"/>
              </a:spcAft>
            </a:pPr>
            <a:endParaRPr lang="en-GB" sz="2000" b="0" i="0">
              <a:solidFill>
                <a:srgbClr val="001D35"/>
              </a:solidFill>
              <a:effectLst/>
              <a:latin typeface="Arial" panose="020B0604020202020204" pitchFamily="34" charset="0"/>
              <a:cs typeface="Arial" panose="020B0604020202020204" pitchFamily="34" charset="0"/>
            </a:endParaRPr>
          </a:p>
          <a:p>
            <a:pPr>
              <a:lnSpc>
                <a:spcPct val="150000"/>
              </a:lnSpc>
            </a:pPr>
            <a:endParaRPr lang="en-GB" sz="2400">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30862F5E-FD38-AF71-16A7-C6B4C68567EF}"/>
              </a:ext>
            </a:extLst>
          </p:cNvPr>
          <p:cNvSpPr txBox="1"/>
          <p:nvPr/>
        </p:nvSpPr>
        <p:spPr>
          <a:xfrm>
            <a:off x="708823" y="1716057"/>
            <a:ext cx="10267406" cy="4450706"/>
          </a:xfrm>
          <a:prstGeom prst="rect">
            <a:avLst/>
          </a:prstGeom>
          <a:noFill/>
        </p:spPr>
        <p:txBody>
          <a:bodyPr wrap="square" rtlCol="0">
            <a:spAutoFit/>
          </a:bodyPr>
          <a:lstStyle/>
          <a:p>
            <a:pPr algn="l">
              <a:lnSpc>
                <a:spcPts val="1650"/>
              </a:lnSpc>
              <a:spcBef>
                <a:spcPts val="750"/>
              </a:spcBef>
              <a:spcAft>
                <a:spcPts val="600"/>
              </a:spcAft>
            </a:pPr>
            <a:r>
              <a:rPr lang="en-GB" sz="2000" b="1">
                <a:solidFill>
                  <a:srgbClr val="001D35"/>
                </a:solidFill>
                <a:latin typeface="Arial" panose="020B0604020202020204" pitchFamily="34" charset="0"/>
                <a:cs typeface="Arial" panose="020B0604020202020204" pitchFamily="34" charset="0"/>
              </a:rPr>
              <a:t>Please load </a:t>
            </a:r>
            <a:r>
              <a:rPr lang="en-GB" sz="2000" b="1">
                <a:solidFill>
                  <a:srgbClr val="001D35"/>
                </a:solidFill>
                <a:latin typeface="Arial" panose="020B0604020202020204" pitchFamily="34" charset="0"/>
                <a:cs typeface="Arial" panose="020B0604020202020204" pitchFamily="34" charset="0"/>
                <a:hlinkClick r:id="rId5"/>
              </a:rPr>
              <a:t>www.menti.com</a:t>
            </a:r>
            <a:r>
              <a:rPr lang="en-GB" sz="2000" b="1">
                <a:solidFill>
                  <a:srgbClr val="001D35"/>
                </a:solidFill>
                <a:latin typeface="Arial" panose="020B0604020202020204" pitchFamily="34" charset="0"/>
                <a:cs typeface="Arial" panose="020B0604020202020204" pitchFamily="34" charset="0"/>
              </a:rPr>
              <a:t> on your device</a:t>
            </a:r>
          </a:p>
          <a:p>
            <a:pPr algn="l">
              <a:lnSpc>
                <a:spcPts val="1650"/>
              </a:lnSpc>
              <a:spcBef>
                <a:spcPts val="750"/>
              </a:spcBef>
              <a:spcAft>
                <a:spcPts val="600"/>
              </a:spcAft>
            </a:pPr>
            <a:endParaRPr lang="en-GB" sz="2000" b="1">
              <a:solidFill>
                <a:srgbClr val="001D35"/>
              </a:solidFill>
              <a:latin typeface="Arial" panose="020B0604020202020204" pitchFamily="34" charset="0"/>
              <a:cs typeface="Arial" panose="020B0604020202020204" pitchFamily="34" charset="0"/>
            </a:endParaRPr>
          </a:p>
          <a:p>
            <a:pPr algn="l">
              <a:lnSpc>
                <a:spcPts val="1650"/>
              </a:lnSpc>
              <a:spcBef>
                <a:spcPts val="750"/>
              </a:spcBef>
              <a:spcAft>
                <a:spcPts val="600"/>
              </a:spcAft>
            </a:pPr>
            <a:r>
              <a:rPr lang="en-GB" sz="2000" b="1" i="1">
                <a:solidFill>
                  <a:srgbClr val="001D35"/>
                </a:solidFill>
                <a:latin typeface="Arial" panose="020B0604020202020204" pitchFamily="34" charset="0"/>
                <a:cs typeface="Arial" panose="020B0604020202020204" pitchFamily="34" charset="0"/>
              </a:rPr>
              <a:t>Have you ever worked in Talking Therapies with an Expert by Experience?</a:t>
            </a:r>
          </a:p>
          <a:p>
            <a:pPr algn="l">
              <a:lnSpc>
                <a:spcPts val="1650"/>
              </a:lnSpc>
              <a:spcBef>
                <a:spcPts val="750"/>
              </a:spcBef>
              <a:spcAft>
                <a:spcPts val="600"/>
              </a:spcAft>
            </a:pPr>
            <a:endParaRPr lang="en-GB" sz="2000" b="1" i="0">
              <a:solidFill>
                <a:srgbClr val="001D35"/>
              </a:solidFill>
              <a:effectLst/>
              <a:latin typeface="Arial" panose="020B0604020202020204" pitchFamily="34" charset="0"/>
              <a:cs typeface="Arial" panose="020B0604020202020204" pitchFamily="34" charset="0"/>
            </a:endParaRPr>
          </a:p>
          <a:p>
            <a:pPr algn="l">
              <a:lnSpc>
                <a:spcPts val="1650"/>
              </a:lnSpc>
              <a:spcBef>
                <a:spcPts val="750"/>
              </a:spcBef>
              <a:spcAft>
                <a:spcPts val="600"/>
              </a:spcAft>
            </a:pPr>
            <a:endParaRPr lang="en-GB" sz="2000" b="1">
              <a:solidFill>
                <a:srgbClr val="001D35"/>
              </a:solidFill>
              <a:latin typeface="Arial" panose="020B0604020202020204" pitchFamily="34" charset="0"/>
              <a:cs typeface="Arial" panose="020B0604020202020204" pitchFamily="34" charset="0"/>
            </a:endParaRPr>
          </a:p>
          <a:p>
            <a:pPr algn="l">
              <a:lnSpc>
                <a:spcPts val="1650"/>
              </a:lnSpc>
              <a:spcBef>
                <a:spcPts val="750"/>
              </a:spcBef>
              <a:spcAft>
                <a:spcPts val="600"/>
              </a:spcAft>
            </a:pPr>
            <a:endParaRPr lang="en-GB" sz="2000" b="1" i="0">
              <a:solidFill>
                <a:srgbClr val="001D35"/>
              </a:solidFill>
              <a:effectLst/>
              <a:latin typeface="Arial" panose="020B0604020202020204" pitchFamily="34" charset="0"/>
              <a:cs typeface="Arial" panose="020B0604020202020204" pitchFamily="34" charset="0"/>
            </a:endParaRPr>
          </a:p>
          <a:p>
            <a:pPr algn="l">
              <a:lnSpc>
                <a:spcPts val="1650"/>
              </a:lnSpc>
              <a:spcBef>
                <a:spcPts val="750"/>
              </a:spcBef>
              <a:spcAft>
                <a:spcPts val="600"/>
              </a:spcAft>
            </a:pPr>
            <a:endParaRPr lang="en-GB" sz="2000" b="1">
              <a:solidFill>
                <a:srgbClr val="001D35"/>
              </a:solidFill>
              <a:latin typeface="Arial" panose="020B0604020202020204" pitchFamily="34" charset="0"/>
              <a:cs typeface="Arial" panose="020B0604020202020204" pitchFamily="34" charset="0"/>
            </a:endParaRPr>
          </a:p>
          <a:p>
            <a:pPr algn="l">
              <a:lnSpc>
                <a:spcPts val="1650"/>
              </a:lnSpc>
              <a:spcBef>
                <a:spcPts val="750"/>
              </a:spcBef>
              <a:spcAft>
                <a:spcPts val="600"/>
              </a:spcAft>
            </a:pPr>
            <a:endParaRPr lang="en-GB" sz="2000" b="1" i="0">
              <a:solidFill>
                <a:srgbClr val="001D35"/>
              </a:solidFill>
              <a:effectLst/>
              <a:latin typeface="Arial" panose="020B0604020202020204" pitchFamily="34" charset="0"/>
              <a:cs typeface="Arial" panose="020B0604020202020204" pitchFamily="34" charset="0"/>
            </a:endParaRPr>
          </a:p>
          <a:p>
            <a:pPr algn="l">
              <a:lnSpc>
                <a:spcPts val="1650"/>
              </a:lnSpc>
              <a:spcBef>
                <a:spcPts val="750"/>
              </a:spcBef>
              <a:spcAft>
                <a:spcPts val="600"/>
              </a:spcAft>
            </a:pPr>
            <a:endParaRPr lang="en-GB" sz="2000" b="1">
              <a:solidFill>
                <a:srgbClr val="001D35"/>
              </a:solidFill>
              <a:latin typeface="Arial" panose="020B0604020202020204" pitchFamily="34" charset="0"/>
              <a:cs typeface="Arial" panose="020B0604020202020204" pitchFamily="34" charset="0"/>
            </a:endParaRPr>
          </a:p>
          <a:p>
            <a:pPr algn="l">
              <a:lnSpc>
                <a:spcPts val="1650"/>
              </a:lnSpc>
              <a:spcBef>
                <a:spcPts val="750"/>
              </a:spcBef>
              <a:spcAft>
                <a:spcPts val="600"/>
              </a:spcAft>
            </a:pPr>
            <a:r>
              <a:rPr lang="en-GB" sz="2000" b="1" i="0">
                <a:solidFill>
                  <a:srgbClr val="001D35"/>
                </a:solidFill>
                <a:effectLst/>
                <a:latin typeface="Arial" panose="020B0604020202020204" pitchFamily="34" charset="0"/>
                <a:cs typeface="Arial" panose="020B0604020202020204" pitchFamily="34" charset="0"/>
              </a:rPr>
              <a:t>Code: </a:t>
            </a:r>
            <a:r>
              <a:rPr lang="en-GB" sz="6000" b="1" i="0">
                <a:solidFill>
                  <a:srgbClr val="001D35"/>
                </a:solidFill>
                <a:effectLst/>
                <a:latin typeface="Arial" panose="020B0604020202020204" pitchFamily="34" charset="0"/>
                <a:cs typeface="Arial" panose="020B0604020202020204" pitchFamily="34" charset="0"/>
              </a:rPr>
              <a:t>4982 26</a:t>
            </a:r>
            <a:r>
              <a:rPr lang="en-GB" sz="6000" b="1">
                <a:solidFill>
                  <a:srgbClr val="001D35"/>
                </a:solidFill>
                <a:latin typeface="Arial" panose="020B0604020202020204" pitchFamily="34" charset="0"/>
                <a:cs typeface="Arial" panose="020B0604020202020204" pitchFamily="34" charset="0"/>
              </a:rPr>
              <a:t>53</a:t>
            </a:r>
            <a:endParaRPr lang="en-GB" sz="6000" b="0" i="0">
              <a:solidFill>
                <a:srgbClr val="001D35"/>
              </a:solidFill>
              <a:effectLst/>
              <a:latin typeface="Arial" panose="020B0604020202020204" pitchFamily="34" charset="0"/>
              <a:cs typeface="Arial" panose="020B0604020202020204" pitchFamily="34" charset="0"/>
            </a:endParaRPr>
          </a:p>
          <a:p>
            <a:pPr>
              <a:lnSpc>
                <a:spcPct val="150000"/>
              </a:lnSpc>
            </a:pPr>
            <a:endParaRPr lang="en-GB" sz="240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21819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6"/>
                </p:tgtEl>
              </p:cMediaNode>
            </p:vide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6"/>
                                        </p:tgtEl>
                                      </p:cBhvr>
                                    </p:cmd>
                                  </p:childTnLst>
                                </p:cTn>
                              </p:par>
                            </p:childTnLst>
                          </p:cTn>
                        </p:par>
                      </p:childTnLst>
                    </p:cTn>
                  </p:par>
                </p:childTnLst>
              </p:cTn>
              <p:nextCondLst>
                <p:cond evt="onClick" delay="0">
                  <p:tgtEl>
                    <p:spTgt spid="6"/>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E52081-C1AC-3321-0580-CADE79913099}"/>
            </a:ext>
          </a:extLst>
        </p:cNvPr>
        <p:cNvGrpSpPr/>
        <p:nvPr/>
      </p:nvGrpSpPr>
      <p:grpSpPr>
        <a:xfrm>
          <a:off x="0" y="0"/>
          <a:ext cx="0" cy="0"/>
          <a:chOff x="0" y="0"/>
          <a:chExt cx="0" cy="0"/>
        </a:xfrm>
      </p:grpSpPr>
      <p:sp>
        <p:nvSpPr>
          <p:cNvPr id="8" name="Title 7">
            <a:extLst>
              <a:ext uri="{FF2B5EF4-FFF2-40B4-BE49-F238E27FC236}">
                <a16:creationId xmlns:a16="http://schemas.microsoft.com/office/drawing/2014/main" id="{17BD71C6-5C21-0D80-A513-87681B476602}"/>
              </a:ext>
            </a:extLst>
          </p:cNvPr>
          <p:cNvSpPr>
            <a:spLocks noGrp="1"/>
          </p:cNvSpPr>
          <p:nvPr>
            <p:ph type="title"/>
          </p:nvPr>
        </p:nvSpPr>
        <p:spPr/>
        <p:txBody>
          <a:bodyPr/>
          <a:lstStyle/>
          <a:p>
            <a:endParaRPr lang="en-GB"/>
          </a:p>
        </p:txBody>
      </p:sp>
      <p:sp>
        <p:nvSpPr>
          <p:cNvPr id="9" name="Content Placeholder 8">
            <a:extLst>
              <a:ext uri="{FF2B5EF4-FFF2-40B4-BE49-F238E27FC236}">
                <a16:creationId xmlns:a16="http://schemas.microsoft.com/office/drawing/2014/main" id="{6F3550AB-14B7-8843-5F98-5845C4B362EA}"/>
              </a:ext>
            </a:extLst>
          </p:cNvPr>
          <p:cNvSpPr>
            <a:spLocks noGrp="1"/>
          </p:cNvSpPr>
          <p:nvPr>
            <p:ph idx="1"/>
          </p:nvPr>
        </p:nvSpPr>
        <p:spPr/>
        <p:txBody>
          <a:bodyPr/>
          <a:lstStyle/>
          <a:p>
            <a:endParaRPr lang="en-GB"/>
          </a:p>
        </p:txBody>
      </p:sp>
      <p:sp>
        <p:nvSpPr>
          <p:cNvPr id="4" name="Rectangle 3">
            <a:extLst>
              <a:ext uri="{FF2B5EF4-FFF2-40B4-BE49-F238E27FC236}">
                <a16:creationId xmlns:a16="http://schemas.microsoft.com/office/drawing/2014/main" id="{9ADBE1CF-BBCC-B3E3-6E6C-D53A3E194284}"/>
              </a:ext>
            </a:extLst>
          </p:cNvPr>
          <p:cNvSpPr/>
          <p:nvPr/>
        </p:nvSpPr>
        <p:spPr>
          <a:xfrm>
            <a:off x="0" y="0"/>
            <a:ext cx="12192000" cy="68580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8B794C61-3762-93EB-89BD-1986C62E2840}"/>
              </a:ext>
            </a:extLst>
          </p:cNvPr>
          <p:cNvSpPr/>
          <p:nvPr/>
        </p:nvSpPr>
        <p:spPr>
          <a:xfrm>
            <a:off x="184558" y="192947"/>
            <a:ext cx="11828477" cy="64846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6580E5A9-3A2C-50B2-58ED-C5A12C00FFDE}"/>
              </a:ext>
            </a:extLst>
          </p:cNvPr>
          <p:cNvSpPr txBox="1"/>
          <p:nvPr/>
        </p:nvSpPr>
        <p:spPr>
          <a:xfrm>
            <a:off x="357051" y="531223"/>
            <a:ext cx="10920549" cy="646331"/>
          </a:xfrm>
          <a:prstGeom prst="rect">
            <a:avLst/>
          </a:prstGeom>
          <a:noFill/>
        </p:spPr>
        <p:txBody>
          <a:bodyPr wrap="square" rtlCol="0">
            <a:spAutoFit/>
          </a:bodyPr>
          <a:lstStyle/>
          <a:p>
            <a:r>
              <a:rPr lang="en-GB" sz="3600" b="1">
                <a:solidFill>
                  <a:srgbClr val="7030A0"/>
                </a:solidFill>
                <a:latin typeface="Arial" panose="020B0604020202020204" pitchFamily="34" charset="0"/>
                <a:cs typeface="Arial" panose="020B0604020202020204" pitchFamily="34" charset="0"/>
              </a:rPr>
              <a:t>Talking Therapies</a:t>
            </a:r>
          </a:p>
        </p:txBody>
      </p:sp>
      <p:sp>
        <p:nvSpPr>
          <p:cNvPr id="11" name="TextBox 10">
            <a:extLst>
              <a:ext uri="{FF2B5EF4-FFF2-40B4-BE49-F238E27FC236}">
                <a16:creationId xmlns:a16="http://schemas.microsoft.com/office/drawing/2014/main" id="{02031090-549C-F5E4-CED0-52F1D99F42FF}"/>
              </a:ext>
            </a:extLst>
          </p:cNvPr>
          <p:cNvSpPr txBox="1"/>
          <p:nvPr/>
        </p:nvSpPr>
        <p:spPr>
          <a:xfrm>
            <a:off x="357051" y="2083518"/>
            <a:ext cx="10267406" cy="3901837"/>
          </a:xfrm>
          <a:prstGeom prst="rect">
            <a:avLst/>
          </a:prstGeom>
          <a:noFill/>
        </p:spPr>
        <p:txBody>
          <a:bodyPr wrap="square" rtlCol="0">
            <a:spAutoFit/>
          </a:bodyPr>
          <a:lstStyle/>
          <a:p>
            <a:pPr marL="342900" indent="-342900">
              <a:lnSpc>
                <a:spcPct val="150000"/>
              </a:lnSpc>
              <a:buFont typeface="Arial" panose="020B0604020202020204" pitchFamily="34" charset="0"/>
              <a:buChar char="•"/>
            </a:pPr>
            <a:r>
              <a:rPr lang="en-GB" sz="2400">
                <a:latin typeface="Arial" panose="020B0604020202020204" pitchFamily="34" charset="0"/>
                <a:cs typeface="Arial" panose="020B0604020202020204" pitchFamily="34" charset="0"/>
              </a:rPr>
              <a:t>Personal and Professional Growth </a:t>
            </a:r>
          </a:p>
          <a:p>
            <a:pPr marL="342900" indent="-342900">
              <a:lnSpc>
                <a:spcPct val="150000"/>
              </a:lnSpc>
              <a:buFont typeface="Arial" panose="020B0604020202020204" pitchFamily="34" charset="0"/>
              <a:buChar char="•"/>
            </a:pPr>
            <a:r>
              <a:rPr lang="en-GB" sz="2400">
                <a:latin typeface="Arial" panose="020B0604020202020204" pitchFamily="34" charset="0"/>
                <a:cs typeface="Arial" panose="020B0604020202020204" pitchFamily="34" charset="0"/>
              </a:rPr>
              <a:t>New Directions</a:t>
            </a:r>
          </a:p>
          <a:p>
            <a:pPr marL="342900" indent="-342900">
              <a:lnSpc>
                <a:spcPct val="150000"/>
              </a:lnSpc>
              <a:buFont typeface="Arial" panose="020B0604020202020204" pitchFamily="34" charset="0"/>
              <a:buChar char="•"/>
            </a:pPr>
            <a:r>
              <a:rPr lang="en-GB" sz="2400">
                <a:latin typeface="Arial" panose="020B0604020202020204" pitchFamily="34" charset="0"/>
                <a:cs typeface="Arial" panose="020B0604020202020204" pitchFamily="34" charset="0"/>
              </a:rPr>
              <a:t>Service user led produces outcomes responsive to people who use services – ‘Fit for Purpose’</a:t>
            </a:r>
          </a:p>
          <a:p>
            <a:pPr marL="342900" indent="-342900">
              <a:lnSpc>
                <a:spcPct val="150000"/>
              </a:lnSpc>
              <a:buFont typeface="Arial" panose="020B0604020202020204" pitchFamily="34" charset="0"/>
              <a:buChar char="•"/>
            </a:pPr>
            <a:r>
              <a:rPr lang="en-GB" sz="2400">
                <a:latin typeface="Arial" panose="020B0604020202020204" pitchFamily="34" charset="0"/>
                <a:cs typeface="Arial" panose="020B0604020202020204" pitchFamily="34" charset="0"/>
              </a:rPr>
              <a:t>Creativity</a:t>
            </a:r>
          </a:p>
          <a:p>
            <a:pPr marL="342900" indent="-342900">
              <a:lnSpc>
                <a:spcPct val="150000"/>
              </a:lnSpc>
              <a:buFont typeface="Arial" panose="020B0604020202020204" pitchFamily="34" charset="0"/>
              <a:buChar char="•"/>
            </a:pPr>
            <a:r>
              <a:rPr lang="en-GB" sz="2400">
                <a:latin typeface="Arial" panose="020B0604020202020204" pitchFamily="34" charset="0"/>
                <a:cs typeface="Arial" panose="020B0604020202020204" pitchFamily="34" charset="0"/>
              </a:rPr>
              <a:t>New Life</a:t>
            </a:r>
          </a:p>
          <a:p>
            <a:pPr marL="342900" indent="-342900">
              <a:lnSpc>
                <a:spcPct val="150000"/>
              </a:lnSpc>
              <a:buFont typeface="Arial" panose="020B0604020202020204" pitchFamily="34" charset="0"/>
              <a:buChar char="•"/>
            </a:pPr>
            <a:r>
              <a:rPr lang="en-GB" sz="2400">
                <a:latin typeface="Arial" panose="020B0604020202020204" pitchFamily="34" charset="0"/>
                <a:cs typeface="Arial" panose="020B0604020202020204" pitchFamily="34" charset="0"/>
              </a:rPr>
              <a:t>Inclusion, Equity and Diversity of experiences and thought</a:t>
            </a:r>
          </a:p>
        </p:txBody>
      </p:sp>
      <p:sp>
        <p:nvSpPr>
          <p:cNvPr id="3" name="Text Placeholder 5">
            <a:extLst>
              <a:ext uri="{FF2B5EF4-FFF2-40B4-BE49-F238E27FC236}">
                <a16:creationId xmlns:a16="http://schemas.microsoft.com/office/drawing/2014/main" id="{98618F72-97C9-F4DA-0BF3-76A388A60DA1}"/>
              </a:ext>
            </a:extLst>
          </p:cNvPr>
          <p:cNvSpPr txBox="1">
            <a:spLocks/>
          </p:cNvSpPr>
          <p:nvPr/>
        </p:nvSpPr>
        <p:spPr>
          <a:xfrm>
            <a:off x="357051" y="1416790"/>
            <a:ext cx="11087593" cy="577927"/>
          </a:xfrm>
          <a:prstGeom prst="rect">
            <a:avLst/>
          </a:prstGeom>
        </p:spPr>
        <p:txBody>
          <a:bodyPr vert="horz" lIns="0" tIns="0" rIns="0" bIns="0" rtlCol="0">
            <a:noAutofit/>
          </a:bodyPr>
          <a:lstStyle>
            <a:lvl1pPr marL="0" indent="0" algn="l" defTabSz="914400" rtl="0" eaLnBrk="1" latinLnBrk="0" hangingPunct="1">
              <a:lnSpc>
                <a:spcPts val="2200"/>
              </a:lnSpc>
              <a:spcBef>
                <a:spcPts val="0"/>
              </a:spcBef>
              <a:spcAft>
                <a:spcPts val="900"/>
              </a:spcAft>
              <a:buClr>
                <a:schemeClr val="tx1"/>
              </a:buClr>
              <a:buFont typeface="Arial" panose="020B0604020202020204" pitchFamily="34" charset="0"/>
              <a:buNone/>
              <a:defRPr sz="2400" b="1" kern="1200">
                <a:solidFill>
                  <a:schemeClr val="accent6"/>
                </a:solidFill>
                <a:latin typeface="+mn-lt"/>
                <a:ea typeface="+mn-ea"/>
                <a:cs typeface="+mn-cs"/>
              </a:defRPr>
            </a:lvl1pPr>
            <a:lvl2pPr marL="357188"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2pPr>
            <a:lvl3pPr marL="7143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3pPr>
            <a:lvl4pPr marL="1081087"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4pPr>
            <a:lvl5pPr marL="14382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87313" marR="0" lvl="0" algn="l" defTabSz="914400" rtl="0" eaLnBrk="1" fontAlgn="auto" latinLnBrk="0" hangingPunct="1">
              <a:lnSpc>
                <a:spcPct val="100000"/>
              </a:lnSpc>
              <a:spcBef>
                <a:spcPts val="0"/>
              </a:spcBef>
              <a:spcAft>
                <a:spcPts val="1200"/>
              </a:spcAft>
              <a:buClr>
                <a:srgbClr val="425563"/>
              </a:buClr>
              <a:buSzTx/>
              <a:buFont typeface="Arial" panose="020B0604020202020204" pitchFamily="34" charset="0"/>
              <a:buNone/>
              <a:tabLst/>
              <a:defRPr/>
            </a:pPr>
            <a:r>
              <a:rPr kumimoji="0" lang="en-GB" sz="2400" b="1" i="0" u="none" strike="noStrike" kern="1200" cap="none" spc="0" normalizeH="0" baseline="0" noProof="0">
                <a:ln>
                  <a:noFill/>
                </a:ln>
                <a:solidFill>
                  <a:srgbClr val="6E51A0"/>
                </a:solidFill>
                <a:effectLst/>
                <a:uLnTx/>
                <a:uFillTx/>
                <a:latin typeface="Arial" panose="020B0604020202020204"/>
                <a:ea typeface="+mn-ea"/>
                <a:cs typeface="+mn-cs"/>
              </a:rPr>
              <a:t>Benefits</a:t>
            </a:r>
          </a:p>
        </p:txBody>
      </p:sp>
    </p:spTree>
    <p:extLst>
      <p:ext uri="{BB962C8B-B14F-4D97-AF65-F5344CB8AC3E}">
        <p14:creationId xmlns:p14="http://schemas.microsoft.com/office/powerpoint/2010/main" val="346236744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EA2471-FBBC-8BA5-C668-E5EBEC8B1367}"/>
            </a:ext>
          </a:extLst>
        </p:cNvPr>
        <p:cNvGrpSpPr/>
        <p:nvPr/>
      </p:nvGrpSpPr>
      <p:grpSpPr>
        <a:xfrm>
          <a:off x="0" y="0"/>
          <a:ext cx="0" cy="0"/>
          <a:chOff x="0" y="0"/>
          <a:chExt cx="0" cy="0"/>
        </a:xfrm>
      </p:grpSpPr>
      <p:sp>
        <p:nvSpPr>
          <p:cNvPr id="8" name="Title 7">
            <a:extLst>
              <a:ext uri="{FF2B5EF4-FFF2-40B4-BE49-F238E27FC236}">
                <a16:creationId xmlns:a16="http://schemas.microsoft.com/office/drawing/2014/main" id="{A64195B7-63DB-54E5-C1A1-F2DCB94AD949}"/>
              </a:ext>
            </a:extLst>
          </p:cNvPr>
          <p:cNvSpPr>
            <a:spLocks noGrp="1"/>
          </p:cNvSpPr>
          <p:nvPr>
            <p:ph type="title"/>
          </p:nvPr>
        </p:nvSpPr>
        <p:spPr/>
        <p:txBody>
          <a:bodyPr/>
          <a:lstStyle/>
          <a:p>
            <a:endParaRPr lang="en-GB"/>
          </a:p>
        </p:txBody>
      </p:sp>
      <p:sp>
        <p:nvSpPr>
          <p:cNvPr id="9" name="Content Placeholder 8">
            <a:extLst>
              <a:ext uri="{FF2B5EF4-FFF2-40B4-BE49-F238E27FC236}">
                <a16:creationId xmlns:a16="http://schemas.microsoft.com/office/drawing/2014/main" id="{29DB23D3-86FE-EBE1-C4CE-4C64B5679ECF}"/>
              </a:ext>
            </a:extLst>
          </p:cNvPr>
          <p:cNvSpPr>
            <a:spLocks noGrp="1"/>
          </p:cNvSpPr>
          <p:nvPr>
            <p:ph idx="1"/>
          </p:nvPr>
        </p:nvSpPr>
        <p:spPr/>
        <p:txBody>
          <a:bodyPr/>
          <a:lstStyle/>
          <a:p>
            <a:endParaRPr lang="en-GB"/>
          </a:p>
        </p:txBody>
      </p:sp>
      <p:sp>
        <p:nvSpPr>
          <p:cNvPr id="4" name="Rectangle 3">
            <a:extLst>
              <a:ext uri="{FF2B5EF4-FFF2-40B4-BE49-F238E27FC236}">
                <a16:creationId xmlns:a16="http://schemas.microsoft.com/office/drawing/2014/main" id="{FDAF2A73-2E9F-CDA8-EEEB-E98A04DEEA43}"/>
              </a:ext>
            </a:extLst>
          </p:cNvPr>
          <p:cNvSpPr/>
          <p:nvPr/>
        </p:nvSpPr>
        <p:spPr>
          <a:xfrm>
            <a:off x="0" y="0"/>
            <a:ext cx="12192000" cy="68580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4569BEF5-3E7C-A613-BD30-4228CD433527}"/>
              </a:ext>
            </a:extLst>
          </p:cNvPr>
          <p:cNvSpPr/>
          <p:nvPr/>
        </p:nvSpPr>
        <p:spPr>
          <a:xfrm>
            <a:off x="184558" y="192947"/>
            <a:ext cx="11828477" cy="64846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D9E3E98A-8AC9-20FC-D471-B00525AA993F}"/>
              </a:ext>
            </a:extLst>
          </p:cNvPr>
          <p:cNvSpPr txBox="1"/>
          <p:nvPr/>
        </p:nvSpPr>
        <p:spPr>
          <a:xfrm>
            <a:off x="357051" y="531223"/>
            <a:ext cx="10920549" cy="646331"/>
          </a:xfrm>
          <a:prstGeom prst="rect">
            <a:avLst/>
          </a:prstGeom>
          <a:noFill/>
        </p:spPr>
        <p:txBody>
          <a:bodyPr wrap="square" rtlCol="0">
            <a:spAutoFit/>
          </a:bodyPr>
          <a:lstStyle/>
          <a:p>
            <a:r>
              <a:rPr lang="en-GB" sz="3600" b="1">
                <a:solidFill>
                  <a:srgbClr val="7030A0"/>
                </a:solidFill>
                <a:latin typeface="Arial" panose="020B0604020202020204" pitchFamily="34" charset="0"/>
                <a:cs typeface="Arial" panose="020B0604020202020204" pitchFamily="34" charset="0"/>
              </a:rPr>
              <a:t>Talking Therapies – Learning from Experience</a:t>
            </a:r>
          </a:p>
        </p:txBody>
      </p:sp>
      <p:sp>
        <p:nvSpPr>
          <p:cNvPr id="3" name="Text Placeholder 5">
            <a:extLst>
              <a:ext uri="{FF2B5EF4-FFF2-40B4-BE49-F238E27FC236}">
                <a16:creationId xmlns:a16="http://schemas.microsoft.com/office/drawing/2014/main" id="{DB3473B0-C927-2659-2384-1161A3E9B776}"/>
              </a:ext>
            </a:extLst>
          </p:cNvPr>
          <p:cNvSpPr txBox="1">
            <a:spLocks/>
          </p:cNvSpPr>
          <p:nvPr/>
        </p:nvSpPr>
        <p:spPr>
          <a:xfrm>
            <a:off x="357051" y="1204900"/>
            <a:ext cx="11087593" cy="577927"/>
          </a:xfrm>
          <a:prstGeom prst="rect">
            <a:avLst/>
          </a:prstGeom>
        </p:spPr>
        <p:txBody>
          <a:bodyPr vert="horz" lIns="0" tIns="0" rIns="0" bIns="0" rtlCol="0">
            <a:noAutofit/>
          </a:bodyPr>
          <a:lstStyle>
            <a:lvl1pPr marL="0" indent="0" algn="l" defTabSz="914400" rtl="0" eaLnBrk="1" latinLnBrk="0" hangingPunct="1">
              <a:lnSpc>
                <a:spcPts val="2200"/>
              </a:lnSpc>
              <a:spcBef>
                <a:spcPts val="0"/>
              </a:spcBef>
              <a:spcAft>
                <a:spcPts val="900"/>
              </a:spcAft>
              <a:buClr>
                <a:schemeClr val="tx1"/>
              </a:buClr>
              <a:buFont typeface="Arial" panose="020B0604020202020204" pitchFamily="34" charset="0"/>
              <a:buNone/>
              <a:defRPr sz="2400" b="1" kern="1200">
                <a:solidFill>
                  <a:schemeClr val="accent6"/>
                </a:solidFill>
                <a:latin typeface="+mn-lt"/>
                <a:ea typeface="+mn-ea"/>
                <a:cs typeface="+mn-cs"/>
              </a:defRPr>
            </a:lvl1pPr>
            <a:lvl2pPr marL="357188"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2pPr>
            <a:lvl3pPr marL="7143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3pPr>
            <a:lvl4pPr marL="1081087"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4pPr>
            <a:lvl5pPr marL="14382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87313" marR="0" lvl="0" algn="l" defTabSz="914400" rtl="0" eaLnBrk="1" fontAlgn="auto" latinLnBrk="0" hangingPunct="1">
              <a:lnSpc>
                <a:spcPct val="100000"/>
              </a:lnSpc>
              <a:spcBef>
                <a:spcPts val="0"/>
              </a:spcBef>
              <a:spcAft>
                <a:spcPts val="1200"/>
              </a:spcAft>
              <a:buClr>
                <a:srgbClr val="425563"/>
              </a:buClr>
              <a:buSzTx/>
              <a:buFont typeface="Arial" panose="020B0604020202020204" pitchFamily="34" charset="0"/>
              <a:buNone/>
              <a:tabLst/>
              <a:defRPr/>
            </a:pPr>
            <a:r>
              <a:rPr kumimoji="0" lang="en-GB" sz="2400" b="1" i="0" u="none" strike="noStrike" kern="1200" cap="none" spc="0" normalizeH="0" baseline="0" noProof="0">
                <a:ln>
                  <a:noFill/>
                </a:ln>
                <a:solidFill>
                  <a:srgbClr val="6E51A0"/>
                </a:solidFill>
                <a:effectLst/>
                <a:uLnTx/>
                <a:uFillTx/>
                <a:latin typeface="Arial" panose="020B0604020202020204"/>
                <a:ea typeface="+mn-ea"/>
                <a:cs typeface="+mn-cs"/>
              </a:rPr>
              <a:t>Barriers to Involvement – PPN NW Survey 2022</a:t>
            </a:r>
          </a:p>
        </p:txBody>
      </p:sp>
      <p:sp>
        <p:nvSpPr>
          <p:cNvPr id="7" name="TextBox 6">
            <a:extLst>
              <a:ext uri="{FF2B5EF4-FFF2-40B4-BE49-F238E27FC236}">
                <a16:creationId xmlns:a16="http://schemas.microsoft.com/office/drawing/2014/main" id="{1920A203-2E75-913E-D152-2148EF6FD74D}"/>
              </a:ext>
            </a:extLst>
          </p:cNvPr>
          <p:cNvSpPr txBox="1"/>
          <p:nvPr/>
        </p:nvSpPr>
        <p:spPr>
          <a:xfrm>
            <a:off x="9293228" y="1693147"/>
            <a:ext cx="2481033" cy="1685846"/>
          </a:xfrm>
          <a:prstGeom prst="rect">
            <a:avLst/>
          </a:prstGeom>
          <a:noFill/>
        </p:spPr>
        <p:txBody>
          <a:bodyPr wrap="square" rtlCol="0">
            <a:spAutoFit/>
          </a:bodyPr>
          <a:lstStyle/>
          <a:p>
            <a:pPr>
              <a:lnSpc>
                <a:spcPct val="150000"/>
              </a:lnSpc>
            </a:pPr>
            <a:r>
              <a:rPr lang="en-GB" sz="2400" i="1">
                <a:latin typeface="Arial" panose="020B0604020202020204" pitchFamily="34" charset="0"/>
                <a:cs typeface="Arial" panose="020B0604020202020204" pitchFamily="34" charset="0"/>
              </a:rPr>
              <a:t>Barriers to coproduction in practice</a:t>
            </a:r>
          </a:p>
        </p:txBody>
      </p:sp>
      <p:sp>
        <p:nvSpPr>
          <p:cNvPr id="2" name="Flowchart: Connector 1">
            <a:extLst>
              <a:ext uri="{FF2B5EF4-FFF2-40B4-BE49-F238E27FC236}">
                <a16:creationId xmlns:a16="http://schemas.microsoft.com/office/drawing/2014/main" id="{DB20FBC7-947A-33DA-7DB0-628864404FF1}"/>
              </a:ext>
            </a:extLst>
          </p:cNvPr>
          <p:cNvSpPr/>
          <p:nvPr/>
        </p:nvSpPr>
        <p:spPr>
          <a:xfrm>
            <a:off x="421341" y="1746518"/>
            <a:ext cx="2874261" cy="1894558"/>
          </a:xfrm>
          <a:prstGeom prst="flowChartConnector">
            <a:avLst/>
          </a:prstGeom>
          <a:solidFill>
            <a:srgbClr val="7030A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a:t>Lack of diversity in EBE groups – not representative</a:t>
            </a:r>
          </a:p>
        </p:txBody>
      </p:sp>
      <p:sp>
        <p:nvSpPr>
          <p:cNvPr id="13" name="Flowchart: Connector 12">
            <a:extLst>
              <a:ext uri="{FF2B5EF4-FFF2-40B4-BE49-F238E27FC236}">
                <a16:creationId xmlns:a16="http://schemas.microsoft.com/office/drawing/2014/main" id="{C06701D1-9CBD-D160-9815-29404497A37E}"/>
              </a:ext>
            </a:extLst>
          </p:cNvPr>
          <p:cNvSpPr/>
          <p:nvPr/>
        </p:nvSpPr>
        <p:spPr>
          <a:xfrm>
            <a:off x="4833244" y="1879909"/>
            <a:ext cx="1766047" cy="1604316"/>
          </a:xfrm>
          <a:prstGeom prst="flowChartConnector">
            <a:avLst/>
          </a:prstGeom>
          <a:solidFill>
            <a:srgbClr val="7030A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a:t>Identifying EBEs</a:t>
            </a:r>
          </a:p>
        </p:txBody>
      </p:sp>
      <p:sp>
        <p:nvSpPr>
          <p:cNvPr id="14" name="Flowchart: Connector 13">
            <a:extLst>
              <a:ext uri="{FF2B5EF4-FFF2-40B4-BE49-F238E27FC236}">
                <a16:creationId xmlns:a16="http://schemas.microsoft.com/office/drawing/2014/main" id="{2C22178A-B8F7-A7A4-36B2-78959AB1DF2D}"/>
              </a:ext>
            </a:extLst>
          </p:cNvPr>
          <p:cNvSpPr/>
          <p:nvPr/>
        </p:nvSpPr>
        <p:spPr>
          <a:xfrm>
            <a:off x="7152142" y="1856786"/>
            <a:ext cx="1989969" cy="1604316"/>
          </a:xfrm>
          <a:prstGeom prst="flowChartConnector">
            <a:avLst/>
          </a:prstGeom>
          <a:solidFill>
            <a:srgbClr val="7030A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a:t>Time Restrictions</a:t>
            </a:r>
          </a:p>
        </p:txBody>
      </p:sp>
      <p:sp>
        <p:nvSpPr>
          <p:cNvPr id="15" name="Flowchart: Connector 14">
            <a:extLst>
              <a:ext uri="{FF2B5EF4-FFF2-40B4-BE49-F238E27FC236}">
                <a16:creationId xmlns:a16="http://schemas.microsoft.com/office/drawing/2014/main" id="{093660E2-3360-4596-268C-5210886EEC15}"/>
              </a:ext>
            </a:extLst>
          </p:cNvPr>
          <p:cNvSpPr/>
          <p:nvPr/>
        </p:nvSpPr>
        <p:spPr>
          <a:xfrm>
            <a:off x="289547" y="3666492"/>
            <a:ext cx="1766047" cy="1604316"/>
          </a:xfrm>
          <a:prstGeom prst="flowChartConnector">
            <a:avLst/>
          </a:prstGeom>
          <a:solidFill>
            <a:srgbClr val="7030A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a:t>No Leadership</a:t>
            </a:r>
          </a:p>
        </p:txBody>
      </p:sp>
      <p:sp>
        <p:nvSpPr>
          <p:cNvPr id="16" name="Flowchart: Connector 15">
            <a:extLst>
              <a:ext uri="{FF2B5EF4-FFF2-40B4-BE49-F238E27FC236}">
                <a16:creationId xmlns:a16="http://schemas.microsoft.com/office/drawing/2014/main" id="{05E62E54-1C76-3F65-D392-B0A645A7D0B1}"/>
              </a:ext>
            </a:extLst>
          </p:cNvPr>
          <p:cNvSpPr/>
          <p:nvPr/>
        </p:nvSpPr>
        <p:spPr>
          <a:xfrm>
            <a:off x="3067197" y="2784174"/>
            <a:ext cx="1766047" cy="1604316"/>
          </a:xfrm>
          <a:prstGeom prst="flowChartConnector">
            <a:avLst/>
          </a:prstGeom>
          <a:solidFill>
            <a:srgbClr val="7030A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a:t>Remote Working</a:t>
            </a:r>
          </a:p>
        </p:txBody>
      </p:sp>
      <p:sp>
        <p:nvSpPr>
          <p:cNvPr id="17" name="Flowchart: Connector 16">
            <a:extLst>
              <a:ext uri="{FF2B5EF4-FFF2-40B4-BE49-F238E27FC236}">
                <a16:creationId xmlns:a16="http://schemas.microsoft.com/office/drawing/2014/main" id="{E77652B8-6FF8-374D-2107-E1C59BC8EAE0}"/>
              </a:ext>
            </a:extLst>
          </p:cNvPr>
          <p:cNvSpPr/>
          <p:nvPr/>
        </p:nvSpPr>
        <p:spPr>
          <a:xfrm>
            <a:off x="1922446" y="4765594"/>
            <a:ext cx="2243812" cy="1604316"/>
          </a:xfrm>
          <a:prstGeom prst="flowChartConnector">
            <a:avLst/>
          </a:prstGeom>
          <a:solidFill>
            <a:srgbClr val="7030A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a:t>Funding to support co-ordination and development</a:t>
            </a:r>
          </a:p>
        </p:txBody>
      </p:sp>
      <p:sp>
        <p:nvSpPr>
          <p:cNvPr id="18" name="Flowchart: Connector 17">
            <a:extLst>
              <a:ext uri="{FF2B5EF4-FFF2-40B4-BE49-F238E27FC236}">
                <a16:creationId xmlns:a16="http://schemas.microsoft.com/office/drawing/2014/main" id="{AF6596E8-6FD4-98E0-1B53-21E3CAEB1B4A}"/>
              </a:ext>
            </a:extLst>
          </p:cNvPr>
          <p:cNvSpPr/>
          <p:nvPr/>
        </p:nvSpPr>
        <p:spPr>
          <a:xfrm>
            <a:off x="6039239" y="3391599"/>
            <a:ext cx="1766047" cy="1604316"/>
          </a:xfrm>
          <a:prstGeom prst="flowChartConnector">
            <a:avLst/>
          </a:prstGeom>
          <a:solidFill>
            <a:srgbClr val="7030A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a:t>Lack of awareness</a:t>
            </a:r>
          </a:p>
        </p:txBody>
      </p:sp>
      <p:sp>
        <p:nvSpPr>
          <p:cNvPr id="19" name="Flowchart: Connector 18">
            <a:extLst>
              <a:ext uri="{FF2B5EF4-FFF2-40B4-BE49-F238E27FC236}">
                <a16:creationId xmlns:a16="http://schemas.microsoft.com/office/drawing/2014/main" id="{9CCE5660-0C78-84B6-BD0C-8701A3838EE1}"/>
              </a:ext>
            </a:extLst>
          </p:cNvPr>
          <p:cNvSpPr/>
          <p:nvPr/>
        </p:nvSpPr>
        <p:spPr>
          <a:xfrm>
            <a:off x="4489229" y="4765594"/>
            <a:ext cx="1766047" cy="1604316"/>
          </a:xfrm>
          <a:prstGeom prst="flowChartConnector">
            <a:avLst/>
          </a:prstGeom>
          <a:solidFill>
            <a:srgbClr val="7030A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a:t>Not given sufficient priority</a:t>
            </a:r>
          </a:p>
        </p:txBody>
      </p:sp>
      <p:sp>
        <p:nvSpPr>
          <p:cNvPr id="20" name="Flowchart: Connector 19">
            <a:extLst>
              <a:ext uri="{FF2B5EF4-FFF2-40B4-BE49-F238E27FC236}">
                <a16:creationId xmlns:a16="http://schemas.microsoft.com/office/drawing/2014/main" id="{1B9EED2C-D8D7-F41C-97D8-81A967F75EC2}"/>
              </a:ext>
            </a:extLst>
          </p:cNvPr>
          <p:cNvSpPr/>
          <p:nvPr/>
        </p:nvSpPr>
        <p:spPr>
          <a:xfrm>
            <a:off x="7841301" y="4342751"/>
            <a:ext cx="2546661" cy="2150124"/>
          </a:xfrm>
          <a:prstGeom prst="flowChartConnector">
            <a:avLst/>
          </a:prstGeom>
          <a:solidFill>
            <a:srgbClr val="7030A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a:t>Rigid service requirements – barriers to payment/change</a:t>
            </a:r>
          </a:p>
        </p:txBody>
      </p:sp>
    </p:spTree>
    <p:extLst>
      <p:ext uri="{BB962C8B-B14F-4D97-AF65-F5344CB8AC3E}">
        <p14:creationId xmlns:p14="http://schemas.microsoft.com/office/powerpoint/2010/main" val="20254018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38F963-748C-1AB2-41E6-CE84D867F88E}"/>
              </a:ext>
            </a:extLst>
          </p:cNvPr>
          <p:cNvSpPr>
            <a:spLocks noGrp="1"/>
          </p:cNvSpPr>
          <p:nvPr>
            <p:ph type="title"/>
          </p:nvPr>
        </p:nvSpPr>
        <p:spPr>
          <a:xfrm>
            <a:off x="653145" y="609599"/>
            <a:ext cx="3364378" cy="5606143"/>
          </a:xfrm>
        </p:spPr>
        <p:txBody>
          <a:bodyPr>
            <a:normAutofit/>
          </a:bodyPr>
          <a:lstStyle/>
          <a:p>
            <a:r>
              <a:rPr lang="en-GB"/>
              <a:t>Plan for this presentation</a:t>
            </a:r>
          </a:p>
        </p:txBody>
      </p:sp>
      <p:graphicFrame>
        <p:nvGraphicFramePr>
          <p:cNvPr id="14" name="Content Placeholder 2">
            <a:extLst>
              <a:ext uri="{FF2B5EF4-FFF2-40B4-BE49-F238E27FC236}">
                <a16:creationId xmlns:a16="http://schemas.microsoft.com/office/drawing/2014/main" id="{F6313DB8-48AC-6219-51CD-5139A1DB3C8C}"/>
              </a:ext>
            </a:extLst>
          </p:cNvPr>
          <p:cNvGraphicFramePr>
            <a:graphicFrameLocks noGrp="1"/>
          </p:cNvGraphicFramePr>
          <p:nvPr>
            <p:ph idx="1"/>
          </p:nvPr>
        </p:nvGraphicFramePr>
        <p:xfrm>
          <a:off x="4545013" y="1199858"/>
          <a:ext cx="6451943" cy="446788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504591010"/>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185AE0DB-DAD1-AE3F-B9F3-F78D1DCF1035}"/>
              </a:ext>
            </a:extLst>
          </p:cNvPr>
          <p:cNvSpPr>
            <a:spLocks noGrp="1"/>
          </p:cNvSpPr>
          <p:nvPr>
            <p:ph type="title"/>
          </p:nvPr>
        </p:nvSpPr>
        <p:spPr/>
        <p:txBody>
          <a:bodyPr/>
          <a:lstStyle/>
          <a:p>
            <a:endParaRPr lang="en-GB"/>
          </a:p>
        </p:txBody>
      </p:sp>
      <p:pic>
        <p:nvPicPr>
          <p:cNvPr id="6" name="Online Media 5" title="Why is Involvement of Experts by Experience Good for Everyone?">
            <a:hlinkClick r:id="" action="ppaction://media"/>
            <a:extLst>
              <a:ext uri="{FF2B5EF4-FFF2-40B4-BE49-F238E27FC236}">
                <a16:creationId xmlns:a16="http://schemas.microsoft.com/office/drawing/2014/main" id="{918D6FE8-2EAB-9535-35B4-F4B0E3FB42A5}"/>
              </a:ext>
            </a:extLst>
          </p:cNvPr>
          <p:cNvPicPr>
            <a:picLocks noGrp="1" noRot="1" noChangeAspect="1"/>
          </p:cNvPicPr>
          <p:nvPr>
            <p:ph idx="1"/>
            <a:videoFile r:link="rId1"/>
          </p:nvPr>
        </p:nvPicPr>
        <p:blipFill>
          <a:blip r:embed="rId4"/>
          <a:stretch>
            <a:fillRect/>
          </a:stretch>
        </p:blipFill>
        <p:spPr>
          <a:xfrm>
            <a:off x="2244725" y="1825625"/>
            <a:ext cx="7700963" cy="4351338"/>
          </a:xfrm>
          <a:prstGeom prst="rect">
            <a:avLst/>
          </a:prstGeom>
        </p:spPr>
      </p:pic>
      <p:sp>
        <p:nvSpPr>
          <p:cNvPr id="4" name="Rectangle 3">
            <a:extLst>
              <a:ext uri="{FF2B5EF4-FFF2-40B4-BE49-F238E27FC236}">
                <a16:creationId xmlns:a16="http://schemas.microsoft.com/office/drawing/2014/main" id="{AB2CCABD-EFCD-4E2D-8DC7-29A670D956FC}"/>
              </a:ext>
            </a:extLst>
          </p:cNvPr>
          <p:cNvSpPr/>
          <p:nvPr/>
        </p:nvSpPr>
        <p:spPr>
          <a:xfrm>
            <a:off x="0" y="0"/>
            <a:ext cx="12192000" cy="68580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DBC6F949-E494-48AE-B051-937C0776CA58}"/>
              </a:ext>
            </a:extLst>
          </p:cNvPr>
          <p:cNvSpPr/>
          <p:nvPr/>
        </p:nvSpPr>
        <p:spPr>
          <a:xfrm>
            <a:off x="433252" y="259976"/>
            <a:ext cx="11401697" cy="633804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4EE76ABC-89AD-773D-C106-8209DE1DEFF2}"/>
              </a:ext>
            </a:extLst>
          </p:cNvPr>
          <p:cNvSpPr txBox="1"/>
          <p:nvPr/>
        </p:nvSpPr>
        <p:spPr>
          <a:xfrm>
            <a:off x="357051" y="531223"/>
            <a:ext cx="10920549" cy="646331"/>
          </a:xfrm>
          <a:prstGeom prst="rect">
            <a:avLst/>
          </a:prstGeom>
          <a:noFill/>
        </p:spPr>
        <p:txBody>
          <a:bodyPr wrap="square" rtlCol="0">
            <a:spAutoFit/>
          </a:bodyPr>
          <a:lstStyle/>
          <a:p>
            <a:r>
              <a:rPr lang="en-GB" sz="3600" b="1">
                <a:solidFill>
                  <a:srgbClr val="7030A0"/>
                </a:solidFill>
                <a:latin typeface="Arial" panose="020B0604020202020204" pitchFamily="34" charset="0"/>
                <a:cs typeface="Arial" panose="020B0604020202020204" pitchFamily="34" charset="0"/>
              </a:rPr>
              <a:t>Experts by Experience?	</a:t>
            </a:r>
          </a:p>
        </p:txBody>
      </p:sp>
      <p:sp>
        <p:nvSpPr>
          <p:cNvPr id="3" name="Text Placeholder 5">
            <a:extLst>
              <a:ext uri="{FF2B5EF4-FFF2-40B4-BE49-F238E27FC236}">
                <a16:creationId xmlns:a16="http://schemas.microsoft.com/office/drawing/2014/main" id="{3469FBCE-EA60-E759-32F8-670CFBD006C1}"/>
              </a:ext>
            </a:extLst>
          </p:cNvPr>
          <p:cNvSpPr txBox="1">
            <a:spLocks/>
          </p:cNvSpPr>
          <p:nvPr/>
        </p:nvSpPr>
        <p:spPr>
          <a:xfrm>
            <a:off x="357051" y="1416790"/>
            <a:ext cx="11087593" cy="577927"/>
          </a:xfrm>
          <a:prstGeom prst="rect">
            <a:avLst/>
          </a:prstGeom>
        </p:spPr>
        <p:txBody>
          <a:bodyPr vert="horz" lIns="0" tIns="0" rIns="0" bIns="0" rtlCol="0">
            <a:noAutofit/>
          </a:bodyPr>
          <a:lstStyle>
            <a:lvl1pPr marL="0" indent="0" algn="l" defTabSz="914400" rtl="0" eaLnBrk="1" latinLnBrk="0" hangingPunct="1">
              <a:lnSpc>
                <a:spcPts val="2200"/>
              </a:lnSpc>
              <a:spcBef>
                <a:spcPts val="0"/>
              </a:spcBef>
              <a:spcAft>
                <a:spcPts val="900"/>
              </a:spcAft>
              <a:buClr>
                <a:schemeClr val="tx1"/>
              </a:buClr>
              <a:buFont typeface="Arial" panose="020B0604020202020204" pitchFamily="34" charset="0"/>
              <a:buNone/>
              <a:defRPr sz="2400" b="1" kern="1200">
                <a:solidFill>
                  <a:schemeClr val="accent6"/>
                </a:solidFill>
                <a:latin typeface="+mn-lt"/>
                <a:ea typeface="+mn-ea"/>
                <a:cs typeface="+mn-cs"/>
              </a:defRPr>
            </a:lvl1pPr>
            <a:lvl2pPr marL="357188"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2pPr>
            <a:lvl3pPr marL="7143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3pPr>
            <a:lvl4pPr marL="1081087"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4pPr>
            <a:lvl5pPr marL="14382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87313" marR="0" lvl="0" algn="l" defTabSz="914400" rtl="0" eaLnBrk="1" fontAlgn="auto" latinLnBrk="0" hangingPunct="1">
              <a:lnSpc>
                <a:spcPct val="100000"/>
              </a:lnSpc>
              <a:spcBef>
                <a:spcPts val="0"/>
              </a:spcBef>
              <a:spcAft>
                <a:spcPts val="1200"/>
              </a:spcAft>
              <a:buClr>
                <a:srgbClr val="425563"/>
              </a:buClr>
              <a:buSzTx/>
              <a:buFont typeface="Arial" panose="020B0604020202020204" pitchFamily="34" charset="0"/>
              <a:buNone/>
              <a:tabLst/>
              <a:defRPr/>
            </a:pPr>
            <a:endParaRPr kumimoji="0" lang="en-GB" sz="2400" b="1" i="0" u="none" strike="noStrike" kern="1200" cap="none" spc="0" normalizeH="0" baseline="0" noProof="0">
              <a:ln>
                <a:noFill/>
              </a:ln>
              <a:solidFill>
                <a:srgbClr val="6E51A0"/>
              </a:solidFill>
              <a:effectLst/>
              <a:uLnTx/>
              <a:uFillTx/>
              <a:latin typeface="Arial" panose="020B0604020202020204"/>
              <a:ea typeface="+mn-ea"/>
              <a:cs typeface="+mn-cs"/>
            </a:endParaRPr>
          </a:p>
        </p:txBody>
      </p:sp>
      <p:sp>
        <p:nvSpPr>
          <p:cNvPr id="2" name="TextBox 1">
            <a:extLst>
              <a:ext uri="{FF2B5EF4-FFF2-40B4-BE49-F238E27FC236}">
                <a16:creationId xmlns:a16="http://schemas.microsoft.com/office/drawing/2014/main" id="{29A6618C-5249-83B3-E609-AEAAC1AE558E}"/>
              </a:ext>
            </a:extLst>
          </p:cNvPr>
          <p:cNvSpPr txBox="1"/>
          <p:nvPr/>
        </p:nvSpPr>
        <p:spPr>
          <a:xfrm>
            <a:off x="530297" y="1367609"/>
            <a:ext cx="10267406" cy="872803"/>
          </a:xfrm>
          <a:prstGeom prst="rect">
            <a:avLst/>
          </a:prstGeom>
          <a:noFill/>
        </p:spPr>
        <p:txBody>
          <a:bodyPr wrap="square" rtlCol="0">
            <a:spAutoFit/>
          </a:bodyPr>
          <a:lstStyle/>
          <a:p>
            <a:pPr algn="l">
              <a:lnSpc>
                <a:spcPts val="1650"/>
              </a:lnSpc>
              <a:spcBef>
                <a:spcPts val="750"/>
              </a:spcBef>
              <a:spcAft>
                <a:spcPts val="600"/>
              </a:spcAft>
            </a:pPr>
            <a:endParaRPr lang="en-GB" sz="2000" b="0" i="0">
              <a:solidFill>
                <a:srgbClr val="001D35"/>
              </a:solidFill>
              <a:effectLst/>
              <a:latin typeface="Arial" panose="020B0604020202020204" pitchFamily="34" charset="0"/>
              <a:cs typeface="Arial" panose="020B0604020202020204" pitchFamily="34" charset="0"/>
            </a:endParaRPr>
          </a:p>
          <a:p>
            <a:pPr>
              <a:lnSpc>
                <a:spcPct val="150000"/>
              </a:lnSpc>
            </a:pPr>
            <a:endParaRPr lang="en-GB" sz="2400">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30862F5E-FD38-AF71-16A7-C6B4C68567EF}"/>
              </a:ext>
            </a:extLst>
          </p:cNvPr>
          <p:cNvSpPr txBox="1"/>
          <p:nvPr/>
        </p:nvSpPr>
        <p:spPr>
          <a:xfrm>
            <a:off x="708823" y="1716057"/>
            <a:ext cx="10267406" cy="4450706"/>
          </a:xfrm>
          <a:prstGeom prst="rect">
            <a:avLst/>
          </a:prstGeom>
          <a:noFill/>
        </p:spPr>
        <p:txBody>
          <a:bodyPr wrap="square" rtlCol="0">
            <a:spAutoFit/>
          </a:bodyPr>
          <a:lstStyle/>
          <a:p>
            <a:pPr algn="l">
              <a:lnSpc>
                <a:spcPts val="1650"/>
              </a:lnSpc>
              <a:spcBef>
                <a:spcPts val="750"/>
              </a:spcBef>
              <a:spcAft>
                <a:spcPts val="600"/>
              </a:spcAft>
            </a:pPr>
            <a:r>
              <a:rPr lang="en-GB" sz="2000" b="1">
                <a:solidFill>
                  <a:srgbClr val="001D35"/>
                </a:solidFill>
                <a:latin typeface="Arial" panose="020B0604020202020204" pitchFamily="34" charset="0"/>
                <a:cs typeface="Arial" panose="020B0604020202020204" pitchFamily="34" charset="0"/>
              </a:rPr>
              <a:t>Please load </a:t>
            </a:r>
            <a:r>
              <a:rPr lang="en-GB" sz="2000" b="1">
                <a:solidFill>
                  <a:srgbClr val="001D35"/>
                </a:solidFill>
                <a:latin typeface="Arial" panose="020B0604020202020204" pitchFamily="34" charset="0"/>
                <a:cs typeface="Arial" panose="020B0604020202020204" pitchFamily="34" charset="0"/>
                <a:hlinkClick r:id="rId5"/>
              </a:rPr>
              <a:t>www.menti.com</a:t>
            </a:r>
            <a:r>
              <a:rPr lang="en-GB" sz="2000" b="1">
                <a:solidFill>
                  <a:srgbClr val="001D35"/>
                </a:solidFill>
                <a:latin typeface="Arial" panose="020B0604020202020204" pitchFamily="34" charset="0"/>
                <a:cs typeface="Arial" panose="020B0604020202020204" pitchFamily="34" charset="0"/>
              </a:rPr>
              <a:t> on your device</a:t>
            </a:r>
          </a:p>
          <a:p>
            <a:pPr algn="l">
              <a:lnSpc>
                <a:spcPts val="1650"/>
              </a:lnSpc>
              <a:spcBef>
                <a:spcPts val="750"/>
              </a:spcBef>
              <a:spcAft>
                <a:spcPts val="600"/>
              </a:spcAft>
            </a:pPr>
            <a:endParaRPr lang="en-GB" sz="2000" b="1">
              <a:solidFill>
                <a:srgbClr val="001D35"/>
              </a:solidFill>
              <a:latin typeface="Arial" panose="020B0604020202020204" pitchFamily="34" charset="0"/>
              <a:cs typeface="Arial" panose="020B0604020202020204" pitchFamily="34" charset="0"/>
            </a:endParaRPr>
          </a:p>
          <a:p>
            <a:pPr algn="l">
              <a:lnSpc>
                <a:spcPts val="1650"/>
              </a:lnSpc>
              <a:spcBef>
                <a:spcPts val="750"/>
              </a:spcBef>
              <a:spcAft>
                <a:spcPts val="600"/>
              </a:spcAft>
            </a:pPr>
            <a:r>
              <a:rPr lang="en-GB" sz="2000" b="1" i="1">
                <a:solidFill>
                  <a:srgbClr val="001D35"/>
                </a:solidFill>
                <a:latin typeface="Arial" panose="020B0604020202020204" pitchFamily="34" charset="0"/>
                <a:cs typeface="Arial" panose="020B0604020202020204" pitchFamily="34" charset="0"/>
              </a:rPr>
              <a:t>Did you have EbE involvement as part of your Talking Therapy training?</a:t>
            </a:r>
          </a:p>
          <a:p>
            <a:pPr algn="l">
              <a:lnSpc>
                <a:spcPts val="1650"/>
              </a:lnSpc>
              <a:spcBef>
                <a:spcPts val="750"/>
              </a:spcBef>
              <a:spcAft>
                <a:spcPts val="600"/>
              </a:spcAft>
            </a:pPr>
            <a:endParaRPr lang="en-GB" sz="2000" b="1" i="0">
              <a:solidFill>
                <a:srgbClr val="001D35"/>
              </a:solidFill>
              <a:effectLst/>
              <a:latin typeface="Arial" panose="020B0604020202020204" pitchFamily="34" charset="0"/>
              <a:cs typeface="Arial" panose="020B0604020202020204" pitchFamily="34" charset="0"/>
            </a:endParaRPr>
          </a:p>
          <a:p>
            <a:pPr algn="l">
              <a:lnSpc>
                <a:spcPts val="1650"/>
              </a:lnSpc>
              <a:spcBef>
                <a:spcPts val="750"/>
              </a:spcBef>
              <a:spcAft>
                <a:spcPts val="600"/>
              </a:spcAft>
            </a:pPr>
            <a:endParaRPr lang="en-GB" sz="2000" b="1">
              <a:solidFill>
                <a:srgbClr val="001D35"/>
              </a:solidFill>
              <a:latin typeface="Arial" panose="020B0604020202020204" pitchFamily="34" charset="0"/>
              <a:cs typeface="Arial" panose="020B0604020202020204" pitchFamily="34" charset="0"/>
            </a:endParaRPr>
          </a:p>
          <a:p>
            <a:pPr algn="l">
              <a:lnSpc>
                <a:spcPts val="1650"/>
              </a:lnSpc>
              <a:spcBef>
                <a:spcPts val="750"/>
              </a:spcBef>
              <a:spcAft>
                <a:spcPts val="600"/>
              </a:spcAft>
            </a:pPr>
            <a:endParaRPr lang="en-GB" sz="2000" b="1" i="0">
              <a:solidFill>
                <a:srgbClr val="001D35"/>
              </a:solidFill>
              <a:effectLst/>
              <a:latin typeface="Arial" panose="020B0604020202020204" pitchFamily="34" charset="0"/>
              <a:cs typeface="Arial" panose="020B0604020202020204" pitchFamily="34" charset="0"/>
            </a:endParaRPr>
          </a:p>
          <a:p>
            <a:pPr algn="l">
              <a:lnSpc>
                <a:spcPts val="1650"/>
              </a:lnSpc>
              <a:spcBef>
                <a:spcPts val="750"/>
              </a:spcBef>
              <a:spcAft>
                <a:spcPts val="600"/>
              </a:spcAft>
            </a:pPr>
            <a:endParaRPr lang="en-GB" sz="2000" b="1">
              <a:solidFill>
                <a:srgbClr val="001D35"/>
              </a:solidFill>
              <a:latin typeface="Arial" panose="020B0604020202020204" pitchFamily="34" charset="0"/>
              <a:cs typeface="Arial" panose="020B0604020202020204" pitchFamily="34" charset="0"/>
            </a:endParaRPr>
          </a:p>
          <a:p>
            <a:pPr algn="l">
              <a:lnSpc>
                <a:spcPts val="1650"/>
              </a:lnSpc>
              <a:spcBef>
                <a:spcPts val="750"/>
              </a:spcBef>
              <a:spcAft>
                <a:spcPts val="600"/>
              </a:spcAft>
            </a:pPr>
            <a:endParaRPr lang="en-GB" sz="2000" b="1" i="0">
              <a:solidFill>
                <a:srgbClr val="001D35"/>
              </a:solidFill>
              <a:effectLst/>
              <a:latin typeface="Arial" panose="020B0604020202020204" pitchFamily="34" charset="0"/>
              <a:cs typeface="Arial" panose="020B0604020202020204" pitchFamily="34" charset="0"/>
            </a:endParaRPr>
          </a:p>
          <a:p>
            <a:pPr algn="l">
              <a:lnSpc>
                <a:spcPts val="1650"/>
              </a:lnSpc>
              <a:spcBef>
                <a:spcPts val="750"/>
              </a:spcBef>
              <a:spcAft>
                <a:spcPts val="600"/>
              </a:spcAft>
            </a:pPr>
            <a:endParaRPr lang="en-GB" sz="2000" b="1">
              <a:solidFill>
                <a:srgbClr val="001D35"/>
              </a:solidFill>
              <a:latin typeface="Arial" panose="020B0604020202020204" pitchFamily="34" charset="0"/>
              <a:cs typeface="Arial" panose="020B0604020202020204" pitchFamily="34" charset="0"/>
            </a:endParaRPr>
          </a:p>
          <a:p>
            <a:pPr algn="l">
              <a:lnSpc>
                <a:spcPts val="1650"/>
              </a:lnSpc>
              <a:spcBef>
                <a:spcPts val="750"/>
              </a:spcBef>
              <a:spcAft>
                <a:spcPts val="600"/>
              </a:spcAft>
            </a:pPr>
            <a:r>
              <a:rPr lang="en-GB" sz="2000" b="1" i="0">
                <a:solidFill>
                  <a:srgbClr val="001D35"/>
                </a:solidFill>
                <a:effectLst/>
                <a:latin typeface="Arial" panose="020B0604020202020204" pitchFamily="34" charset="0"/>
                <a:cs typeface="Arial" panose="020B0604020202020204" pitchFamily="34" charset="0"/>
              </a:rPr>
              <a:t>Code: </a:t>
            </a:r>
            <a:r>
              <a:rPr lang="en-GB" sz="6000" b="1" i="0">
                <a:solidFill>
                  <a:srgbClr val="001D35"/>
                </a:solidFill>
                <a:effectLst/>
                <a:latin typeface="Arial" panose="020B0604020202020204" pitchFamily="34" charset="0"/>
                <a:cs typeface="Arial" panose="020B0604020202020204" pitchFamily="34" charset="0"/>
              </a:rPr>
              <a:t>4982 26</a:t>
            </a:r>
            <a:r>
              <a:rPr lang="en-GB" sz="6000" b="1">
                <a:solidFill>
                  <a:srgbClr val="001D35"/>
                </a:solidFill>
                <a:latin typeface="Arial" panose="020B0604020202020204" pitchFamily="34" charset="0"/>
                <a:cs typeface="Arial" panose="020B0604020202020204" pitchFamily="34" charset="0"/>
              </a:rPr>
              <a:t>53</a:t>
            </a:r>
            <a:endParaRPr lang="en-GB" sz="6000" b="0" i="0">
              <a:solidFill>
                <a:srgbClr val="001D35"/>
              </a:solidFill>
              <a:effectLst/>
              <a:latin typeface="Arial" panose="020B0604020202020204" pitchFamily="34" charset="0"/>
              <a:cs typeface="Arial" panose="020B0604020202020204" pitchFamily="34" charset="0"/>
            </a:endParaRPr>
          </a:p>
          <a:p>
            <a:pPr>
              <a:lnSpc>
                <a:spcPct val="150000"/>
              </a:lnSpc>
            </a:pPr>
            <a:endParaRPr lang="en-GB" sz="240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891893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6"/>
                </p:tgtEl>
              </p:cMediaNode>
            </p:vide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6"/>
                                        </p:tgtEl>
                                      </p:cBhvr>
                                    </p:cmd>
                                  </p:childTnLst>
                                </p:cTn>
                              </p:par>
                            </p:childTnLst>
                          </p:cTn>
                        </p:par>
                      </p:childTnLst>
                    </p:cTn>
                  </p:par>
                </p:childTnLst>
              </p:cTn>
              <p:nextCondLst>
                <p:cond evt="onClick" delay="0">
                  <p:tgtEl>
                    <p:spTgt spid="6"/>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D40035-3FAA-C504-3EE8-DE2D5CA0C70D}"/>
            </a:ext>
          </a:extLst>
        </p:cNvPr>
        <p:cNvGrpSpPr/>
        <p:nvPr/>
      </p:nvGrpSpPr>
      <p:grpSpPr>
        <a:xfrm>
          <a:off x="0" y="0"/>
          <a:ext cx="0" cy="0"/>
          <a:chOff x="0" y="0"/>
          <a:chExt cx="0" cy="0"/>
        </a:xfrm>
      </p:grpSpPr>
      <p:sp>
        <p:nvSpPr>
          <p:cNvPr id="8" name="Title 7">
            <a:extLst>
              <a:ext uri="{FF2B5EF4-FFF2-40B4-BE49-F238E27FC236}">
                <a16:creationId xmlns:a16="http://schemas.microsoft.com/office/drawing/2014/main" id="{A36A454D-2532-26FE-678F-C6EBB29CBBA6}"/>
              </a:ext>
            </a:extLst>
          </p:cNvPr>
          <p:cNvSpPr>
            <a:spLocks noGrp="1"/>
          </p:cNvSpPr>
          <p:nvPr>
            <p:ph type="title"/>
          </p:nvPr>
        </p:nvSpPr>
        <p:spPr/>
        <p:txBody>
          <a:bodyPr/>
          <a:lstStyle/>
          <a:p>
            <a:endParaRPr lang="en-GB"/>
          </a:p>
        </p:txBody>
      </p:sp>
      <p:sp>
        <p:nvSpPr>
          <p:cNvPr id="9" name="Content Placeholder 8">
            <a:extLst>
              <a:ext uri="{FF2B5EF4-FFF2-40B4-BE49-F238E27FC236}">
                <a16:creationId xmlns:a16="http://schemas.microsoft.com/office/drawing/2014/main" id="{8325187C-99CB-A3E6-58D3-66282A95C53E}"/>
              </a:ext>
            </a:extLst>
          </p:cNvPr>
          <p:cNvSpPr>
            <a:spLocks noGrp="1"/>
          </p:cNvSpPr>
          <p:nvPr>
            <p:ph idx="1"/>
          </p:nvPr>
        </p:nvSpPr>
        <p:spPr/>
        <p:txBody>
          <a:bodyPr/>
          <a:lstStyle/>
          <a:p>
            <a:endParaRPr lang="en-GB"/>
          </a:p>
        </p:txBody>
      </p:sp>
      <p:sp>
        <p:nvSpPr>
          <p:cNvPr id="4" name="Rectangle 3">
            <a:extLst>
              <a:ext uri="{FF2B5EF4-FFF2-40B4-BE49-F238E27FC236}">
                <a16:creationId xmlns:a16="http://schemas.microsoft.com/office/drawing/2014/main" id="{AC184156-91EF-A163-A988-7628F8C2C752}"/>
              </a:ext>
            </a:extLst>
          </p:cNvPr>
          <p:cNvSpPr/>
          <p:nvPr/>
        </p:nvSpPr>
        <p:spPr>
          <a:xfrm>
            <a:off x="0" y="0"/>
            <a:ext cx="12192000" cy="68580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8FE9943A-A0B4-9643-45C8-F7CABFEDEF61}"/>
              </a:ext>
            </a:extLst>
          </p:cNvPr>
          <p:cNvSpPr/>
          <p:nvPr/>
        </p:nvSpPr>
        <p:spPr>
          <a:xfrm>
            <a:off x="184558" y="192947"/>
            <a:ext cx="11828477" cy="64846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DFCB184A-F98B-C855-4E6D-730E3902527C}"/>
              </a:ext>
            </a:extLst>
          </p:cNvPr>
          <p:cNvSpPr txBox="1"/>
          <p:nvPr/>
        </p:nvSpPr>
        <p:spPr>
          <a:xfrm>
            <a:off x="357051" y="531223"/>
            <a:ext cx="10920549" cy="646331"/>
          </a:xfrm>
          <a:prstGeom prst="rect">
            <a:avLst/>
          </a:prstGeom>
          <a:noFill/>
        </p:spPr>
        <p:txBody>
          <a:bodyPr wrap="square" rtlCol="0">
            <a:spAutoFit/>
          </a:bodyPr>
          <a:lstStyle/>
          <a:p>
            <a:r>
              <a:rPr lang="en-GB" sz="3600" b="1">
                <a:solidFill>
                  <a:srgbClr val="7030A0"/>
                </a:solidFill>
                <a:latin typeface="Arial" panose="020B0604020202020204" pitchFamily="34" charset="0"/>
                <a:cs typeface="Arial" panose="020B0604020202020204" pitchFamily="34" charset="0"/>
              </a:rPr>
              <a:t>Talking Therapies</a:t>
            </a:r>
          </a:p>
        </p:txBody>
      </p:sp>
      <p:sp>
        <p:nvSpPr>
          <p:cNvPr id="11" name="TextBox 10">
            <a:extLst>
              <a:ext uri="{FF2B5EF4-FFF2-40B4-BE49-F238E27FC236}">
                <a16:creationId xmlns:a16="http://schemas.microsoft.com/office/drawing/2014/main" id="{A4E5D84C-9628-302A-990C-BFFC13F4C9CE}"/>
              </a:ext>
            </a:extLst>
          </p:cNvPr>
          <p:cNvSpPr txBox="1"/>
          <p:nvPr/>
        </p:nvSpPr>
        <p:spPr>
          <a:xfrm>
            <a:off x="357051" y="2083518"/>
            <a:ext cx="10267406" cy="3347840"/>
          </a:xfrm>
          <a:prstGeom prst="rect">
            <a:avLst/>
          </a:prstGeom>
          <a:noFill/>
        </p:spPr>
        <p:txBody>
          <a:bodyPr wrap="square" rtlCol="0">
            <a:spAutoFit/>
          </a:bodyPr>
          <a:lstStyle/>
          <a:p>
            <a:pPr marL="342900" indent="-342900">
              <a:lnSpc>
                <a:spcPct val="150000"/>
              </a:lnSpc>
              <a:buFont typeface="Arial" panose="020B0604020202020204" pitchFamily="34" charset="0"/>
              <a:buChar char="•"/>
            </a:pPr>
            <a:r>
              <a:rPr lang="en-GB" sz="2400">
                <a:latin typeface="Arial" panose="020B0604020202020204" pitchFamily="34" charset="0"/>
                <a:cs typeface="Arial" panose="020B0604020202020204" pitchFamily="34" charset="0"/>
              </a:rPr>
              <a:t>Expectations when self-referring </a:t>
            </a:r>
          </a:p>
          <a:p>
            <a:pPr marL="342900" indent="-342900">
              <a:lnSpc>
                <a:spcPct val="150000"/>
              </a:lnSpc>
              <a:buFont typeface="Arial" panose="020B0604020202020204" pitchFamily="34" charset="0"/>
              <a:buChar char="•"/>
            </a:pPr>
            <a:r>
              <a:rPr lang="en-GB" sz="2400">
                <a:latin typeface="Arial" panose="020B0604020202020204" pitchFamily="34" charset="0"/>
                <a:cs typeface="Arial" panose="020B0604020202020204" pitchFamily="34" charset="0"/>
              </a:rPr>
              <a:t>Expectations of how will experience the service</a:t>
            </a:r>
          </a:p>
          <a:p>
            <a:pPr marL="342900" indent="-342900">
              <a:lnSpc>
                <a:spcPct val="150000"/>
              </a:lnSpc>
              <a:buFont typeface="Arial" panose="020B0604020202020204" pitchFamily="34" charset="0"/>
              <a:buChar char="•"/>
            </a:pPr>
            <a:r>
              <a:rPr lang="en-GB" sz="2400">
                <a:latin typeface="Arial" panose="020B0604020202020204" pitchFamily="34" charset="0"/>
                <a:cs typeface="Arial" panose="020B0604020202020204" pitchFamily="34" charset="0"/>
              </a:rPr>
              <a:t>Drop-out rates</a:t>
            </a:r>
          </a:p>
          <a:p>
            <a:pPr marL="342900" indent="-342900">
              <a:lnSpc>
                <a:spcPct val="150000"/>
              </a:lnSpc>
              <a:buFont typeface="Arial" panose="020B0604020202020204" pitchFamily="34" charset="0"/>
              <a:buChar char="•"/>
            </a:pPr>
            <a:r>
              <a:rPr lang="en-GB" sz="2400">
                <a:latin typeface="Arial" panose="020B0604020202020204" pitchFamily="34" charset="0"/>
                <a:cs typeface="Arial" panose="020B0604020202020204" pitchFamily="34" charset="0"/>
              </a:rPr>
              <a:t>Barriers to engagement</a:t>
            </a:r>
          </a:p>
          <a:p>
            <a:pPr marL="800100" lvl="1" indent="-342900">
              <a:lnSpc>
                <a:spcPct val="150000"/>
              </a:lnSpc>
              <a:buFont typeface="Arial" panose="020B0604020202020204" pitchFamily="34" charset="0"/>
              <a:buChar char="•"/>
            </a:pPr>
            <a:r>
              <a:rPr lang="en-GB" sz="2400">
                <a:latin typeface="Arial" panose="020B0604020202020204" pitchFamily="34" charset="0"/>
                <a:cs typeface="Arial" panose="020B0604020202020204" pitchFamily="34" charset="0"/>
              </a:rPr>
              <a:t>Social &amp; Economic determinants of health</a:t>
            </a:r>
          </a:p>
          <a:p>
            <a:pPr marL="800100" lvl="1" indent="-342900">
              <a:lnSpc>
                <a:spcPct val="150000"/>
              </a:lnSpc>
              <a:buFont typeface="Arial" panose="020B0604020202020204" pitchFamily="34" charset="0"/>
              <a:buChar char="•"/>
            </a:pPr>
            <a:r>
              <a:rPr lang="en-GB" sz="2400">
                <a:latin typeface="Arial" panose="020B0604020202020204" pitchFamily="34" charset="0"/>
                <a:cs typeface="Arial" panose="020B0604020202020204" pitchFamily="34" charset="0"/>
              </a:rPr>
              <a:t>Digital Literacy, internet poverty</a:t>
            </a:r>
          </a:p>
        </p:txBody>
      </p:sp>
      <p:sp>
        <p:nvSpPr>
          <p:cNvPr id="3" name="Text Placeholder 5">
            <a:extLst>
              <a:ext uri="{FF2B5EF4-FFF2-40B4-BE49-F238E27FC236}">
                <a16:creationId xmlns:a16="http://schemas.microsoft.com/office/drawing/2014/main" id="{69DFD67A-85CE-5891-3FD3-4B58E92AFA2A}"/>
              </a:ext>
            </a:extLst>
          </p:cNvPr>
          <p:cNvSpPr txBox="1">
            <a:spLocks/>
          </p:cNvSpPr>
          <p:nvPr/>
        </p:nvSpPr>
        <p:spPr>
          <a:xfrm>
            <a:off x="357051" y="1416790"/>
            <a:ext cx="11087593" cy="577927"/>
          </a:xfrm>
          <a:prstGeom prst="rect">
            <a:avLst/>
          </a:prstGeom>
        </p:spPr>
        <p:txBody>
          <a:bodyPr vert="horz" lIns="0" tIns="0" rIns="0" bIns="0" rtlCol="0">
            <a:noAutofit/>
          </a:bodyPr>
          <a:lstStyle>
            <a:lvl1pPr marL="0" indent="0" algn="l" defTabSz="914400" rtl="0" eaLnBrk="1" latinLnBrk="0" hangingPunct="1">
              <a:lnSpc>
                <a:spcPts val="2200"/>
              </a:lnSpc>
              <a:spcBef>
                <a:spcPts val="0"/>
              </a:spcBef>
              <a:spcAft>
                <a:spcPts val="900"/>
              </a:spcAft>
              <a:buClr>
                <a:schemeClr val="tx1"/>
              </a:buClr>
              <a:buFont typeface="Arial" panose="020B0604020202020204" pitchFamily="34" charset="0"/>
              <a:buNone/>
              <a:defRPr sz="2400" b="1" kern="1200">
                <a:solidFill>
                  <a:schemeClr val="accent6"/>
                </a:solidFill>
                <a:latin typeface="+mn-lt"/>
                <a:ea typeface="+mn-ea"/>
                <a:cs typeface="+mn-cs"/>
              </a:defRPr>
            </a:lvl1pPr>
            <a:lvl2pPr marL="357188"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2pPr>
            <a:lvl3pPr marL="7143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3pPr>
            <a:lvl4pPr marL="1081087"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4pPr>
            <a:lvl5pPr marL="14382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87313" marR="0" lvl="0" algn="l" defTabSz="914400" rtl="0" eaLnBrk="1" fontAlgn="auto" latinLnBrk="0" hangingPunct="1">
              <a:lnSpc>
                <a:spcPct val="100000"/>
              </a:lnSpc>
              <a:spcBef>
                <a:spcPts val="0"/>
              </a:spcBef>
              <a:spcAft>
                <a:spcPts val="1200"/>
              </a:spcAft>
              <a:buClr>
                <a:srgbClr val="425563"/>
              </a:buClr>
              <a:buSzTx/>
              <a:buFont typeface="Arial" panose="020B0604020202020204" pitchFamily="34" charset="0"/>
              <a:buNone/>
              <a:tabLst/>
              <a:defRPr/>
            </a:pPr>
            <a:endParaRPr kumimoji="0" lang="en-GB" sz="2400" b="1" i="0" u="none" strike="noStrike" kern="1200" cap="none" spc="0" normalizeH="0" baseline="0" noProof="0">
              <a:ln>
                <a:noFill/>
              </a:ln>
              <a:solidFill>
                <a:srgbClr val="6E51A0"/>
              </a:solidFill>
              <a:effectLst/>
              <a:uLnTx/>
              <a:uFillTx/>
              <a:latin typeface="Arial" panose="020B0604020202020204"/>
              <a:ea typeface="+mn-ea"/>
              <a:cs typeface="+mn-cs"/>
            </a:endParaRPr>
          </a:p>
        </p:txBody>
      </p:sp>
      <p:sp>
        <p:nvSpPr>
          <p:cNvPr id="2" name="Text Placeholder 5">
            <a:extLst>
              <a:ext uri="{FF2B5EF4-FFF2-40B4-BE49-F238E27FC236}">
                <a16:creationId xmlns:a16="http://schemas.microsoft.com/office/drawing/2014/main" id="{CA050622-00FD-EE46-E3A1-93745B0E6D78}"/>
              </a:ext>
            </a:extLst>
          </p:cNvPr>
          <p:cNvSpPr txBox="1">
            <a:spLocks/>
          </p:cNvSpPr>
          <p:nvPr/>
        </p:nvSpPr>
        <p:spPr>
          <a:xfrm>
            <a:off x="446533" y="1401724"/>
            <a:ext cx="11087593" cy="577927"/>
          </a:xfrm>
          <a:prstGeom prst="rect">
            <a:avLst/>
          </a:prstGeom>
        </p:spPr>
        <p:txBody>
          <a:bodyPr vert="horz" lIns="0" tIns="0" rIns="0" bIns="0" rtlCol="0">
            <a:noAutofit/>
          </a:bodyPr>
          <a:lstStyle>
            <a:lvl1pPr marL="0" indent="0" algn="l" defTabSz="914400" rtl="0" eaLnBrk="1" latinLnBrk="0" hangingPunct="1">
              <a:lnSpc>
                <a:spcPts val="2200"/>
              </a:lnSpc>
              <a:spcBef>
                <a:spcPts val="0"/>
              </a:spcBef>
              <a:spcAft>
                <a:spcPts val="900"/>
              </a:spcAft>
              <a:buClr>
                <a:schemeClr val="tx1"/>
              </a:buClr>
              <a:buFont typeface="Arial" panose="020B0604020202020204" pitchFamily="34" charset="0"/>
              <a:buNone/>
              <a:defRPr sz="2400" b="1" kern="1200">
                <a:solidFill>
                  <a:schemeClr val="accent6"/>
                </a:solidFill>
                <a:latin typeface="+mn-lt"/>
                <a:ea typeface="+mn-ea"/>
                <a:cs typeface="+mn-cs"/>
              </a:defRPr>
            </a:lvl1pPr>
            <a:lvl2pPr marL="357188"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2pPr>
            <a:lvl3pPr marL="7143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3pPr>
            <a:lvl4pPr marL="1081087"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4pPr>
            <a:lvl5pPr marL="14382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87313" marR="0" lvl="0" algn="l" defTabSz="914400" rtl="0" eaLnBrk="1" fontAlgn="auto" latinLnBrk="0" hangingPunct="1">
              <a:lnSpc>
                <a:spcPct val="100000"/>
              </a:lnSpc>
              <a:spcBef>
                <a:spcPts val="0"/>
              </a:spcBef>
              <a:spcAft>
                <a:spcPts val="1200"/>
              </a:spcAft>
              <a:buClr>
                <a:srgbClr val="425563"/>
              </a:buClr>
              <a:buSzTx/>
              <a:buFont typeface="Arial" panose="020B0604020202020204" pitchFamily="34" charset="0"/>
              <a:buNone/>
              <a:tabLst/>
              <a:defRPr/>
            </a:pPr>
            <a:r>
              <a:rPr kumimoji="0" lang="en-GB" sz="2400" b="1" i="0" u="none" strike="noStrike" kern="1200" cap="none" spc="0" normalizeH="0" baseline="0" noProof="0">
                <a:ln>
                  <a:noFill/>
                </a:ln>
                <a:solidFill>
                  <a:srgbClr val="6E51A0"/>
                </a:solidFill>
                <a:effectLst/>
                <a:uLnTx/>
                <a:uFillTx/>
                <a:latin typeface="Arial" panose="020B0604020202020204"/>
                <a:ea typeface="+mn-ea"/>
                <a:cs typeface="+mn-cs"/>
              </a:rPr>
              <a:t>User Experience</a:t>
            </a:r>
          </a:p>
        </p:txBody>
      </p:sp>
    </p:spTree>
    <p:extLst>
      <p:ext uri="{BB962C8B-B14F-4D97-AF65-F5344CB8AC3E}">
        <p14:creationId xmlns:p14="http://schemas.microsoft.com/office/powerpoint/2010/main" val="370070891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6E5C2F-1815-D31F-6AF4-2CE364929B14}"/>
            </a:ext>
          </a:extLst>
        </p:cNvPr>
        <p:cNvGrpSpPr/>
        <p:nvPr/>
      </p:nvGrpSpPr>
      <p:grpSpPr>
        <a:xfrm>
          <a:off x="0" y="0"/>
          <a:ext cx="0" cy="0"/>
          <a:chOff x="0" y="0"/>
          <a:chExt cx="0" cy="0"/>
        </a:xfrm>
      </p:grpSpPr>
      <p:sp>
        <p:nvSpPr>
          <p:cNvPr id="8" name="Title 7">
            <a:extLst>
              <a:ext uri="{FF2B5EF4-FFF2-40B4-BE49-F238E27FC236}">
                <a16:creationId xmlns:a16="http://schemas.microsoft.com/office/drawing/2014/main" id="{E53AE64A-AA53-8361-E0FE-EF3C5B8C0504}"/>
              </a:ext>
            </a:extLst>
          </p:cNvPr>
          <p:cNvSpPr>
            <a:spLocks noGrp="1"/>
          </p:cNvSpPr>
          <p:nvPr>
            <p:ph type="title"/>
          </p:nvPr>
        </p:nvSpPr>
        <p:spPr/>
        <p:txBody>
          <a:bodyPr/>
          <a:lstStyle/>
          <a:p>
            <a:endParaRPr lang="en-GB"/>
          </a:p>
        </p:txBody>
      </p:sp>
      <p:sp>
        <p:nvSpPr>
          <p:cNvPr id="9" name="Content Placeholder 8">
            <a:extLst>
              <a:ext uri="{FF2B5EF4-FFF2-40B4-BE49-F238E27FC236}">
                <a16:creationId xmlns:a16="http://schemas.microsoft.com/office/drawing/2014/main" id="{3A776487-3312-61F5-EA79-6886CC181F58}"/>
              </a:ext>
            </a:extLst>
          </p:cNvPr>
          <p:cNvSpPr>
            <a:spLocks noGrp="1"/>
          </p:cNvSpPr>
          <p:nvPr>
            <p:ph idx="1"/>
          </p:nvPr>
        </p:nvSpPr>
        <p:spPr/>
        <p:txBody>
          <a:bodyPr/>
          <a:lstStyle/>
          <a:p>
            <a:endParaRPr lang="en-GB"/>
          </a:p>
        </p:txBody>
      </p:sp>
      <p:sp>
        <p:nvSpPr>
          <p:cNvPr id="4" name="Rectangle 3">
            <a:extLst>
              <a:ext uri="{FF2B5EF4-FFF2-40B4-BE49-F238E27FC236}">
                <a16:creationId xmlns:a16="http://schemas.microsoft.com/office/drawing/2014/main" id="{9D19781C-1AB8-9CA0-935D-5B33C32309EC}"/>
              </a:ext>
            </a:extLst>
          </p:cNvPr>
          <p:cNvSpPr/>
          <p:nvPr/>
        </p:nvSpPr>
        <p:spPr>
          <a:xfrm>
            <a:off x="0" y="0"/>
            <a:ext cx="12192000" cy="68580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2C948C57-A917-7F65-E9B3-29907B9F9141}"/>
              </a:ext>
            </a:extLst>
          </p:cNvPr>
          <p:cNvSpPr/>
          <p:nvPr/>
        </p:nvSpPr>
        <p:spPr>
          <a:xfrm>
            <a:off x="184558" y="192947"/>
            <a:ext cx="11828477" cy="64846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5DE8D772-987C-1621-63E1-EBE6BDD602D0}"/>
              </a:ext>
            </a:extLst>
          </p:cNvPr>
          <p:cNvSpPr txBox="1"/>
          <p:nvPr/>
        </p:nvSpPr>
        <p:spPr>
          <a:xfrm>
            <a:off x="357051" y="531223"/>
            <a:ext cx="10920549" cy="646331"/>
          </a:xfrm>
          <a:prstGeom prst="rect">
            <a:avLst/>
          </a:prstGeom>
          <a:noFill/>
        </p:spPr>
        <p:txBody>
          <a:bodyPr wrap="square" rtlCol="0">
            <a:spAutoFit/>
          </a:bodyPr>
          <a:lstStyle/>
          <a:p>
            <a:r>
              <a:rPr lang="en-GB" sz="3600" b="1">
                <a:solidFill>
                  <a:srgbClr val="7030A0"/>
                </a:solidFill>
                <a:latin typeface="Arial" panose="020B0604020202020204" pitchFamily="34" charset="0"/>
                <a:cs typeface="Arial" panose="020B0604020202020204" pitchFamily="34" charset="0"/>
              </a:rPr>
              <a:t>Talking Therapies</a:t>
            </a:r>
          </a:p>
        </p:txBody>
      </p:sp>
      <p:sp>
        <p:nvSpPr>
          <p:cNvPr id="11" name="TextBox 10">
            <a:extLst>
              <a:ext uri="{FF2B5EF4-FFF2-40B4-BE49-F238E27FC236}">
                <a16:creationId xmlns:a16="http://schemas.microsoft.com/office/drawing/2014/main" id="{B05BDC99-7662-BAE7-A9FD-DBFB6F258B18}"/>
              </a:ext>
            </a:extLst>
          </p:cNvPr>
          <p:cNvSpPr txBox="1"/>
          <p:nvPr/>
        </p:nvSpPr>
        <p:spPr>
          <a:xfrm>
            <a:off x="357051" y="2083518"/>
            <a:ext cx="10267406" cy="3347840"/>
          </a:xfrm>
          <a:prstGeom prst="rect">
            <a:avLst/>
          </a:prstGeom>
          <a:noFill/>
        </p:spPr>
        <p:txBody>
          <a:bodyPr wrap="square" rtlCol="0">
            <a:spAutoFit/>
          </a:bodyPr>
          <a:lstStyle/>
          <a:p>
            <a:pPr marL="342900" indent="-342900">
              <a:lnSpc>
                <a:spcPct val="150000"/>
              </a:lnSpc>
              <a:buFont typeface="Arial" panose="020B0604020202020204" pitchFamily="34" charset="0"/>
              <a:buChar char="•"/>
            </a:pPr>
            <a:r>
              <a:rPr lang="en-GB" sz="2400">
                <a:latin typeface="Arial" panose="020B0604020202020204" pitchFamily="34" charset="0"/>
                <a:cs typeface="Arial" panose="020B0604020202020204" pitchFamily="34" charset="0"/>
              </a:rPr>
              <a:t>Relationship is key</a:t>
            </a:r>
          </a:p>
          <a:p>
            <a:pPr marL="800100" lvl="1" indent="-342900">
              <a:lnSpc>
                <a:spcPct val="150000"/>
              </a:lnSpc>
              <a:buFont typeface="Arial" panose="020B0604020202020204" pitchFamily="34" charset="0"/>
              <a:buChar char="•"/>
            </a:pPr>
            <a:r>
              <a:rPr lang="en-GB" sz="2400">
                <a:latin typeface="Arial" panose="020B0604020202020204" pitchFamily="34" charset="0"/>
                <a:cs typeface="Arial" panose="020B0604020202020204" pitchFamily="34" charset="0"/>
              </a:rPr>
              <a:t>Reason people continue the journey and see through to the end</a:t>
            </a:r>
          </a:p>
          <a:p>
            <a:pPr marL="342900" indent="-342900">
              <a:lnSpc>
                <a:spcPct val="150000"/>
              </a:lnSpc>
              <a:buFont typeface="Arial" panose="020B0604020202020204" pitchFamily="34" charset="0"/>
              <a:buChar char="•"/>
            </a:pPr>
            <a:r>
              <a:rPr lang="en-GB" sz="2400">
                <a:latin typeface="Arial" panose="020B0604020202020204" pitchFamily="34" charset="0"/>
                <a:cs typeface="Arial" panose="020B0604020202020204" pitchFamily="34" charset="0"/>
              </a:rPr>
              <a:t>Feeling comfortable speaking out if not working</a:t>
            </a:r>
          </a:p>
          <a:p>
            <a:pPr marL="342900" indent="-342900">
              <a:lnSpc>
                <a:spcPct val="150000"/>
              </a:lnSpc>
              <a:buFont typeface="Arial" panose="020B0604020202020204" pitchFamily="34" charset="0"/>
              <a:buChar char="•"/>
            </a:pPr>
            <a:r>
              <a:rPr lang="en-GB" sz="2400">
                <a:latin typeface="Arial" panose="020B0604020202020204" pitchFamily="34" charset="0"/>
                <a:cs typeface="Arial" panose="020B0604020202020204" pitchFamily="34" charset="0"/>
              </a:rPr>
              <a:t>Asking for new therapist, choosing therapist</a:t>
            </a:r>
          </a:p>
          <a:p>
            <a:pPr marL="342900" indent="-342900">
              <a:lnSpc>
                <a:spcPct val="150000"/>
              </a:lnSpc>
              <a:buFont typeface="Arial" panose="020B0604020202020204" pitchFamily="34" charset="0"/>
              <a:buChar char="•"/>
            </a:pPr>
            <a:r>
              <a:rPr lang="en-GB" sz="2400">
                <a:latin typeface="Arial" panose="020B0604020202020204" pitchFamily="34" charset="0"/>
                <a:cs typeface="Arial" panose="020B0604020202020204" pitchFamily="34" charset="0"/>
              </a:rPr>
              <a:t>Understanding of criteria, can feel “closed”; “excluded”</a:t>
            </a:r>
          </a:p>
          <a:p>
            <a:pPr marL="342900" indent="-342900">
              <a:lnSpc>
                <a:spcPct val="150000"/>
              </a:lnSpc>
              <a:buFont typeface="Arial" panose="020B0604020202020204" pitchFamily="34" charset="0"/>
              <a:buChar char="•"/>
            </a:pPr>
            <a:r>
              <a:rPr lang="en-GB" sz="2400">
                <a:latin typeface="Arial" panose="020B0604020202020204" pitchFamily="34" charset="0"/>
                <a:cs typeface="Arial" panose="020B0604020202020204" pitchFamily="34" charset="0"/>
              </a:rPr>
              <a:t>Certain vulnerabilities e.g. men not being comfortable accessing TT </a:t>
            </a:r>
          </a:p>
        </p:txBody>
      </p:sp>
      <p:sp>
        <p:nvSpPr>
          <p:cNvPr id="3" name="Text Placeholder 5">
            <a:extLst>
              <a:ext uri="{FF2B5EF4-FFF2-40B4-BE49-F238E27FC236}">
                <a16:creationId xmlns:a16="http://schemas.microsoft.com/office/drawing/2014/main" id="{57F69080-A5AB-7889-EBF9-C83C65F28929}"/>
              </a:ext>
            </a:extLst>
          </p:cNvPr>
          <p:cNvSpPr txBox="1">
            <a:spLocks/>
          </p:cNvSpPr>
          <p:nvPr/>
        </p:nvSpPr>
        <p:spPr>
          <a:xfrm>
            <a:off x="357051" y="1416790"/>
            <a:ext cx="11087593" cy="577927"/>
          </a:xfrm>
          <a:prstGeom prst="rect">
            <a:avLst/>
          </a:prstGeom>
        </p:spPr>
        <p:txBody>
          <a:bodyPr vert="horz" lIns="0" tIns="0" rIns="0" bIns="0" rtlCol="0">
            <a:noAutofit/>
          </a:bodyPr>
          <a:lstStyle>
            <a:lvl1pPr marL="0" indent="0" algn="l" defTabSz="914400" rtl="0" eaLnBrk="1" latinLnBrk="0" hangingPunct="1">
              <a:lnSpc>
                <a:spcPts val="2200"/>
              </a:lnSpc>
              <a:spcBef>
                <a:spcPts val="0"/>
              </a:spcBef>
              <a:spcAft>
                <a:spcPts val="900"/>
              </a:spcAft>
              <a:buClr>
                <a:schemeClr val="tx1"/>
              </a:buClr>
              <a:buFont typeface="Arial" panose="020B0604020202020204" pitchFamily="34" charset="0"/>
              <a:buNone/>
              <a:defRPr sz="2400" b="1" kern="1200">
                <a:solidFill>
                  <a:schemeClr val="accent6"/>
                </a:solidFill>
                <a:latin typeface="+mn-lt"/>
                <a:ea typeface="+mn-ea"/>
                <a:cs typeface="+mn-cs"/>
              </a:defRPr>
            </a:lvl1pPr>
            <a:lvl2pPr marL="357188"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2pPr>
            <a:lvl3pPr marL="7143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3pPr>
            <a:lvl4pPr marL="1081087"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4pPr>
            <a:lvl5pPr marL="14382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87313" marR="0" lvl="0" algn="l" defTabSz="914400" rtl="0" eaLnBrk="1" fontAlgn="auto" latinLnBrk="0" hangingPunct="1">
              <a:lnSpc>
                <a:spcPct val="100000"/>
              </a:lnSpc>
              <a:spcBef>
                <a:spcPts val="0"/>
              </a:spcBef>
              <a:spcAft>
                <a:spcPts val="1200"/>
              </a:spcAft>
              <a:buClr>
                <a:srgbClr val="425563"/>
              </a:buClr>
              <a:buSzTx/>
              <a:buFont typeface="Arial" panose="020B0604020202020204" pitchFamily="34" charset="0"/>
              <a:buNone/>
              <a:tabLst/>
              <a:defRPr/>
            </a:pPr>
            <a:endParaRPr kumimoji="0" lang="en-GB" sz="2400" b="1" i="0" u="none" strike="noStrike" kern="1200" cap="none" spc="0" normalizeH="0" baseline="0" noProof="0">
              <a:ln>
                <a:noFill/>
              </a:ln>
              <a:solidFill>
                <a:srgbClr val="6E51A0"/>
              </a:solidFill>
              <a:effectLst/>
              <a:uLnTx/>
              <a:uFillTx/>
              <a:latin typeface="Arial" panose="020B0604020202020204"/>
              <a:ea typeface="+mn-ea"/>
              <a:cs typeface="+mn-cs"/>
            </a:endParaRPr>
          </a:p>
        </p:txBody>
      </p:sp>
      <p:sp>
        <p:nvSpPr>
          <p:cNvPr id="2" name="Text Placeholder 5">
            <a:extLst>
              <a:ext uri="{FF2B5EF4-FFF2-40B4-BE49-F238E27FC236}">
                <a16:creationId xmlns:a16="http://schemas.microsoft.com/office/drawing/2014/main" id="{DEDE8982-18DA-D455-F6DA-DD28C1F5051E}"/>
              </a:ext>
            </a:extLst>
          </p:cNvPr>
          <p:cNvSpPr txBox="1">
            <a:spLocks/>
          </p:cNvSpPr>
          <p:nvPr/>
        </p:nvSpPr>
        <p:spPr>
          <a:xfrm>
            <a:off x="446533" y="1401724"/>
            <a:ext cx="11087593" cy="577927"/>
          </a:xfrm>
          <a:prstGeom prst="rect">
            <a:avLst/>
          </a:prstGeom>
        </p:spPr>
        <p:txBody>
          <a:bodyPr vert="horz" lIns="0" tIns="0" rIns="0" bIns="0" rtlCol="0">
            <a:noAutofit/>
          </a:bodyPr>
          <a:lstStyle>
            <a:lvl1pPr marL="0" indent="0" algn="l" defTabSz="914400" rtl="0" eaLnBrk="1" latinLnBrk="0" hangingPunct="1">
              <a:lnSpc>
                <a:spcPts val="2200"/>
              </a:lnSpc>
              <a:spcBef>
                <a:spcPts val="0"/>
              </a:spcBef>
              <a:spcAft>
                <a:spcPts val="900"/>
              </a:spcAft>
              <a:buClr>
                <a:schemeClr val="tx1"/>
              </a:buClr>
              <a:buFont typeface="Arial" panose="020B0604020202020204" pitchFamily="34" charset="0"/>
              <a:buNone/>
              <a:defRPr sz="2400" b="1" kern="1200">
                <a:solidFill>
                  <a:schemeClr val="accent6"/>
                </a:solidFill>
                <a:latin typeface="+mn-lt"/>
                <a:ea typeface="+mn-ea"/>
                <a:cs typeface="+mn-cs"/>
              </a:defRPr>
            </a:lvl1pPr>
            <a:lvl2pPr marL="357188"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2pPr>
            <a:lvl3pPr marL="7143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3pPr>
            <a:lvl4pPr marL="1081087"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4pPr>
            <a:lvl5pPr marL="14382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87313" marR="0" lvl="0" algn="l" defTabSz="914400" rtl="0" eaLnBrk="1" fontAlgn="auto" latinLnBrk="0" hangingPunct="1">
              <a:lnSpc>
                <a:spcPct val="100000"/>
              </a:lnSpc>
              <a:spcBef>
                <a:spcPts val="0"/>
              </a:spcBef>
              <a:spcAft>
                <a:spcPts val="1200"/>
              </a:spcAft>
              <a:buClr>
                <a:srgbClr val="425563"/>
              </a:buClr>
              <a:buSzTx/>
              <a:buFont typeface="Arial" panose="020B0604020202020204" pitchFamily="34" charset="0"/>
              <a:buNone/>
              <a:tabLst/>
              <a:defRPr/>
            </a:pPr>
            <a:r>
              <a:rPr kumimoji="0" lang="en-GB" sz="2400" b="1" i="0" u="none" strike="noStrike" kern="1200" cap="none" spc="0" normalizeH="0" baseline="0" noProof="0">
                <a:ln>
                  <a:noFill/>
                </a:ln>
                <a:solidFill>
                  <a:srgbClr val="6E51A0"/>
                </a:solidFill>
                <a:effectLst/>
                <a:uLnTx/>
                <a:uFillTx/>
                <a:latin typeface="Arial" panose="020B0604020202020204"/>
                <a:ea typeface="+mn-ea"/>
                <a:cs typeface="+mn-cs"/>
              </a:rPr>
              <a:t>Therapeutic Alignment</a:t>
            </a:r>
          </a:p>
        </p:txBody>
      </p:sp>
    </p:spTree>
    <p:extLst>
      <p:ext uri="{BB962C8B-B14F-4D97-AF65-F5344CB8AC3E}">
        <p14:creationId xmlns:p14="http://schemas.microsoft.com/office/powerpoint/2010/main" val="202059444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D57586-F2E5-00F3-63EB-CEBFC2E0D96D}"/>
            </a:ext>
          </a:extLst>
        </p:cNvPr>
        <p:cNvGrpSpPr/>
        <p:nvPr/>
      </p:nvGrpSpPr>
      <p:grpSpPr>
        <a:xfrm>
          <a:off x="0" y="0"/>
          <a:ext cx="0" cy="0"/>
          <a:chOff x="0" y="0"/>
          <a:chExt cx="0" cy="0"/>
        </a:xfrm>
      </p:grpSpPr>
      <p:sp>
        <p:nvSpPr>
          <p:cNvPr id="8" name="Title 7">
            <a:extLst>
              <a:ext uri="{FF2B5EF4-FFF2-40B4-BE49-F238E27FC236}">
                <a16:creationId xmlns:a16="http://schemas.microsoft.com/office/drawing/2014/main" id="{01CB67B9-41E8-5941-B0CF-7754AA444213}"/>
              </a:ext>
            </a:extLst>
          </p:cNvPr>
          <p:cNvSpPr>
            <a:spLocks noGrp="1"/>
          </p:cNvSpPr>
          <p:nvPr>
            <p:ph type="title"/>
          </p:nvPr>
        </p:nvSpPr>
        <p:spPr/>
        <p:txBody>
          <a:bodyPr/>
          <a:lstStyle/>
          <a:p>
            <a:endParaRPr lang="en-GB"/>
          </a:p>
        </p:txBody>
      </p:sp>
      <p:sp>
        <p:nvSpPr>
          <p:cNvPr id="9" name="Content Placeholder 8">
            <a:extLst>
              <a:ext uri="{FF2B5EF4-FFF2-40B4-BE49-F238E27FC236}">
                <a16:creationId xmlns:a16="http://schemas.microsoft.com/office/drawing/2014/main" id="{FD1B3E32-9287-81B9-99CC-EB6BEC570102}"/>
              </a:ext>
            </a:extLst>
          </p:cNvPr>
          <p:cNvSpPr>
            <a:spLocks noGrp="1"/>
          </p:cNvSpPr>
          <p:nvPr>
            <p:ph idx="1"/>
          </p:nvPr>
        </p:nvSpPr>
        <p:spPr/>
        <p:txBody>
          <a:bodyPr/>
          <a:lstStyle/>
          <a:p>
            <a:endParaRPr lang="en-GB"/>
          </a:p>
        </p:txBody>
      </p:sp>
      <p:sp>
        <p:nvSpPr>
          <p:cNvPr id="4" name="Rectangle 3">
            <a:extLst>
              <a:ext uri="{FF2B5EF4-FFF2-40B4-BE49-F238E27FC236}">
                <a16:creationId xmlns:a16="http://schemas.microsoft.com/office/drawing/2014/main" id="{FEC67C5F-7289-96F7-9C61-1AB4698A3257}"/>
              </a:ext>
            </a:extLst>
          </p:cNvPr>
          <p:cNvSpPr/>
          <p:nvPr/>
        </p:nvSpPr>
        <p:spPr>
          <a:xfrm>
            <a:off x="0" y="0"/>
            <a:ext cx="12192000" cy="68580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F2A66AA1-3A5A-3D9D-FF80-F2E1E756AF38}"/>
              </a:ext>
            </a:extLst>
          </p:cNvPr>
          <p:cNvSpPr/>
          <p:nvPr/>
        </p:nvSpPr>
        <p:spPr>
          <a:xfrm>
            <a:off x="184558" y="192947"/>
            <a:ext cx="11828477" cy="64846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4B3C0877-01CC-8FD7-9BC1-9F18CB5D90AB}"/>
              </a:ext>
            </a:extLst>
          </p:cNvPr>
          <p:cNvSpPr txBox="1"/>
          <p:nvPr/>
        </p:nvSpPr>
        <p:spPr>
          <a:xfrm>
            <a:off x="357051" y="531223"/>
            <a:ext cx="10920549" cy="646331"/>
          </a:xfrm>
          <a:prstGeom prst="rect">
            <a:avLst/>
          </a:prstGeom>
          <a:noFill/>
        </p:spPr>
        <p:txBody>
          <a:bodyPr wrap="square" rtlCol="0">
            <a:spAutoFit/>
          </a:bodyPr>
          <a:lstStyle/>
          <a:p>
            <a:r>
              <a:rPr lang="en-GB" sz="3600" b="1">
                <a:solidFill>
                  <a:srgbClr val="7030A0"/>
                </a:solidFill>
                <a:latin typeface="Arial" panose="020B0604020202020204" pitchFamily="34" charset="0"/>
                <a:cs typeface="Arial" panose="020B0604020202020204" pitchFamily="34" charset="0"/>
              </a:rPr>
              <a:t>Talking Therapies</a:t>
            </a:r>
          </a:p>
        </p:txBody>
      </p:sp>
      <p:sp>
        <p:nvSpPr>
          <p:cNvPr id="11" name="TextBox 10">
            <a:extLst>
              <a:ext uri="{FF2B5EF4-FFF2-40B4-BE49-F238E27FC236}">
                <a16:creationId xmlns:a16="http://schemas.microsoft.com/office/drawing/2014/main" id="{AE1373EC-C687-C184-4A0A-719247F2ABBF}"/>
              </a:ext>
            </a:extLst>
          </p:cNvPr>
          <p:cNvSpPr txBox="1"/>
          <p:nvPr/>
        </p:nvSpPr>
        <p:spPr>
          <a:xfrm>
            <a:off x="357051" y="2083518"/>
            <a:ext cx="10267406" cy="5009833"/>
          </a:xfrm>
          <a:prstGeom prst="rect">
            <a:avLst/>
          </a:prstGeom>
          <a:noFill/>
        </p:spPr>
        <p:txBody>
          <a:bodyPr wrap="square" rtlCol="0">
            <a:spAutoFit/>
          </a:bodyPr>
          <a:lstStyle/>
          <a:p>
            <a:pPr marL="342900" indent="-342900">
              <a:lnSpc>
                <a:spcPct val="150000"/>
              </a:lnSpc>
              <a:buFont typeface="Arial" panose="020B0604020202020204" pitchFamily="34" charset="0"/>
              <a:buChar char="•"/>
            </a:pPr>
            <a:r>
              <a:rPr lang="en-GB" sz="2400">
                <a:latin typeface="Arial" panose="020B0604020202020204" pitchFamily="34" charset="0"/>
                <a:cs typeface="Arial" panose="020B0604020202020204" pitchFamily="34" charset="0"/>
              </a:rPr>
              <a:t>Timely access</a:t>
            </a:r>
          </a:p>
          <a:p>
            <a:pPr marL="342900" indent="-342900">
              <a:lnSpc>
                <a:spcPct val="150000"/>
              </a:lnSpc>
              <a:buFont typeface="Arial" panose="020B0604020202020204" pitchFamily="34" charset="0"/>
              <a:buChar char="•"/>
            </a:pPr>
            <a:r>
              <a:rPr lang="en-GB" sz="2400">
                <a:latin typeface="Arial" panose="020B0604020202020204" pitchFamily="34" charset="0"/>
                <a:cs typeface="Arial" panose="020B0604020202020204" pitchFamily="34" charset="0"/>
              </a:rPr>
              <a:t>Clear Communication about options, progress, timescales</a:t>
            </a:r>
          </a:p>
          <a:p>
            <a:pPr marL="342900" indent="-342900">
              <a:lnSpc>
                <a:spcPct val="150000"/>
              </a:lnSpc>
              <a:buFont typeface="Arial" panose="020B0604020202020204" pitchFamily="34" charset="0"/>
              <a:buChar char="•"/>
            </a:pPr>
            <a:r>
              <a:rPr lang="en-GB" sz="2400">
                <a:latin typeface="Arial" panose="020B0604020202020204" pitchFamily="34" charset="0"/>
                <a:cs typeface="Arial" panose="020B0604020202020204" pitchFamily="34" charset="0"/>
              </a:rPr>
              <a:t>Flexibility</a:t>
            </a:r>
          </a:p>
          <a:p>
            <a:pPr marL="342900" indent="-342900">
              <a:lnSpc>
                <a:spcPct val="150000"/>
              </a:lnSpc>
              <a:buFont typeface="Arial" panose="020B0604020202020204" pitchFamily="34" charset="0"/>
              <a:buChar char="•"/>
            </a:pPr>
            <a:r>
              <a:rPr lang="en-GB" sz="2400">
                <a:latin typeface="Arial" panose="020B0604020202020204" pitchFamily="34" charset="0"/>
                <a:cs typeface="Arial" panose="020B0604020202020204" pitchFamily="34" charset="0"/>
              </a:rPr>
              <a:t>Somewhere you feel safe and comfortable to speak about difficult things, free from hearing through walls, maintaining privacy.</a:t>
            </a:r>
          </a:p>
          <a:p>
            <a:pPr marL="342900" indent="-342900">
              <a:lnSpc>
                <a:spcPct val="150000"/>
              </a:lnSpc>
              <a:buFont typeface="Arial" panose="020B0604020202020204" pitchFamily="34" charset="0"/>
              <a:buChar char="•"/>
            </a:pPr>
            <a:r>
              <a:rPr lang="en-GB" sz="2400">
                <a:latin typeface="Arial" panose="020B0604020202020204" pitchFamily="34" charset="0"/>
                <a:cs typeface="Arial" panose="020B0604020202020204" pitchFamily="34" charset="0"/>
              </a:rPr>
              <a:t>Really important that a room has a window</a:t>
            </a:r>
          </a:p>
          <a:p>
            <a:pPr marL="342900" indent="-342900">
              <a:lnSpc>
                <a:spcPct val="150000"/>
              </a:lnSpc>
              <a:buFont typeface="Arial" panose="020B0604020202020204" pitchFamily="34" charset="0"/>
              <a:buChar char="•"/>
            </a:pPr>
            <a:r>
              <a:rPr lang="en-GB" sz="2400">
                <a:latin typeface="Arial" panose="020B0604020202020204" pitchFamily="34" charset="0"/>
                <a:cs typeface="Arial" panose="020B0604020202020204" pitchFamily="34" charset="0"/>
              </a:rPr>
              <a:t>Being asked the question – are you comfortable, access to water, tissues on the table.</a:t>
            </a:r>
          </a:p>
          <a:p>
            <a:pPr marL="342900" indent="-342900">
              <a:lnSpc>
                <a:spcPct val="150000"/>
              </a:lnSpc>
              <a:buFont typeface="Arial" panose="020B0604020202020204" pitchFamily="34" charset="0"/>
              <a:buChar char="•"/>
            </a:pPr>
            <a:endParaRPr lang="en-GB" sz="2400">
              <a:latin typeface="Arial" panose="020B0604020202020204" pitchFamily="34" charset="0"/>
              <a:cs typeface="Arial" panose="020B0604020202020204" pitchFamily="34" charset="0"/>
            </a:endParaRPr>
          </a:p>
        </p:txBody>
      </p:sp>
      <p:sp>
        <p:nvSpPr>
          <p:cNvPr id="3" name="Text Placeholder 5">
            <a:extLst>
              <a:ext uri="{FF2B5EF4-FFF2-40B4-BE49-F238E27FC236}">
                <a16:creationId xmlns:a16="http://schemas.microsoft.com/office/drawing/2014/main" id="{4AFC63A5-C9B7-F011-0EEC-C01E482923AE}"/>
              </a:ext>
            </a:extLst>
          </p:cNvPr>
          <p:cNvSpPr txBox="1">
            <a:spLocks/>
          </p:cNvSpPr>
          <p:nvPr/>
        </p:nvSpPr>
        <p:spPr>
          <a:xfrm>
            <a:off x="357051" y="1416790"/>
            <a:ext cx="11087593" cy="577927"/>
          </a:xfrm>
          <a:prstGeom prst="rect">
            <a:avLst/>
          </a:prstGeom>
        </p:spPr>
        <p:txBody>
          <a:bodyPr vert="horz" lIns="0" tIns="0" rIns="0" bIns="0" rtlCol="0">
            <a:noAutofit/>
          </a:bodyPr>
          <a:lstStyle>
            <a:lvl1pPr marL="0" indent="0" algn="l" defTabSz="914400" rtl="0" eaLnBrk="1" latinLnBrk="0" hangingPunct="1">
              <a:lnSpc>
                <a:spcPts val="2200"/>
              </a:lnSpc>
              <a:spcBef>
                <a:spcPts val="0"/>
              </a:spcBef>
              <a:spcAft>
                <a:spcPts val="900"/>
              </a:spcAft>
              <a:buClr>
                <a:schemeClr val="tx1"/>
              </a:buClr>
              <a:buFont typeface="Arial" panose="020B0604020202020204" pitchFamily="34" charset="0"/>
              <a:buNone/>
              <a:defRPr sz="2400" b="1" kern="1200">
                <a:solidFill>
                  <a:schemeClr val="accent6"/>
                </a:solidFill>
                <a:latin typeface="+mn-lt"/>
                <a:ea typeface="+mn-ea"/>
                <a:cs typeface="+mn-cs"/>
              </a:defRPr>
            </a:lvl1pPr>
            <a:lvl2pPr marL="357188"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2pPr>
            <a:lvl3pPr marL="7143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3pPr>
            <a:lvl4pPr marL="1081087"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4pPr>
            <a:lvl5pPr marL="14382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87313" marR="0" lvl="0" algn="l" defTabSz="914400" rtl="0" eaLnBrk="1" fontAlgn="auto" latinLnBrk="0" hangingPunct="1">
              <a:lnSpc>
                <a:spcPct val="100000"/>
              </a:lnSpc>
              <a:spcBef>
                <a:spcPts val="0"/>
              </a:spcBef>
              <a:spcAft>
                <a:spcPts val="1200"/>
              </a:spcAft>
              <a:buClr>
                <a:srgbClr val="425563"/>
              </a:buClr>
              <a:buSzTx/>
              <a:buFont typeface="Arial" panose="020B0604020202020204" pitchFamily="34" charset="0"/>
              <a:buNone/>
              <a:tabLst/>
              <a:defRPr/>
            </a:pPr>
            <a:endParaRPr kumimoji="0" lang="en-GB" sz="2400" b="1" i="0" u="none" strike="noStrike" kern="1200" cap="none" spc="0" normalizeH="0" baseline="0" noProof="0">
              <a:ln>
                <a:noFill/>
              </a:ln>
              <a:solidFill>
                <a:srgbClr val="6E51A0"/>
              </a:solidFill>
              <a:effectLst/>
              <a:uLnTx/>
              <a:uFillTx/>
              <a:latin typeface="Arial" panose="020B0604020202020204"/>
              <a:ea typeface="+mn-ea"/>
              <a:cs typeface="+mn-cs"/>
            </a:endParaRPr>
          </a:p>
        </p:txBody>
      </p:sp>
      <p:sp>
        <p:nvSpPr>
          <p:cNvPr id="2" name="Text Placeholder 5">
            <a:extLst>
              <a:ext uri="{FF2B5EF4-FFF2-40B4-BE49-F238E27FC236}">
                <a16:creationId xmlns:a16="http://schemas.microsoft.com/office/drawing/2014/main" id="{FF348A77-025A-8CB8-81CA-2A848E1A8951}"/>
              </a:ext>
            </a:extLst>
          </p:cNvPr>
          <p:cNvSpPr txBox="1">
            <a:spLocks/>
          </p:cNvSpPr>
          <p:nvPr/>
        </p:nvSpPr>
        <p:spPr>
          <a:xfrm>
            <a:off x="446533" y="1401724"/>
            <a:ext cx="11087593" cy="577927"/>
          </a:xfrm>
          <a:prstGeom prst="rect">
            <a:avLst/>
          </a:prstGeom>
        </p:spPr>
        <p:txBody>
          <a:bodyPr vert="horz" lIns="0" tIns="0" rIns="0" bIns="0" rtlCol="0">
            <a:noAutofit/>
          </a:bodyPr>
          <a:lstStyle>
            <a:lvl1pPr marL="0" indent="0" algn="l" defTabSz="914400" rtl="0" eaLnBrk="1" latinLnBrk="0" hangingPunct="1">
              <a:lnSpc>
                <a:spcPts val="2200"/>
              </a:lnSpc>
              <a:spcBef>
                <a:spcPts val="0"/>
              </a:spcBef>
              <a:spcAft>
                <a:spcPts val="900"/>
              </a:spcAft>
              <a:buClr>
                <a:schemeClr val="tx1"/>
              </a:buClr>
              <a:buFont typeface="Arial" panose="020B0604020202020204" pitchFamily="34" charset="0"/>
              <a:buNone/>
              <a:defRPr sz="2400" b="1" kern="1200">
                <a:solidFill>
                  <a:schemeClr val="accent6"/>
                </a:solidFill>
                <a:latin typeface="+mn-lt"/>
                <a:ea typeface="+mn-ea"/>
                <a:cs typeface="+mn-cs"/>
              </a:defRPr>
            </a:lvl1pPr>
            <a:lvl2pPr marL="357188"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2pPr>
            <a:lvl3pPr marL="7143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3pPr>
            <a:lvl4pPr marL="1081087"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4pPr>
            <a:lvl5pPr marL="14382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87313" marR="0" lvl="0" algn="l" defTabSz="914400" rtl="0" eaLnBrk="1" fontAlgn="auto" latinLnBrk="0" hangingPunct="1">
              <a:lnSpc>
                <a:spcPct val="100000"/>
              </a:lnSpc>
              <a:spcBef>
                <a:spcPts val="0"/>
              </a:spcBef>
              <a:spcAft>
                <a:spcPts val="1200"/>
              </a:spcAft>
              <a:buClr>
                <a:srgbClr val="425563"/>
              </a:buClr>
              <a:buSzTx/>
              <a:buFont typeface="Arial" panose="020B0604020202020204" pitchFamily="34" charset="0"/>
              <a:buNone/>
              <a:tabLst/>
              <a:defRPr/>
            </a:pPr>
            <a:r>
              <a:rPr lang="en-GB">
                <a:solidFill>
                  <a:srgbClr val="6E51A0"/>
                </a:solidFill>
                <a:latin typeface="Arial" panose="020B0604020202020204"/>
              </a:rPr>
              <a:t>Optimal Conditions</a:t>
            </a:r>
            <a:endParaRPr kumimoji="0" lang="en-GB" sz="2400" b="1" i="0" u="none" strike="noStrike" kern="1200" cap="none" spc="0" normalizeH="0" baseline="0" noProof="0">
              <a:ln>
                <a:noFill/>
              </a:ln>
              <a:solidFill>
                <a:srgbClr val="6E51A0"/>
              </a:solidFill>
              <a:effectLst/>
              <a:uLnTx/>
              <a:uFillTx/>
              <a:latin typeface="Arial" panose="020B0604020202020204"/>
              <a:ea typeface="+mn-ea"/>
              <a:cs typeface="+mn-cs"/>
            </a:endParaRPr>
          </a:p>
        </p:txBody>
      </p:sp>
    </p:spTree>
    <p:extLst>
      <p:ext uri="{BB962C8B-B14F-4D97-AF65-F5344CB8AC3E}">
        <p14:creationId xmlns:p14="http://schemas.microsoft.com/office/powerpoint/2010/main" val="372989915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185AE0DB-DAD1-AE3F-B9F3-F78D1DCF1035}"/>
              </a:ext>
            </a:extLst>
          </p:cNvPr>
          <p:cNvSpPr>
            <a:spLocks noGrp="1"/>
          </p:cNvSpPr>
          <p:nvPr>
            <p:ph type="title"/>
          </p:nvPr>
        </p:nvSpPr>
        <p:spPr/>
        <p:txBody>
          <a:bodyPr/>
          <a:lstStyle/>
          <a:p>
            <a:endParaRPr lang="en-GB"/>
          </a:p>
        </p:txBody>
      </p:sp>
      <p:pic>
        <p:nvPicPr>
          <p:cNvPr id="6" name="Online Media 5" title="Why is Involvement of Experts by Experience Good for Everyone?">
            <a:hlinkClick r:id="" action="ppaction://media"/>
            <a:extLst>
              <a:ext uri="{FF2B5EF4-FFF2-40B4-BE49-F238E27FC236}">
                <a16:creationId xmlns:a16="http://schemas.microsoft.com/office/drawing/2014/main" id="{918D6FE8-2EAB-9535-35B4-F4B0E3FB42A5}"/>
              </a:ext>
            </a:extLst>
          </p:cNvPr>
          <p:cNvPicPr>
            <a:picLocks noGrp="1" noRot="1" noChangeAspect="1"/>
          </p:cNvPicPr>
          <p:nvPr>
            <p:ph idx="1"/>
            <a:videoFile r:link="rId1"/>
          </p:nvPr>
        </p:nvPicPr>
        <p:blipFill>
          <a:blip r:embed="rId4"/>
          <a:stretch>
            <a:fillRect/>
          </a:stretch>
        </p:blipFill>
        <p:spPr>
          <a:xfrm>
            <a:off x="2244725" y="1825625"/>
            <a:ext cx="7700963" cy="4351338"/>
          </a:xfrm>
          <a:prstGeom prst="rect">
            <a:avLst/>
          </a:prstGeom>
        </p:spPr>
      </p:pic>
      <p:sp>
        <p:nvSpPr>
          <p:cNvPr id="4" name="Rectangle 3">
            <a:extLst>
              <a:ext uri="{FF2B5EF4-FFF2-40B4-BE49-F238E27FC236}">
                <a16:creationId xmlns:a16="http://schemas.microsoft.com/office/drawing/2014/main" id="{AB2CCABD-EFCD-4E2D-8DC7-29A670D956FC}"/>
              </a:ext>
            </a:extLst>
          </p:cNvPr>
          <p:cNvSpPr/>
          <p:nvPr/>
        </p:nvSpPr>
        <p:spPr>
          <a:xfrm>
            <a:off x="0" y="0"/>
            <a:ext cx="12192000" cy="68580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DBC6F949-E494-48AE-B051-937C0776CA58}"/>
              </a:ext>
            </a:extLst>
          </p:cNvPr>
          <p:cNvSpPr/>
          <p:nvPr/>
        </p:nvSpPr>
        <p:spPr>
          <a:xfrm>
            <a:off x="433252" y="259976"/>
            <a:ext cx="11401697" cy="633804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4EE76ABC-89AD-773D-C106-8209DE1DEFF2}"/>
              </a:ext>
            </a:extLst>
          </p:cNvPr>
          <p:cNvSpPr txBox="1"/>
          <p:nvPr/>
        </p:nvSpPr>
        <p:spPr>
          <a:xfrm>
            <a:off x="357051" y="531223"/>
            <a:ext cx="10920549" cy="646331"/>
          </a:xfrm>
          <a:prstGeom prst="rect">
            <a:avLst/>
          </a:prstGeom>
          <a:noFill/>
        </p:spPr>
        <p:txBody>
          <a:bodyPr wrap="square" rtlCol="0">
            <a:spAutoFit/>
          </a:bodyPr>
          <a:lstStyle/>
          <a:p>
            <a:r>
              <a:rPr lang="en-GB" sz="3600" b="1">
                <a:solidFill>
                  <a:srgbClr val="7030A0"/>
                </a:solidFill>
                <a:latin typeface="Arial" panose="020B0604020202020204" pitchFamily="34" charset="0"/>
                <a:cs typeface="Arial" panose="020B0604020202020204" pitchFamily="34" charset="0"/>
              </a:rPr>
              <a:t>Experts by Experience?	</a:t>
            </a:r>
          </a:p>
        </p:txBody>
      </p:sp>
      <p:sp>
        <p:nvSpPr>
          <p:cNvPr id="3" name="Text Placeholder 5">
            <a:extLst>
              <a:ext uri="{FF2B5EF4-FFF2-40B4-BE49-F238E27FC236}">
                <a16:creationId xmlns:a16="http://schemas.microsoft.com/office/drawing/2014/main" id="{3469FBCE-EA60-E759-32F8-670CFBD006C1}"/>
              </a:ext>
            </a:extLst>
          </p:cNvPr>
          <p:cNvSpPr txBox="1">
            <a:spLocks/>
          </p:cNvSpPr>
          <p:nvPr/>
        </p:nvSpPr>
        <p:spPr>
          <a:xfrm>
            <a:off x="357051" y="1416790"/>
            <a:ext cx="11087593" cy="577927"/>
          </a:xfrm>
          <a:prstGeom prst="rect">
            <a:avLst/>
          </a:prstGeom>
        </p:spPr>
        <p:txBody>
          <a:bodyPr vert="horz" lIns="0" tIns="0" rIns="0" bIns="0" rtlCol="0">
            <a:noAutofit/>
          </a:bodyPr>
          <a:lstStyle>
            <a:lvl1pPr marL="0" indent="0" algn="l" defTabSz="914400" rtl="0" eaLnBrk="1" latinLnBrk="0" hangingPunct="1">
              <a:lnSpc>
                <a:spcPts val="2200"/>
              </a:lnSpc>
              <a:spcBef>
                <a:spcPts val="0"/>
              </a:spcBef>
              <a:spcAft>
                <a:spcPts val="900"/>
              </a:spcAft>
              <a:buClr>
                <a:schemeClr val="tx1"/>
              </a:buClr>
              <a:buFont typeface="Arial" panose="020B0604020202020204" pitchFamily="34" charset="0"/>
              <a:buNone/>
              <a:defRPr sz="2400" b="1" kern="1200">
                <a:solidFill>
                  <a:schemeClr val="accent6"/>
                </a:solidFill>
                <a:latin typeface="+mn-lt"/>
                <a:ea typeface="+mn-ea"/>
                <a:cs typeface="+mn-cs"/>
              </a:defRPr>
            </a:lvl1pPr>
            <a:lvl2pPr marL="357188"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2pPr>
            <a:lvl3pPr marL="7143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3pPr>
            <a:lvl4pPr marL="1081087"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4pPr>
            <a:lvl5pPr marL="14382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87313" marR="0" lvl="0" algn="l" defTabSz="914400" rtl="0" eaLnBrk="1" fontAlgn="auto" latinLnBrk="0" hangingPunct="1">
              <a:lnSpc>
                <a:spcPct val="100000"/>
              </a:lnSpc>
              <a:spcBef>
                <a:spcPts val="0"/>
              </a:spcBef>
              <a:spcAft>
                <a:spcPts val="1200"/>
              </a:spcAft>
              <a:buClr>
                <a:srgbClr val="425563"/>
              </a:buClr>
              <a:buSzTx/>
              <a:buFont typeface="Arial" panose="020B0604020202020204" pitchFamily="34" charset="0"/>
              <a:buNone/>
              <a:tabLst/>
              <a:defRPr/>
            </a:pPr>
            <a:endParaRPr kumimoji="0" lang="en-GB" sz="2400" b="1" i="0" u="none" strike="noStrike" kern="1200" cap="none" spc="0" normalizeH="0" baseline="0" noProof="0">
              <a:ln>
                <a:noFill/>
              </a:ln>
              <a:solidFill>
                <a:srgbClr val="6E51A0"/>
              </a:solidFill>
              <a:effectLst/>
              <a:uLnTx/>
              <a:uFillTx/>
              <a:latin typeface="Arial" panose="020B0604020202020204"/>
              <a:ea typeface="+mn-ea"/>
              <a:cs typeface="+mn-cs"/>
            </a:endParaRPr>
          </a:p>
        </p:txBody>
      </p:sp>
      <p:sp>
        <p:nvSpPr>
          <p:cNvPr id="2" name="TextBox 1">
            <a:extLst>
              <a:ext uri="{FF2B5EF4-FFF2-40B4-BE49-F238E27FC236}">
                <a16:creationId xmlns:a16="http://schemas.microsoft.com/office/drawing/2014/main" id="{29A6618C-5249-83B3-E609-AEAAC1AE558E}"/>
              </a:ext>
            </a:extLst>
          </p:cNvPr>
          <p:cNvSpPr txBox="1"/>
          <p:nvPr/>
        </p:nvSpPr>
        <p:spPr>
          <a:xfrm>
            <a:off x="530297" y="1367609"/>
            <a:ext cx="10267406" cy="872803"/>
          </a:xfrm>
          <a:prstGeom prst="rect">
            <a:avLst/>
          </a:prstGeom>
          <a:noFill/>
        </p:spPr>
        <p:txBody>
          <a:bodyPr wrap="square" rtlCol="0">
            <a:spAutoFit/>
          </a:bodyPr>
          <a:lstStyle/>
          <a:p>
            <a:pPr algn="l">
              <a:lnSpc>
                <a:spcPts val="1650"/>
              </a:lnSpc>
              <a:spcBef>
                <a:spcPts val="750"/>
              </a:spcBef>
              <a:spcAft>
                <a:spcPts val="600"/>
              </a:spcAft>
            </a:pPr>
            <a:endParaRPr lang="en-GB" sz="2000" b="0" i="0">
              <a:solidFill>
                <a:srgbClr val="001D35"/>
              </a:solidFill>
              <a:effectLst/>
              <a:latin typeface="Arial" panose="020B0604020202020204" pitchFamily="34" charset="0"/>
              <a:cs typeface="Arial" panose="020B0604020202020204" pitchFamily="34" charset="0"/>
            </a:endParaRPr>
          </a:p>
          <a:p>
            <a:pPr>
              <a:lnSpc>
                <a:spcPct val="150000"/>
              </a:lnSpc>
            </a:pPr>
            <a:endParaRPr lang="en-GB" sz="2400">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30862F5E-FD38-AF71-16A7-C6B4C68567EF}"/>
              </a:ext>
            </a:extLst>
          </p:cNvPr>
          <p:cNvSpPr txBox="1"/>
          <p:nvPr/>
        </p:nvSpPr>
        <p:spPr>
          <a:xfrm>
            <a:off x="708823" y="1716057"/>
            <a:ext cx="10267406" cy="4450706"/>
          </a:xfrm>
          <a:prstGeom prst="rect">
            <a:avLst/>
          </a:prstGeom>
          <a:noFill/>
        </p:spPr>
        <p:txBody>
          <a:bodyPr wrap="square" rtlCol="0">
            <a:spAutoFit/>
          </a:bodyPr>
          <a:lstStyle/>
          <a:p>
            <a:pPr algn="l">
              <a:lnSpc>
                <a:spcPts val="1650"/>
              </a:lnSpc>
              <a:spcBef>
                <a:spcPts val="750"/>
              </a:spcBef>
              <a:spcAft>
                <a:spcPts val="600"/>
              </a:spcAft>
            </a:pPr>
            <a:r>
              <a:rPr lang="en-GB" sz="2000" b="1">
                <a:solidFill>
                  <a:srgbClr val="001D35"/>
                </a:solidFill>
                <a:latin typeface="Arial" panose="020B0604020202020204" pitchFamily="34" charset="0"/>
                <a:cs typeface="Arial" panose="020B0604020202020204" pitchFamily="34" charset="0"/>
              </a:rPr>
              <a:t>Please load </a:t>
            </a:r>
            <a:r>
              <a:rPr lang="en-GB" sz="2000" b="1">
                <a:solidFill>
                  <a:srgbClr val="001D35"/>
                </a:solidFill>
                <a:latin typeface="Arial" panose="020B0604020202020204" pitchFamily="34" charset="0"/>
                <a:cs typeface="Arial" panose="020B0604020202020204" pitchFamily="34" charset="0"/>
                <a:hlinkClick r:id="rId5"/>
              </a:rPr>
              <a:t>www.menti.com</a:t>
            </a:r>
            <a:r>
              <a:rPr lang="en-GB" sz="2000" b="1">
                <a:solidFill>
                  <a:srgbClr val="001D35"/>
                </a:solidFill>
                <a:latin typeface="Arial" panose="020B0604020202020204" pitchFamily="34" charset="0"/>
                <a:cs typeface="Arial" panose="020B0604020202020204" pitchFamily="34" charset="0"/>
              </a:rPr>
              <a:t> on your device</a:t>
            </a:r>
          </a:p>
          <a:p>
            <a:pPr algn="l">
              <a:lnSpc>
                <a:spcPts val="1650"/>
              </a:lnSpc>
              <a:spcBef>
                <a:spcPts val="750"/>
              </a:spcBef>
              <a:spcAft>
                <a:spcPts val="600"/>
              </a:spcAft>
            </a:pPr>
            <a:endParaRPr lang="en-GB" sz="2000" b="1">
              <a:solidFill>
                <a:srgbClr val="001D35"/>
              </a:solidFill>
              <a:latin typeface="Arial" panose="020B0604020202020204" pitchFamily="34" charset="0"/>
              <a:cs typeface="Arial" panose="020B0604020202020204" pitchFamily="34" charset="0"/>
            </a:endParaRPr>
          </a:p>
          <a:p>
            <a:pPr algn="l">
              <a:lnSpc>
                <a:spcPts val="1650"/>
              </a:lnSpc>
              <a:spcBef>
                <a:spcPts val="750"/>
              </a:spcBef>
              <a:spcAft>
                <a:spcPts val="600"/>
              </a:spcAft>
            </a:pPr>
            <a:r>
              <a:rPr lang="en-GB" sz="2000" b="1" i="1">
                <a:solidFill>
                  <a:srgbClr val="001D35"/>
                </a:solidFill>
                <a:latin typeface="Arial" panose="020B0604020202020204" pitchFamily="34" charset="0"/>
                <a:cs typeface="Arial" panose="020B0604020202020204" pitchFamily="34" charset="0"/>
              </a:rPr>
              <a:t>Do you have ideas as to how </a:t>
            </a:r>
            <a:r>
              <a:rPr lang="en-GB" sz="2000" b="1" i="1" err="1">
                <a:solidFill>
                  <a:srgbClr val="001D35"/>
                </a:solidFill>
                <a:latin typeface="Arial" panose="020B0604020202020204" pitchFamily="34" charset="0"/>
                <a:cs typeface="Arial" panose="020B0604020202020204" pitchFamily="34" charset="0"/>
              </a:rPr>
              <a:t>EbEs</a:t>
            </a:r>
            <a:r>
              <a:rPr lang="en-GB" sz="2000" b="1" i="1">
                <a:solidFill>
                  <a:srgbClr val="001D35"/>
                </a:solidFill>
                <a:latin typeface="Arial" panose="020B0604020202020204" pitchFamily="34" charset="0"/>
                <a:cs typeface="Arial" panose="020B0604020202020204" pitchFamily="34" charset="0"/>
              </a:rPr>
              <a:t> could work in your service?</a:t>
            </a:r>
          </a:p>
          <a:p>
            <a:pPr algn="l">
              <a:lnSpc>
                <a:spcPts val="1650"/>
              </a:lnSpc>
              <a:spcBef>
                <a:spcPts val="750"/>
              </a:spcBef>
              <a:spcAft>
                <a:spcPts val="600"/>
              </a:spcAft>
            </a:pPr>
            <a:endParaRPr lang="en-GB" sz="2000" b="1" i="0">
              <a:solidFill>
                <a:srgbClr val="001D35"/>
              </a:solidFill>
              <a:effectLst/>
              <a:latin typeface="Arial" panose="020B0604020202020204" pitchFamily="34" charset="0"/>
              <a:cs typeface="Arial" panose="020B0604020202020204" pitchFamily="34" charset="0"/>
            </a:endParaRPr>
          </a:p>
          <a:p>
            <a:pPr algn="l">
              <a:lnSpc>
                <a:spcPts val="1650"/>
              </a:lnSpc>
              <a:spcBef>
                <a:spcPts val="750"/>
              </a:spcBef>
              <a:spcAft>
                <a:spcPts val="600"/>
              </a:spcAft>
            </a:pPr>
            <a:endParaRPr lang="en-GB" sz="2000" b="1">
              <a:solidFill>
                <a:srgbClr val="001D35"/>
              </a:solidFill>
              <a:latin typeface="Arial" panose="020B0604020202020204" pitchFamily="34" charset="0"/>
              <a:cs typeface="Arial" panose="020B0604020202020204" pitchFamily="34" charset="0"/>
            </a:endParaRPr>
          </a:p>
          <a:p>
            <a:pPr algn="l">
              <a:lnSpc>
                <a:spcPts val="1650"/>
              </a:lnSpc>
              <a:spcBef>
                <a:spcPts val="750"/>
              </a:spcBef>
              <a:spcAft>
                <a:spcPts val="600"/>
              </a:spcAft>
            </a:pPr>
            <a:endParaRPr lang="en-GB" sz="2000" b="1" i="0">
              <a:solidFill>
                <a:srgbClr val="001D35"/>
              </a:solidFill>
              <a:effectLst/>
              <a:latin typeface="Arial" panose="020B0604020202020204" pitchFamily="34" charset="0"/>
              <a:cs typeface="Arial" panose="020B0604020202020204" pitchFamily="34" charset="0"/>
            </a:endParaRPr>
          </a:p>
          <a:p>
            <a:pPr algn="l">
              <a:lnSpc>
                <a:spcPts val="1650"/>
              </a:lnSpc>
              <a:spcBef>
                <a:spcPts val="750"/>
              </a:spcBef>
              <a:spcAft>
                <a:spcPts val="600"/>
              </a:spcAft>
            </a:pPr>
            <a:endParaRPr lang="en-GB" sz="2000" b="1">
              <a:solidFill>
                <a:srgbClr val="001D35"/>
              </a:solidFill>
              <a:latin typeface="Arial" panose="020B0604020202020204" pitchFamily="34" charset="0"/>
              <a:cs typeface="Arial" panose="020B0604020202020204" pitchFamily="34" charset="0"/>
            </a:endParaRPr>
          </a:p>
          <a:p>
            <a:pPr algn="l">
              <a:lnSpc>
                <a:spcPts val="1650"/>
              </a:lnSpc>
              <a:spcBef>
                <a:spcPts val="750"/>
              </a:spcBef>
              <a:spcAft>
                <a:spcPts val="600"/>
              </a:spcAft>
            </a:pPr>
            <a:endParaRPr lang="en-GB" sz="2000" b="1" i="0">
              <a:solidFill>
                <a:srgbClr val="001D35"/>
              </a:solidFill>
              <a:effectLst/>
              <a:latin typeface="Arial" panose="020B0604020202020204" pitchFamily="34" charset="0"/>
              <a:cs typeface="Arial" panose="020B0604020202020204" pitchFamily="34" charset="0"/>
            </a:endParaRPr>
          </a:p>
          <a:p>
            <a:pPr algn="l">
              <a:lnSpc>
                <a:spcPts val="1650"/>
              </a:lnSpc>
              <a:spcBef>
                <a:spcPts val="750"/>
              </a:spcBef>
              <a:spcAft>
                <a:spcPts val="600"/>
              </a:spcAft>
            </a:pPr>
            <a:endParaRPr lang="en-GB" sz="2000" b="1">
              <a:solidFill>
                <a:srgbClr val="001D35"/>
              </a:solidFill>
              <a:latin typeface="Arial" panose="020B0604020202020204" pitchFamily="34" charset="0"/>
              <a:cs typeface="Arial" panose="020B0604020202020204" pitchFamily="34" charset="0"/>
            </a:endParaRPr>
          </a:p>
          <a:p>
            <a:pPr algn="l">
              <a:lnSpc>
                <a:spcPts val="1650"/>
              </a:lnSpc>
              <a:spcBef>
                <a:spcPts val="750"/>
              </a:spcBef>
              <a:spcAft>
                <a:spcPts val="600"/>
              </a:spcAft>
            </a:pPr>
            <a:r>
              <a:rPr lang="en-GB" sz="2000" b="1" i="0">
                <a:solidFill>
                  <a:srgbClr val="001D35"/>
                </a:solidFill>
                <a:effectLst/>
                <a:latin typeface="Arial" panose="020B0604020202020204" pitchFamily="34" charset="0"/>
                <a:cs typeface="Arial" panose="020B0604020202020204" pitchFamily="34" charset="0"/>
              </a:rPr>
              <a:t>Code: </a:t>
            </a:r>
            <a:r>
              <a:rPr lang="en-GB" sz="6000" b="1" i="0">
                <a:solidFill>
                  <a:srgbClr val="001D35"/>
                </a:solidFill>
                <a:effectLst/>
                <a:latin typeface="Arial" panose="020B0604020202020204" pitchFamily="34" charset="0"/>
                <a:cs typeface="Arial" panose="020B0604020202020204" pitchFamily="34" charset="0"/>
              </a:rPr>
              <a:t>4982 26</a:t>
            </a:r>
            <a:r>
              <a:rPr lang="en-GB" sz="6000" b="1">
                <a:solidFill>
                  <a:srgbClr val="001D35"/>
                </a:solidFill>
                <a:latin typeface="Arial" panose="020B0604020202020204" pitchFamily="34" charset="0"/>
                <a:cs typeface="Arial" panose="020B0604020202020204" pitchFamily="34" charset="0"/>
              </a:rPr>
              <a:t>53</a:t>
            </a:r>
            <a:endParaRPr lang="en-GB" sz="6000" b="0" i="0">
              <a:solidFill>
                <a:srgbClr val="001D35"/>
              </a:solidFill>
              <a:effectLst/>
              <a:latin typeface="Arial" panose="020B0604020202020204" pitchFamily="34" charset="0"/>
              <a:cs typeface="Arial" panose="020B0604020202020204" pitchFamily="34" charset="0"/>
            </a:endParaRPr>
          </a:p>
          <a:p>
            <a:pPr>
              <a:lnSpc>
                <a:spcPct val="150000"/>
              </a:lnSpc>
            </a:pPr>
            <a:endParaRPr lang="en-GB" sz="240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78406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6"/>
                </p:tgtEl>
              </p:cMediaNode>
            </p:vide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6"/>
                                        </p:tgtEl>
                                      </p:cBhvr>
                                    </p:cmd>
                                  </p:childTnLst>
                                </p:cTn>
                              </p:par>
                            </p:childTnLst>
                          </p:cTn>
                        </p:par>
                      </p:childTnLst>
                    </p:cTn>
                  </p:par>
                </p:childTnLst>
              </p:cTn>
              <p:nextCondLst>
                <p:cond evt="onClick" delay="0">
                  <p:tgtEl>
                    <p:spTgt spid="6"/>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69DA3C-9B6C-49B2-9E92-9DE40ED95323}"/>
              </a:ext>
            </a:extLst>
          </p:cNvPr>
          <p:cNvSpPr>
            <a:spLocks noGrp="1"/>
          </p:cNvSpPr>
          <p:nvPr>
            <p:ph type="ctrTitle"/>
          </p:nvPr>
        </p:nvSpPr>
        <p:spPr/>
        <p:txBody>
          <a:bodyPr/>
          <a:lstStyle/>
          <a:p>
            <a:endParaRPr lang="en-GB"/>
          </a:p>
        </p:txBody>
      </p:sp>
      <p:sp>
        <p:nvSpPr>
          <p:cNvPr id="3" name="Subtitle 2">
            <a:extLst>
              <a:ext uri="{FF2B5EF4-FFF2-40B4-BE49-F238E27FC236}">
                <a16:creationId xmlns:a16="http://schemas.microsoft.com/office/drawing/2014/main" id="{148BCD1A-435B-4F32-8A27-849606E0DFDC}"/>
              </a:ext>
            </a:extLst>
          </p:cNvPr>
          <p:cNvSpPr>
            <a:spLocks noGrp="1"/>
          </p:cNvSpPr>
          <p:nvPr>
            <p:ph type="subTitle" idx="1"/>
          </p:nvPr>
        </p:nvSpPr>
        <p:spPr/>
        <p:txBody>
          <a:bodyPr/>
          <a:lstStyle/>
          <a:p>
            <a:endParaRPr lang="en-GB"/>
          </a:p>
        </p:txBody>
      </p:sp>
      <p:sp>
        <p:nvSpPr>
          <p:cNvPr id="4" name="Rectangle 3">
            <a:extLst>
              <a:ext uri="{FF2B5EF4-FFF2-40B4-BE49-F238E27FC236}">
                <a16:creationId xmlns:a16="http://schemas.microsoft.com/office/drawing/2014/main" id="{AB2CCABD-EFCD-4E2D-8DC7-29A670D956FC}"/>
              </a:ext>
            </a:extLst>
          </p:cNvPr>
          <p:cNvSpPr/>
          <p:nvPr/>
        </p:nvSpPr>
        <p:spPr>
          <a:xfrm>
            <a:off x="0" y="0"/>
            <a:ext cx="12192000" cy="68580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DBC6F949-E494-48AE-B051-937C0776CA58}"/>
              </a:ext>
            </a:extLst>
          </p:cNvPr>
          <p:cNvSpPr/>
          <p:nvPr/>
        </p:nvSpPr>
        <p:spPr>
          <a:xfrm>
            <a:off x="184558" y="192947"/>
            <a:ext cx="11828477" cy="64846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a:extLst>
              <a:ext uri="{FF2B5EF4-FFF2-40B4-BE49-F238E27FC236}">
                <a16:creationId xmlns:a16="http://schemas.microsoft.com/office/drawing/2014/main" id="{DF5AFF16-DA06-F4BB-2DA9-5CFE0F5F9229}"/>
              </a:ext>
            </a:extLst>
          </p:cNvPr>
          <p:cNvSpPr txBox="1"/>
          <p:nvPr/>
        </p:nvSpPr>
        <p:spPr>
          <a:xfrm>
            <a:off x="306251" y="2859233"/>
            <a:ext cx="10920549" cy="646331"/>
          </a:xfrm>
          <a:prstGeom prst="rect">
            <a:avLst/>
          </a:prstGeom>
          <a:noFill/>
        </p:spPr>
        <p:txBody>
          <a:bodyPr wrap="square" rtlCol="0">
            <a:spAutoFit/>
          </a:bodyPr>
          <a:lstStyle/>
          <a:p>
            <a:pPr algn="ctr"/>
            <a:r>
              <a:rPr lang="en-GB" sz="3600" b="1">
                <a:solidFill>
                  <a:srgbClr val="7030A0"/>
                </a:solidFill>
                <a:latin typeface="Arial" panose="020B0604020202020204" pitchFamily="34" charset="0"/>
                <a:cs typeface="Arial" panose="020B0604020202020204" pitchFamily="34" charset="0"/>
              </a:rPr>
              <a:t>Questions/Discussion</a:t>
            </a:r>
          </a:p>
        </p:txBody>
      </p:sp>
    </p:spTree>
    <p:extLst>
      <p:ext uri="{BB962C8B-B14F-4D97-AF65-F5344CB8AC3E}">
        <p14:creationId xmlns:p14="http://schemas.microsoft.com/office/powerpoint/2010/main" val="2695585666"/>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69DA3C-9B6C-49B2-9E92-9DE40ED95323}"/>
              </a:ext>
            </a:extLst>
          </p:cNvPr>
          <p:cNvSpPr>
            <a:spLocks noGrp="1"/>
          </p:cNvSpPr>
          <p:nvPr>
            <p:ph type="ctrTitle"/>
          </p:nvPr>
        </p:nvSpPr>
        <p:spPr/>
        <p:txBody>
          <a:bodyPr/>
          <a:lstStyle/>
          <a:p>
            <a:endParaRPr lang="en-GB"/>
          </a:p>
        </p:txBody>
      </p:sp>
      <p:sp>
        <p:nvSpPr>
          <p:cNvPr id="3" name="Subtitle 2">
            <a:extLst>
              <a:ext uri="{FF2B5EF4-FFF2-40B4-BE49-F238E27FC236}">
                <a16:creationId xmlns:a16="http://schemas.microsoft.com/office/drawing/2014/main" id="{148BCD1A-435B-4F32-8A27-849606E0DFDC}"/>
              </a:ext>
            </a:extLst>
          </p:cNvPr>
          <p:cNvSpPr>
            <a:spLocks noGrp="1"/>
          </p:cNvSpPr>
          <p:nvPr>
            <p:ph type="subTitle" idx="1"/>
          </p:nvPr>
        </p:nvSpPr>
        <p:spPr/>
        <p:txBody>
          <a:bodyPr/>
          <a:lstStyle/>
          <a:p>
            <a:endParaRPr lang="en-GB"/>
          </a:p>
        </p:txBody>
      </p:sp>
      <p:sp>
        <p:nvSpPr>
          <p:cNvPr id="4" name="Rectangle 3">
            <a:extLst>
              <a:ext uri="{FF2B5EF4-FFF2-40B4-BE49-F238E27FC236}">
                <a16:creationId xmlns:a16="http://schemas.microsoft.com/office/drawing/2014/main" id="{AB2CCABD-EFCD-4E2D-8DC7-29A670D956FC}"/>
              </a:ext>
            </a:extLst>
          </p:cNvPr>
          <p:cNvSpPr/>
          <p:nvPr/>
        </p:nvSpPr>
        <p:spPr>
          <a:xfrm>
            <a:off x="0" y="0"/>
            <a:ext cx="12192000" cy="68580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DBC6F949-E494-48AE-B051-937C0776CA58}"/>
              </a:ext>
            </a:extLst>
          </p:cNvPr>
          <p:cNvSpPr/>
          <p:nvPr/>
        </p:nvSpPr>
        <p:spPr>
          <a:xfrm>
            <a:off x="184558" y="192947"/>
            <a:ext cx="11828477" cy="64846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Picture 6" descr="A logo with purple and white figures&#10;&#10;Description automatically generated">
            <a:extLst>
              <a:ext uri="{FF2B5EF4-FFF2-40B4-BE49-F238E27FC236}">
                <a16:creationId xmlns:a16="http://schemas.microsoft.com/office/drawing/2014/main" id="{6BDC431D-6115-B3DE-B0D0-89E4ABE2E5F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3129" y="2531362"/>
            <a:ext cx="3203455" cy="1795276"/>
          </a:xfrm>
          <a:prstGeom prst="rect">
            <a:avLst/>
          </a:prstGeom>
        </p:spPr>
      </p:pic>
      <p:sp>
        <p:nvSpPr>
          <p:cNvPr id="6" name="TextBox 5">
            <a:extLst>
              <a:ext uri="{FF2B5EF4-FFF2-40B4-BE49-F238E27FC236}">
                <a16:creationId xmlns:a16="http://schemas.microsoft.com/office/drawing/2014/main" id="{2EB27246-70B8-8842-9891-251B135DEC72}"/>
              </a:ext>
            </a:extLst>
          </p:cNvPr>
          <p:cNvSpPr txBox="1"/>
          <p:nvPr/>
        </p:nvSpPr>
        <p:spPr>
          <a:xfrm>
            <a:off x="6096000" y="2586077"/>
            <a:ext cx="4267200" cy="1131848"/>
          </a:xfrm>
          <a:prstGeom prst="rect">
            <a:avLst/>
          </a:prstGeom>
          <a:noFill/>
        </p:spPr>
        <p:txBody>
          <a:bodyPr wrap="square" rtlCol="0">
            <a:spAutoFit/>
          </a:bodyPr>
          <a:lstStyle/>
          <a:p>
            <a:pPr>
              <a:lnSpc>
                <a:spcPct val="150000"/>
              </a:lnSpc>
            </a:pPr>
            <a:r>
              <a:rPr lang="en-GB" sz="2400" b="1">
                <a:latin typeface="Arial" panose="020B0604020202020204" pitchFamily="34" charset="0"/>
                <a:cs typeface="Arial" panose="020B0604020202020204" pitchFamily="34" charset="0"/>
              </a:rPr>
              <a:t>Thank you</a:t>
            </a:r>
          </a:p>
          <a:p>
            <a:pPr>
              <a:lnSpc>
                <a:spcPct val="150000"/>
              </a:lnSpc>
            </a:pPr>
            <a:r>
              <a:rPr lang="en-GB" sz="2400">
                <a:latin typeface="Arial" panose="020B0604020202020204" pitchFamily="34" charset="0"/>
                <a:cs typeface="Arial" panose="020B0604020202020204" pitchFamily="34" charset="0"/>
              </a:rPr>
              <a:t>www.ppn.nhs.uk</a:t>
            </a:r>
          </a:p>
        </p:txBody>
      </p:sp>
      <p:sp>
        <p:nvSpPr>
          <p:cNvPr id="8" name="TextBox 7">
            <a:extLst>
              <a:ext uri="{FF2B5EF4-FFF2-40B4-BE49-F238E27FC236}">
                <a16:creationId xmlns:a16="http://schemas.microsoft.com/office/drawing/2014/main" id="{8E361B14-AEA4-9E53-AB79-CFE3B514A2E6}"/>
              </a:ext>
            </a:extLst>
          </p:cNvPr>
          <p:cNvSpPr txBox="1"/>
          <p:nvPr/>
        </p:nvSpPr>
        <p:spPr>
          <a:xfrm>
            <a:off x="962297" y="5319754"/>
            <a:ext cx="10267406" cy="1339597"/>
          </a:xfrm>
          <a:prstGeom prst="rect">
            <a:avLst/>
          </a:prstGeom>
          <a:noFill/>
        </p:spPr>
        <p:txBody>
          <a:bodyPr wrap="square" rtlCol="0">
            <a:spAutoFit/>
          </a:bodyPr>
          <a:lstStyle/>
          <a:p>
            <a:pPr>
              <a:lnSpc>
                <a:spcPct val="150000"/>
              </a:lnSpc>
            </a:pPr>
            <a:r>
              <a:rPr lang="en-GB" sz="1100"/>
              <a:t>For Further Information, access the YouTube video below:</a:t>
            </a:r>
            <a:endParaRPr lang="en-GB" sz="1100">
              <a:hlinkClick r:id="rId3"/>
            </a:endParaRPr>
          </a:p>
          <a:p>
            <a:pPr>
              <a:lnSpc>
                <a:spcPct val="150000"/>
              </a:lnSpc>
            </a:pPr>
            <a:endParaRPr lang="en-GB" sz="1100">
              <a:hlinkClick r:id="rId3"/>
            </a:endParaRPr>
          </a:p>
          <a:p>
            <a:pPr>
              <a:lnSpc>
                <a:spcPct val="150000"/>
              </a:lnSpc>
            </a:pPr>
            <a:r>
              <a:rPr lang="en-GB" sz="1100">
                <a:hlinkClick r:id="rId3"/>
              </a:rPr>
              <a:t>PPN NW Webinar: Transforming Care and Learning from Experts by Experience in the PPN</a:t>
            </a:r>
            <a:r>
              <a:rPr lang="en-GB" sz="1100"/>
              <a:t>  (57.43)</a:t>
            </a:r>
          </a:p>
          <a:p>
            <a:pPr>
              <a:lnSpc>
                <a:spcPct val="150000"/>
              </a:lnSpc>
            </a:pPr>
            <a:endParaRPr lang="en-GB" sz="240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80134758"/>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69DA3C-9B6C-49B2-9E92-9DE40ED95323}"/>
              </a:ext>
            </a:extLst>
          </p:cNvPr>
          <p:cNvSpPr>
            <a:spLocks noGrp="1"/>
          </p:cNvSpPr>
          <p:nvPr>
            <p:ph type="ctrTitle"/>
          </p:nvPr>
        </p:nvSpPr>
        <p:spPr/>
        <p:txBody>
          <a:bodyPr/>
          <a:lstStyle/>
          <a:p>
            <a:endParaRPr lang="en-GB"/>
          </a:p>
        </p:txBody>
      </p:sp>
      <p:sp>
        <p:nvSpPr>
          <p:cNvPr id="3" name="Subtitle 2">
            <a:extLst>
              <a:ext uri="{FF2B5EF4-FFF2-40B4-BE49-F238E27FC236}">
                <a16:creationId xmlns:a16="http://schemas.microsoft.com/office/drawing/2014/main" id="{148BCD1A-435B-4F32-8A27-849606E0DFDC}"/>
              </a:ext>
            </a:extLst>
          </p:cNvPr>
          <p:cNvSpPr>
            <a:spLocks noGrp="1"/>
          </p:cNvSpPr>
          <p:nvPr>
            <p:ph type="subTitle" idx="1"/>
          </p:nvPr>
        </p:nvSpPr>
        <p:spPr/>
        <p:txBody>
          <a:bodyPr/>
          <a:lstStyle/>
          <a:p>
            <a:endParaRPr lang="en-GB"/>
          </a:p>
        </p:txBody>
      </p:sp>
      <p:sp>
        <p:nvSpPr>
          <p:cNvPr id="4" name="Rectangle 3">
            <a:extLst>
              <a:ext uri="{FF2B5EF4-FFF2-40B4-BE49-F238E27FC236}">
                <a16:creationId xmlns:a16="http://schemas.microsoft.com/office/drawing/2014/main" id="{AB2CCABD-EFCD-4E2D-8DC7-29A670D956FC}"/>
              </a:ext>
            </a:extLst>
          </p:cNvPr>
          <p:cNvSpPr/>
          <p:nvPr/>
        </p:nvSpPr>
        <p:spPr>
          <a:xfrm>
            <a:off x="0" y="0"/>
            <a:ext cx="12192000" cy="68580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Rectangle 4">
            <a:extLst>
              <a:ext uri="{FF2B5EF4-FFF2-40B4-BE49-F238E27FC236}">
                <a16:creationId xmlns:a16="http://schemas.microsoft.com/office/drawing/2014/main" id="{DBC6F949-E494-48AE-B051-937C0776CA58}"/>
              </a:ext>
            </a:extLst>
          </p:cNvPr>
          <p:cNvSpPr/>
          <p:nvPr/>
        </p:nvSpPr>
        <p:spPr>
          <a:xfrm>
            <a:off x="181761" y="186655"/>
            <a:ext cx="11828477" cy="64846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7" name="Picture 6" descr="A picture containing drawing&#10;&#10;Description automatically generated">
            <a:extLst>
              <a:ext uri="{FF2B5EF4-FFF2-40B4-BE49-F238E27FC236}">
                <a16:creationId xmlns:a16="http://schemas.microsoft.com/office/drawing/2014/main" id="{43A5DB04-1901-4599-988D-064C1AD37EAF}"/>
              </a:ext>
            </a:extLst>
          </p:cNvPr>
          <p:cNvPicPr>
            <a:picLocks noChangeAspect="1"/>
          </p:cNvPicPr>
          <p:nvPr/>
        </p:nvPicPr>
        <p:blipFill>
          <a:blip r:embed="rId3"/>
          <a:stretch>
            <a:fillRect/>
          </a:stretch>
        </p:blipFill>
        <p:spPr>
          <a:xfrm>
            <a:off x="277885" y="5038884"/>
            <a:ext cx="2640117" cy="1528489"/>
          </a:xfrm>
          <a:prstGeom prst="rect">
            <a:avLst/>
          </a:prstGeom>
        </p:spPr>
      </p:pic>
      <p:pic>
        <p:nvPicPr>
          <p:cNvPr id="8" name="Picture 7" descr="Icon&#10;&#10;Description automatically generated">
            <a:extLst>
              <a:ext uri="{FF2B5EF4-FFF2-40B4-BE49-F238E27FC236}">
                <a16:creationId xmlns:a16="http://schemas.microsoft.com/office/drawing/2014/main" id="{A8FC982B-10D7-4D7D-9959-9006ABC0B937}"/>
              </a:ext>
            </a:extLst>
          </p:cNvPr>
          <p:cNvPicPr/>
          <p:nvPr/>
        </p:nvPicPr>
        <p:blipFill>
          <a:blip r:embed="rId4">
            <a:extLst>
              <a:ext uri="{28A0092B-C50C-407E-A947-70E740481C1C}">
                <a14:useLocalDpi xmlns:a14="http://schemas.microsoft.com/office/drawing/2010/main" val="0"/>
              </a:ext>
            </a:extLst>
          </a:blip>
          <a:stretch>
            <a:fillRect/>
          </a:stretch>
        </p:blipFill>
        <p:spPr>
          <a:xfrm>
            <a:off x="10495135" y="5220960"/>
            <a:ext cx="1440180" cy="1367155"/>
          </a:xfrm>
          <a:prstGeom prst="rect">
            <a:avLst/>
          </a:prstGeom>
        </p:spPr>
      </p:pic>
      <p:sp>
        <p:nvSpPr>
          <p:cNvPr id="9" name="TextBox 8">
            <a:extLst>
              <a:ext uri="{FF2B5EF4-FFF2-40B4-BE49-F238E27FC236}">
                <a16:creationId xmlns:a16="http://schemas.microsoft.com/office/drawing/2014/main" id="{0A510117-7293-4773-EA5A-0B34A0EB3012}"/>
              </a:ext>
            </a:extLst>
          </p:cNvPr>
          <p:cNvSpPr txBox="1"/>
          <p:nvPr/>
        </p:nvSpPr>
        <p:spPr>
          <a:xfrm>
            <a:off x="1980547" y="2626273"/>
            <a:ext cx="8230906"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600" b="0" i="0" u="none" strike="noStrike" kern="1200" cap="none" spc="0" normalizeH="0" baseline="0" noProof="0">
                <a:ln>
                  <a:noFill/>
                </a:ln>
                <a:solidFill>
                  <a:prstClr val="black"/>
                </a:solidFill>
                <a:effectLst/>
                <a:uLnTx/>
                <a:uFillTx/>
                <a:latin typeface="Calibri" panose="020F0502020204030204"/>
                <a:ea typeface="+mn-ea"/>
                <a:cs typeface="+mn-cs"/>
              </a:rPr>
              <a:t>Break</a:t>
            </a: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77885" y="259519"/>
            <a:ext cx="3038899" cy="1505160"/>
          </a:xfrm>
          <a:prstGeom prst="rect">
            <a:avLst/>
          </a:prstGeom>
        </p:spPr>
      </p:pic>
      <p:pic>
        <p:nvPicPr>
          <p:cNvPr id="11" name="Picture 10" descr="Two cups of steaming hot tea">
            <a:extLst>
              <a:ext uri="{FF2B5EF4-FFF2-40B4-BE49-F238E27FC236}">
                <a16:creationId xmlns:a16="http://schemas.microsoft.com/office/drawing/2014/main" id="{02330C37-84EE-EA8F-86EC-E71F63CAD5C2}"/>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10800000" flipV="1">
            <a:off x="750276" y="2176322"/>
            <a:ext cx="3632026" cy="2421351"/>
          </a:xfrm>
          <a:prstGeom prst="rect">
            <a:avLst/>
          </a:prstGeom>
        </p:spPr>
      </p:pic>
      <p:pic>
        <p:nvPicPr>
          <p:cNvPr id="13" name="Picture 12" descr="Cup and saucer with black drink on wooden top">
            <a:extLst>
              <a:ext uri="{FF2B5EF4-FFF2-40B4-BE49-F238E27FC236}">
                <a16:creationId xmlns:a16="http://schemas.microsoft.com/office/drawing/2014/main" id="{1429159C-9FD3-F376-0F74-9EE8D5922C78}"/>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flipV="1">
            <a:off x="7786055" y="2188493"/>
            <a:ext cx="3655670" cy="2421351"/>
          </a:xfrm>
          <a:prstGeom prst="rect">
            <a:avLst/>
          </a:prstGeom>
        </p:spPr>
      </p:pic>
    </p:spTree>
    <p:extLst>
      <p:ext uri="{BB962C8B-B14F-4D97-AF65-F5344CB8AC3E}">
        <p14:creationId xmlns:p14="http://schemas.microsoft.com/office/powerpoint/2010/main" val="2363160297"/>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053" name="Picture 1"/>
          <p:cNvPicPr>
            <a:picLocks noChangeAspect="1"/>
          </p:cNvPicPr>
          <p:nvPr/>
        </p:nvPicPr>
        <p:blipFill>
          <a:blip r:embed="rId2">
            <a:extLst>
              <a:ext uri="{BEBA8EAE-BF5A-486C-A8C5-ECC9F3942E4B}">
                <a14:imgProps xmlns:a14="http://schemas.microsoft.com/office/drawing/2010/main">
                  <a14:imgLayer r:embed="rId3">
                    <a14:imgEffect>
                      <a14:saturation sat="74000"/>
                    </a14:imgEffect>
                    <a14:imgEffect>
                      <a14:brightnessContrast bright="-14000"/>
                    </a14:imgEffect>
                  </a14:imgLayer>
                </a14:imgProps>
              </a:ext>
              <a:ext uri="{28A0092B-C50C-407E-A947-70E740481C1C}">
                <a14:useLocalDpi xmlns:a14="http://schemas.microsoft.com/office/drawing/2010/main" val="0"/>
              </a:ext>
            </a:extLst>
          </a:blip>
          <a:srcRect/>
          <a:stretch>
            <a:fillRect/>
          </a:stretch>
        </p:blipFill>
        <p:spPr bwMode="auto">
          <a:xfrm>
            <a:off x="0" y="0"/>
            <a:ext cx="12192000" cy="254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0" name="Rectangle 2"/>
          <p:cNvSpPr>
            <a:spLocks noGrp="1" noChangeArrowheads="1"/>
          </p:cNvSpPr>
          <p:nvPr>
            <p:ph type="ctrTitle"/>
          </p:nvPr>
        </p:nvSpPr>
        <p:spPr>
          <a:xfrm>
            <a:off x="227348" y="692696"/>
            <a:ext cx="11737304" cy="3516635"/>
          </a:xfrm>
        </p:spPr>
        <p:txBody>
          <a:bodyPr/>
          <a:lstStyle/>
          <a:p>
            <a:pPr eaLnBrk="1" hangingPunct="1">
              <a:lnSpc>
                <a:spcPct val="75000"/>
              </a:lnSpc>
            </a:pPr>
            <a:r>
              <a:rPr lang="en-US" altLang="en-US" sz="5400" b="1">
                <a:solidFill>
                  <a:schemeClr val="bg1"/>
                </a:solidFill>
                <a:latin typeface="Tw Cen MT" panose="020B0602020104020603" pitchFamily="34" charset="0"/>
                <a:cs typeface="Calibri" panose="020F0502020204030204" pitchFamily="34" charset="0"/>
              </a:rPr>
              <a:t>The Northern Talking Therapies </a:t>
            </a:r>
            <a:br>
              <a:rPr lang="en-US" altLang="en-US" sz="5400" b="1">
                <a:solidFill>
                  <a:schemeClr val="bg1"/>
                </a:solidFill>
                <a:latin typeface="Tw Cen MT" panose="020B0602020104020603" pitchFamily="34" charset="0"/>
                <a:cs typeface="Calibri" panose="020F0502020204030204" pitchFamily="34" charset="0"/>
              </a:rPr>
            </a:br>
            <a:r>
              <a:rPr lang="en-US" altLang="en-US" sz="5400" b="1">
                <a:solidFill>
                  <a:schemeClr val="bg1"/>
                </a:solidFill>
                <a:latin typeface="Tw Cen MT" panose="020B0602020104020603" pitchFamily="34" charset="0"/>
                <a:cs typeface="Calibri" panose="020F0502020204030204" pitchFamily="34" charset="0"/>
              </a:rPr>
              <a:t>Practice Research Network: </a:t>
            </a:r>
            <a:br>
              <a:rPr lang="en-US" altLang="en-US" sz="5400" b="1">
                <a:solidFill>
                  <a:schemeClr val="bg1"/>
                </a:solidFill>
                <a:latin typeface="Tw Cen MT" panose="020B0602020104020603" pitchFamily="34" charset="0"/>
                <a:cs typeface="Calibri" panose="020F0502020204030204" pitchFamily="34" charset="0"/>
              </a:rPr>
            </a:br>
            <a:br>
              <a:rPr lang="en-US" altLang="en-US" sz="5400" b="1">
                <a:solidFill>
                  <a:schemeClr val="bg1"/>
                </a:solidFill>
                <a:latin typeface="Tw Cen MT" panose="020B0602020104020603" pitchFamily="34" charset="0"/>
                <a:cs typeface="Calibri" panose="020F0502020204030204" pitchFamily="34" charset="0"/>
              </a:rPr>
            </a:br>
            <a:br>
              <a:rPr lang="en-US" altLang="en-US" sz="5400" b="1">
                <a:solidFill>
                  <a:schemeClr val="bg1"/>
                </a:solidFill>
                <a:latin typeface="Tw Cen MT" panose="020B0602020104020603" pitchFamily="34" charset="0"/>
                <a:cs typeface="Calibri" panose="020F0502020204030204" pitchFamily="34" charset="0"/>
              </a:rPr>
            </a:br>
            <a:r>
              <a:rPr lang="en-US" altLang="en-US" sz="5400" b="1">
                <a:solidFill>
                  <a:schemeClr val="bg1"/>
                </a:solidFill>
                <a:latin typeface="Tw Cen MT" panose="020B0602020104020603" pitchFamily="34" charset="0"/>
                <a:cs typeface="Calibri" panose="020F0502020204030204" pitchFamily="34" charset="0"/>
              </a:rPr>
              <a:t>Lessons from 10 years of collaboration</a:t>
            </a:r>
            <a:br>
              <a:rPr lang="en-US" altLang="en-US" sz="5400" b="1">
                <a:solidFill>
                  <a:schemeClr val="bg1"/>
                </a:solidFill>
                <a:latin typeface="Tw Cen MT" panose="020B0602020104020603" pitchFamily="34" charset="0"/>
                <a:cs typeface="Calibri" panose="020F0502020204030204" pitchFamily="34" charset="0"/>
              </a:rPr>
            </a:br>
            <a:endParaRPr lang="en-GB" altLang="en-US" sz="5400" b="1">
              <a:solidFill>
                <a:schemeClr val="bg1"/>
              </a:solidFill>
              <a:latin typeface="Tw Cen MT" panose="020B0602020104020603" pitchFamily="34" charset="0"/>
              <a:cs typeface="Calibri" panose="020F0502020204030204" pitchFamily="34" charset="0"/>
            </a:endParaRPr>
          </a:p>
        </p:txBody>
      </p:sp>
      <p:sp>
        <p:nvSpPr>
          <p:cNvPr id="3" name="TextBox 2">
            <a:extLst>
              <a:ext uri="{FF2B5EF4-FFF2-40B4-BE49-F238E27FC236}">
                <a16:creationId xmlns:a16="http://schemas.microsoft.com/office/drawing/2014/main" id="{2CC28BA2-F972-B692-C872-6B94CE64A9C8}"/>
              </a:ext>
            </a:extLst>
          </p:cNvPr>
          <p:cNvSpPr txBox="1"/>
          <p:nvPr/>
        </p:nvSpPr>
        <p:spPr>
          <a:xfrm>
            <a:off x="479376" y="5229200"/>
            <a:ext cx="6094324" cy="1477328"/>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3000" b="1" i="0" u="none" strike="noStrike" kern="1200" cap="none" spc="0" normalizeH="0" baseline="0" noProof="0">
                <a:ln>
                  <a:noFill/>
                </a:ln>
                <a:solidFill>
                  <a:srgbClr val="FFFFFF"/>
                </a:solidFill>
                <a:effectLst/>
                <a:uLnTx/>
                <a:uFillTx/>
                <a:latin typeface="Tw Cen MT" panose="020B0602020104020603" pitchFamily="34" charset="0"/>
                <a:ea typeface="+mn-ea"/>
                <a:cs typeface="Calibri" panose="020F0502020204030204" pitchFamily="34" charset="0"/>
              </a:rPr>
              <a:t>Jaime Delgadillo, PhD</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000" b="1" i="0" u="none" strike="noStrike" kern="1200" cap="none" spc="0" normalizeH="0" baseline="0" noProof="0">
                <a:ln>
                  <a:noFill/>
                </a:ln>
                <a:solidFill>
                  <a:srgbClr val="FFFFFF"/>
                </a:solidFill>
                <a:effectLst/>
                <a:uLnTx/>
                <a:uFillTx/>
                <a:latin typeface="Tw Cen MT" panose="020B0602020104020603" pitchFamily="34" charset="0"/>
                <a:ea typeface="+mn-ea"/>
                <a:cs typeface="Calibri" panose="020F0502020204030204" pitchFamily="34" charset="0"/>
              </a:rPr>
              <a:t>Professor of Clinical Psychology</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000" b="1" i="0" u="none" strike="noStrike" kern="1200" cap="none" spc="0" normalizeH="0" baseline="0" noProof="0">
                <a:ln>
                  <a:noFill/>
                </a:ln>
                <a:solidFill>
                  <a:srgbClr val="FFFFFF"/>
                </a:solidFill>
                <a:effectLst/>
                <a:uLnTx/>
                <a:uFillTx/>
                <a:latin typeface="Tw Cen MT" panose="020B0602020104020603" pitchFamily="34" charset="0"/>
                <a:ea typeface="+mn-ea"/>
                <a:cs typeface="Calibri" panose="020F0502020204030204" pitchFamily="34" charset="0"/>
              </a:rPr>
              <a:t>University of Sheffield</a:t>
            </a:r>
            <a:endParaRPr kumimoji="0" lang="en-GB" sz="3000" b="0" i="0" u="none" strike="noStrike" kern="1200" cap="none" spc="0" normalizeH="0" baseline="0" noProof="0">
              <a:ln>
                <a:noFill/>
              </a:ln>
              <a:solidFill>
                <a:srgbClr val="000000"/>
              </a:solidFill>
              <a:effectLst/>
              <a:uLnTx/>
              <a:uFillTx/>
              <a:latin typeface="Tw Cen MT" panose="020B0602020104020603" pitchFamily="34" charset="0"/>
              <a:ea typeface="+mn-ea"/>
              <a:cs typeface="+mn-cs"/>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9" name="Rectangle 5"/>
          <p:cNvSpPr>
            <a:spLocks noChangeArrowheads="1"/>
          </p:cNvSpPr>
          <p:nvPr/>
        </p:nvSpPr>
        <p:spPr bwMode="auto">
          <a:xfrm>
            <a:off x="0" y="0"/>
            <a:ext cx="12192000" cy="1052513"/>
          </a:xfrm>
          <a:prstGeom prst="rect">
            <a:avLst/>
          </a:prstGeom>
          <a:solidFill>
            <a:schemeClr val="tx1"/>
          </a:solidFill>
          <a:ln>
            <a:noFill/>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075" name="Rectangle 2"/>
          <p:cNvSpPr>
            <a:spLocks noGrp="1" noChangeArrowheads="1"/>
          </p:cNvSpPr>
          <p:nvPr>
            <p:ph type="body" idx="1"/>
          </p:nvPr>
        </p:nvSpPr>
        <p:spPr>
          <a:xfrm>
            <a:off x="479376" y="188913"/>
            <a:ext cx="11233248" cy="676275"/>
          </a:xfrm>
        </p:spPr>
        <p:txBody>
          <a:bodyPr/>
          <a:lstStyle/>
          <a:p>
            <a:pPr eaLnBrk="1" hangingPunct="1">
              <a:buFontTx/>
              <a:buNone/>
            </a:pPr>
            <a:r>
              <a:rPr lang="en-GB" altLang="en-US" sz="4000" b="1">
                <a:solidFill>
                  <a:schemeClr val="bg1"/>
                </a:solidFill>
                <a:latin typeface="Tw Cen MT" pitchFamily="34" charset="0"/>
              </a:rPr>
              <a:t>Membership</a:t>
            </a:r>
          </a:p>
        </p:txBody>
      </p:sp>
      <p:graphicFrame>
        <p:nvGraphicFramePr>
          <p:cNvPr id="2" name="Diagram 1"/>
          <p:cNvGraphicFramePr/>
          <p:nvPr/>
        </p:nvGraphicFramePr>
        <p:xfrm>
          <a:off x="1919536" y="1052513"/>
          <a:ext cx="8928992" cy="56483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077" name="Rectangle 6"/>
          <p:cNvSpPr>
            <a:spLocks noChangeArrowheads="1"/>
          </p:cNvSpPr>
          <p:nvPr/>
        </p:nvSpPr>
        <p:spPr bwMode="auto">
          <a:xfrm>
            <a:off x="6096000" y="2384425"/>
            <a:ext cx="431800" cy="2089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342900" algn="l" defTabSz="914400" rtl="0" eaLnBrk="1" fontAlgn="base" latinLnBrk="0" hangingPunct="1">
              <a:lnSpc>
                <a:spcPct val="100000"/>
              </a:lnSpc>
              <a:spcBef>
                <a:spcPct val="0"/>
              </a:spcBef>
              <a:spcAft>
                <a:spcPct val="0"/>
              </a:spcAft>
              <a:buClrTx/>
              <a:buSzTx/>
              <a:buFontTx/>
              <a:buNone/>
              <a:tabLst/>
              <a:defRPr/>
            </a:pPr>
            <a:r>
              <a:rPr kumimoji="0" lang="en-GB" altLang="en-US" sz="6000" b="1" i="1" u="none" strike="noStrike" kern="1200" cap="none" spc="0" normalizeH="0" baseline="0" noProof="0">
                <a:ln>
                  <a:noFill/>
                </a:ln>
                <a:solidFill>
                  <a:srgbClr val="000000"/>
                </a:solidFill>
                <a:effectLst/>
                <a:uLnTx/>
                <a:uFillTx/>
                <a:latin typeface="Tw Cen MT" pitchFamily="34" charset="0"/>
                <a:ea typeface="+mn-ea"/>
                <a:cs typeface="+mn-cs"/>
              </a:rPr>
              <a:t>P</a:t>
            </a:r>
          </a:p>
          <a:p>
            <a:pPr marL="0" marR="0" lvl="0" indent="-342900" algn="l" defTabSz="914400" rtl="0" eaLnBrk="1" fontAlgn="base" latinLnBrk="0" hangingPunct="1">
              <a:lnSpc>
                <a:spcPct val="100000"/>
              </a:lnSpc>
              <a:spcBef>
                <a:spcPct val="0"/>
              </a:spcBef>
              <a:spcAft>
                <a:spcPct val="0"/>
              </a:spcAft>
              <a:buClrTx/>
              <a:buSzTx/>
              <a:buFontTx/>
              <a:buNone/>
              <a:tabLst/>
              <a:defRPr/>
            </a:pPr>
            <a:r>
              <a:rPr kumimoji="0" lang="en-GB" altLang="en-US" sz="6000" b="1" i="1" u="none" strike="noStrike" kern="1200" cap="none" spc="0" normalizeH="0" baseline="0" noProof="0">
                <a:ln>
                  <a:noFill/>
                </a:ln>
                <a:solidFill>
                  <a:srgbClr val="000000"/>
                </a:solidFill>
                <a:effectLst/>
                <a:uLnTx/>
                <a:uFillTx/>
                <a:latin typeface="Tw Cen MT" pitchFamily="34" charset="0"/>
                <a:ea typeface="+mn-ea"/>
                <a:cs typeface="+mn-cs"/>
              </a:rPr>
              <a:t>R</a:t>
            </a:r>
          </a:p>
          <a:p>
            <a:pPr marL="0" marR="0" lvl="0" indent="-342900" algn="l" defTabSz="914400" rtl="0" eaLnBrk="1" fontAlgn="base" latinLnBrk="0" hangingPunct="1">
              <a:lnSpc>
                <a:spcPct val="100000"/>
              </a:lnSpc>
              <a:spcBef>
                <a:spcPct val="0"/>
              </a:spcBef>
              <a:spcAft>
                <a:spcPct val="0"/>
              </a:spcAft>
              <a:buClrTx/>
              <a:buSzTx/>
              <a:buFontTx/>
              <a:buNone/>
              <a:tabLst/>
              <a:defRPr/>
            </a:pPr>
            <a:r>
              <a:rPr kumimoji="0" lang="en-GB" altLang="en-US" sz="6000" b="1" i="1" u="none" strike="noStrike" kern="1200" cap="none" spc="0" normalizeH="0" baseline="0" noProof="0">
                <a:ln>
                  <a:noFill/>
                </a:ln>
                <a:solidFill>
                  <a:srgbClr val="000000"/>
                </a:solidFill>
                <a:effectLst/>
                <a:uLnTx/>
                <a:uFillTx/>
                <a:latin typeface="Tw Cen MT" pitchFamily="34" charset="0"/>
                <a:ea typeface="+mn-ea"/>
                <a:cs typeface="+mn-cs"/>
              </a:rPr>
              <a:t>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3491C1-C4FB-0AA8-6690-4A1B1439A030}"/>
              </a:ext>
            </a:extLst>
          </p:cNvPr>
          <p:cNvSpPr>
            <a:spLocks noGrp="1"/>
          </p:cNvSpPr>
          <p:nvPr>
            <p:ph type="title"/>
          </p:nvPr>
        </p:nvSpPr>
        <p:spPr/>
        <p:txBody>
          <a:bodyPr/>
          <a:lstStyle/>
          <a:p>
            <a:r>
              <a:rPr lang="en-GB"/>
              <a:t>My Background</a:t>
            </a:r>
          </a:p>
        </p:txBody>
      </p:sp>
      <p:sp>
        <p:nvSpPr>
          <p:cNvPr id="3" name="Content Placeholder 2">
            <a:extLst>
              <a:ext uri="{FF2B5EF4-FFF2-40B4-BE49-F238E27FC236}">
                <a16:creationId xmlns:a16="http://schemas.microsoft.com/office/drawing/2014/main" id="{CF776622-18B5-1C7C-2100-D86DDD411B48}"/>
              </a:ext>
            </a:extLst>
          </p:cNvPr>
          <p:cNvSpPr>
            <a:spLocks noGrp="1"/>
          </p:cNvSpPr>
          <p:nvPr>
            <p:ph idx="1"/>
          </p:nvPr>
        </p:nvSpPr>
        <p:spPr/>
        <p:txBody>
          <a:bodyPr/>
          <a:lstStyle/>
          <a:p>
            <a:r>
              <a:rPr lang="en-GB"/>
              <a:t>I have worked in NHSTT for 16 years as a PWP, CBT, Supervisor</a:t>
            </a:r>
          </a:p>
          <a:p>
            <a:r>
              <a:rPr lang="en-GB"/>
              <a:t>In 2019 I became clinical lead for an NHSTT service and in 2020 began a Professional Doctorate with the University of Derby</a:t>
            </a:r>
          </a:p>
          <a:p>
            <a:pPr>
              <a:buFont typeface="Courier New" panose="02070309020205020404" pitchFamily="49" charset="0"/>
              <a:buChar char="o"/>
            </a:pPr>
            <a:r>
              <a:rPr lang="en-GB"/>
              <a:t>My primary concern was around staff wellbeing and burnout</a:t>
            </a:r>
          </a:p>
          <a:p>
            <a:pPr lvl="1">
              <a:buFont typeface="Courier New" panose="02070309020205020404" pitchFamily="49" charset="0"/>
              <a:buChar char="o"/>
            </a:pPr>
            <a:r>
              <a:rPr lang="en-GB"/>
              <a:t>For NHSTT but also all NHS staff</a:t>
            </a:r>
          </a:p>
          <a:p>
            <a:pPr>
              <a:buFont typeface="Courier New" panose="02070309020205020404" pitchFamily="49" charset="0"/>
              <a:buChar char="o"/>
            </a:pPr>
            <a:r>
              <a:rPr lang="en-GB"/>
              <a:t>I was mindful of a national concern with recruitment and staff retention</a:t>
            </a:r>
          </a:p>
          <a:p>
            <a:pPr>
              <a:buFont typeface="Courier New" panose="02070309020205020404" pitchFamily="49" charset="0"/>
              <a:buChar char="o"/>
            </a:pPr>
            <a:r>
              <a:rPr lang="en-GB"/>
              <a:t>I wanted to add value through my research</a:t>
            </a:r>
          </a:p>
          <a:p>
            <a:pPr lvl="1"/>
            <a:r>
              <a:rPr lang="en-GB"/>
              <a:t>It needed to be practical and relevant to NHSTT</a:t>
            </a:r>
          </a:p>
        </p:txBody>
      </p:sp>
    </p:spTree>
    <p:extLst>
      <p:ext uri="{BB962C8B-B14F-4D97-AF65-F5344CB8AC3E}">
        <p14:creationId xmlns:p14="http://schemas.microsoft.com/office/powerpoint/2010/main" val="2164463312"/>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01" name="Rectangle 6"/>
          <p:cNvSpPr>
            <a:spLocks noChangeArrowheads="1"/>
          </p:cNvSpPr>
          <p:nvPr/>
        </p:nvSpPr>
        <p:spPr bwMode="auto">
          <a:xfrm>
            <a:off x="4592216" y="1884640"/>
            <a:ext cx="3157410"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50000"/>
              </a:spcAft>
              <a:buClrTx/>
              <a:buSzTx/>
              <a:buFontTx/>
              <a:buNone/>
              <a:tabLst/>
              <a:defRPr/>
            </a:pPr>
            <a:r>
              <a:rPr kumimoji="0" lang="en-GB" altLang="en-US" sz="4400" b="0" i="0" u="none" strike="noStrike" kern="1200" cap="none" spc="0" normalizeH="0" baseline="0" noProof="0">
                <a:ln>
                  <a:noFill/>
                </a:ln>
                <a:solidFill>
                  <a:srgbClr val="000000"/>
                </a:solidFill>
                <a:effectLst/>
                <a:uLnTx/>
                <a:uFillTx/>
                <a:latin typeface="Tw Cen MT" pitchFamily="34" charset="0"/>
                <a:ea typeface="+mn-ea"/>
                <a:cs typeface="+mn-cs"/>
              </a:rPr>
              <a:t>observe</a:t>
            </a:r>
          </a:p>
        </p:txBody>
      </p:sp>
      <p:sp>
        <p:nvSpPr>
          <p:cNvPr id="4102" name="Rectangle 6"/>
          <p:cNvSpPr>
            <a:spLocks noChangeArrowheads="1"/>
          </p:cNvSpPr>
          <p:nvPr/>
        </p:nvSpPr>
        <p:spPr bwMode="auto">
          <a:xfrm>
            <a:off x="7554563" y="3543349"/>
            <a:ext cx="3655563"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50000"/>
              </a:spcAft>
              <a:buClrTx/>
              <a:buSzTx/>
              <a:buFontTx/>
              <a:buNone/>
              <a:tabLst/>
              <a:defRPr/>
            </a:pPr>
            <a:r>
              <a:rPr kumimoji="0" lang="en-GB" altLang="en-US" sz="4400" b="0" i="0" u="none" strike="noStrike" kern="1200" cap="none" spc="0" normalizeH="0" baseline="0" noProof="0">
                <a:ln>
                  <a:noFill/>
                </a:ln>
                <a:solidFill>
                  <a:srgbClr val="000000"/>
                </a:solidFill>
                <a:effectLst/>
                <a:uLnTx/>
                <a:uFillTx/>
                <a:latin typeface="Tw Cen MT" pitchFamily="34" charset="0"/>
                <a:ea typeface="+mn-ea"/>
                <a:cs typeface="+mn-cs"/>
              </a:rPr>
              <a:t>understand</a:t>
            </a:r>
          </a:p>
        </p:txBody>
      </p:sp>
      <p:sp>
        <p:nvSpPr>
          <p:cNvPr id="4103" name="Rectangle 6"/>
          <p:cNvSpPr>
            <a:spLocks noChangeArrowheads="1"/>
          </p:cNvSpPr>
          <p:nvPr/>
        </p:nvSpPr>
        <p:spPr bwMode="auto">
          <a:xfrm>
            <a:off x="4343140" y="5123604"/>
            <a:ext cx="3655563" cy="503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50000"/>
              </a:spcAft>
              <a:buClrTx/>
              <a:buSzTx/>
              <a:buFontTx/>
              <a:buNone/>
              <a:tabLst/>
              <a:defRPr/>
            </a:pPr>
            <a:r>
              <a:rPr kumimoji="0" lang="en-GB" altLang="en-US" sz="4400" b="0" i="0" u="none" strike="noStrike" kern="1200" cap="none" spc="0" normalizeH="0" baseline="0" noProof="0">
                <a:ln>
                  <a:noFill/>
                </a:ln>
                <a:solidFill>
                  <a:srgbClr val="000000"/>
                </a:solidFill>
                <a:effectLst/>
                <a:uLnTx/>
                <a:uFillTx/>
                <a:latin typeface="Tw Cen MT" pitchFamily="34" charset="0"/>
                <a:ea typeface="+mn-ea"/>
                <a:cs typeface="+mn-cs"/>
              </a:rPr>
              <a:t>improve</a:t>
            </a:r>
          </a:p>
        </p:txBody>
      </p:sp>
      <p:sp>
        <p:nvSpPr>
          <p:cNvPr id="4104" name="Rectangle 6"/>
          <p:cNvSpPr>
            <a:spLocks noChangeArrowheads="1"/>
          </p:cNvSpPr>
          <p:nvPr/>
        </p:nvSpPr>
        <p:spPr bwMode="auto">
          <a:xfrm>
            <a:off x="1135429" y="3543349"/>
            <a:ext cx="3655563"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50000"/>
              </a:spcAft>
              <a:buClrTx/>
              <a:buSzTx/>
              <a:buFontTx/>
              <a:buNone/>
              <a:tabLst/>
              <a:defRPr/>
            </a:pPr>
            <a:r>
              <a:rPr kumimoji="0" lang="en-GB" altLang="en-US" sz="4400" b="0" i="0" u="none" strike="noStrike" kern="1200" cap="none" spc="0" normalizeH="0" baseline="0" noProof="0">
                <a:ln>
                  <a:noFill/>
                </a:ln>
                <a:solidFill>
                  <a:srgbClr val="000000"/>
                </a:solidFill>
                <a:effectLst/>
                <a:uLnTx/>
                <a:uFillTx/>
                <a:latin typeface="Tw Cen MT" pitchFamily="34" charset="0"/>
                <a:ea typeface="+mn-ea"/>
                <a:cs typeface="+mn-cs"/>
              </a:rPr>
              <a:t>implement</a:t>
            </a:r>
          </a:p>
        </p:txBody>
      </p:sp>
      <p:sp>
        <p:nvSpPr>
          <p:cNvPr id="14" name="Circular Arrow 13"/>
          <p:cNvSpPr/>
          <p:nvPr/>
        </p:nvSpPr>
        <p:spPr>
          <a:xfrm rot="16485482">
            <a:off x="3277974" y="1771832"/>
            <a:ext cx="2876606" cy="3333208"/>
          </a:xfrm>
          <a:prstGeom prst="circularArrow">
            <a:avLst>
              <a:gd name="adj1" fmla="val 12500"/>
              <a:gd name="adj2" fmla="val 1142319"/>
              <a:gd name="adj3" fmla="val 20457681"/>
              <a:gd name="adj4" fmla="val 15926595"/>
              <a:gd name="adj5" fmla="val 12500"/>
            </a:avLst>
          </a:prstGeom>
          <a:solidFill>
            <a:schemeClr val="accent6">
              <a:lumMod val="40000"/>
              <a:lumOff val="60000"/>
            </a:schemeClr>
          </a:solidFill>
        </p:spPr>
        <p:style>
          <a:lnRef idx="2">
            <a:schemeClr val="accent2">
              <a:shade val="50000"/>
            </a:schemeClr>
          </a:lnRef>
          <a:fillRef idx="1">
            <a:schemeClr val="accent2"/>
          </a:fillRef>
          <a:effectRef idx="0">
            <a:schemeClr val="accent2"/>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a:ea typeface="+mn-ea"/>
              <a:cs typeface="+mn-cs"/>
            </a:endParaRPr>
          </a:p>
        </p:txBody>
      </p:sp>
      <p:sp>
        <p:nvSpPr>
          <p:cNvPr id="16" name="Circular Arrow 15"/>
          <p:cNvSpPr/>
          <p:nvPr/>
        </p:nvSpPr>
        <p:spPr>
          <a:xfrm>
            <a:off x="6248401" y="1916832"/>
            <a:ext cx="2799929" cy="3035172"/>
          </a:xfrm>
          <a:prstGeom prst="circularArrow">
            <a:avLst>
              <a:gd name="adj1" fmla="val 12500"/>
              <a:gd name="adj2" fmla="val 1142319"/>
              <a:gd name="adj3" fmla="val 20457681"/>
              <a:gd name="adj4" fmla="val 16142060"/>
              <a:gd name="adj5" fmla="val 12500"/>
            </a:avLst>
          </a:prstGeom>
          <a:solidFill>
            <a:schemeClr val="accent6">
              <a:lumMod val="40000"/>
              <a:lumOff val="60000"/>
            </a:schemeClr>
          </a:solidFill>
        </p:spPr>
        <p:style>
          <a:lnRef idx="2">
            <a:schemeClr val="accent2">
              <a:shade val="50000"/>
            </a:schemeClr>
          </a:lnRef>
          <a:fillRef idx="1">
            <a:schemeClr val="accent2"/>
          </a:fillRef>
          <a:effectRef idx="0">
            <a:schemeClr val="accent2"/>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a:ea typeface="+mn-ea"/>
              <a:cs typeface="+mn-cs"/>
            </a:endParaRPr>
          </a:p>
        </p:txBody>
      </p:sp>
      <p:sp>
        <p:nvSpPr>
          <p:cNvPr id="17" name="Circular Arrow 16"/>
          <p:cNvSpPr/>
          <p:nvPr/>
        </p:nvSpPr>
        <p:spPr>
          <a:xfrm rot="5400000">
            <a:off x="6123044" y="2953095"/>
            <a:ext cx="2799929" cy="3035172"/>
          </a:xfrm>
          <a:prstGeom prst="circularArrow">
            <a:avLst>
              <a:gd name="adj1" fmla="val 12500"/>
              <a:gd name="adj2" fmla="val 1142319"/>
              <a:gd name="adj3" fmla="val 20457681"/>
              <a:gd name="adj4" fmla="val 16142060"/>
              <a:gd name="adj5" fmla="val 12500"/>
            </a:avLst>
          </a:prstGeom>
          <a:solidFill>
            <a:schemeClr val="accent6">
              <a:lumMod val="40000"/>
              <a:lumOff val="60000"/>
            </a:schemeClr>
          </a:solidFill>
        </p:spPr>
        <p:style>
          <a:lnRef idx="2">
            <a:schemeClr val="accent2">
              <a:shade val="50000"/>
            </a:schemeClr>
          </a:lnRef>
          <a:fillRef idx="1">
            <a:schemeClr val="accent2"/>
          </a:fillRef>
          <a:effectRef idx="0">
            <a:schemeClr val="accent2"/>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a:ea typeface="+mn-ea"/>
              <a:cs typeface="+mn-cs"/>
            </a:endParaRPr>
          </a:p>
        </p:txBody>
      </p:sp>
      <p:sp>
        <p:nvSpPr>
          <p:cNvPr id="18" name="Circular Arrow 17"/>
          <p:cNvSpPr/>
          <p:nvPr/>
        </p:nvSpPr>
        <p:spPr>
          <a:xfrm rot="10800000">
            <a:off x="3192252" y="2953095"/>
            <a:ext cx="2799929" cy="3035172"/>
          </a:xfrm>
          <a:prstGeom prst="circularArrow">
            <a:avLst>
              <a:gd name="adj1" fmla="val 12500"/>
              <a:gd name="adj2" fmla="val 1142319"/>
              <a:gd name="adj3" fmla="val 20457681"/>
              <a:gd name="adj4" fmla="val 16142060"/>
              <a:gd name="adj5" fmla="val 12500"/>
            </a:avLst>
          </a:prstGeom>
          <a:solidFill>
            <a:schemeClr val="accent6">
              <a:lumMod val="40000"/>
              <a:lumOff val="60000"/>
            </a:schemeClr>
          </a:solidFill>
        </p:spPr>
        <p:style>
          <a:lnRef idx="2">
            <a:schemeClr val="accent2">
              <a:shade val="50000"/>
            </a:schemeClr>
          </a:lnRef>
          <a:fillRef idx="1">
            <a:schemeClr val="accent2"/>
          </a:fillRef>
          <a:effectRef idx="0">
            <a:schemeClr val="accent2"/>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a:ea typeface="+mn-ea"/>
              <a:cs typeface="+mn-cs"/>
            </a:endParaRPr>
          </a:p>
        </p:txBody>
      </p:sp>
      <p:sp>
        <p:nvSpPr>
          <p:cNvPr id="2" name="Rectangle 5">
            <a:extLst>
              <a:ext uri="{FF2B5EF4-FFF2-40B4-BE49-F238E27FC236}">
                <a16:creationId xmlns:a16="http://schemas.microsoft.com/office/drawing/2014/main" id="{EB8762EE-44E6-CF50-2EB3-F6D5CE9B6B2E}"/>
              </a:ext>
            </a:extLst>
          </p:cNvPr>
          <p:cNvSpPr>
            <a:spLocks noChangeArrowheads="1"/>
          </p:cNvSpPr>
          <p:nvPr/>
        </p:nvSpPr>
        <p:spPr bwMode="auto">
          <a:xfrm>
            <a:off x="0" y="0"/>
            <a:ext cx="12192000" cy="1052513"/>
          </a:xfrm>
          <a:prstGeom prst="rect">
            <a:avLst/>
          </a:prstGeom>
          <a:solidFill>
            <a:schemeClr val="tx1"/>
          </a:solidFill>
          <a:ln>
            <a:noFill/>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 name="Rectangle 2">
            <a:extLst>
              <a:ext uri="{FF2B5EF4-FFF2-40B4-BE49-F238E27FC236}">
                <a16:creationId xmlns:a16="http://schemas.microsoft.com/office/drawing/2014/main" id="{1B26E04F-4BAB-D819-972E-0968B7F93820}"/>
              </a:ext>
            </a:extLst>
          </p:cNvPr>
          <p:cNvSpPr txBox="1">
            <a:spLocks noChangeArrowheads="1"/>
          </p:cNvSpPr>
          <p:nvPr/>
        </p:nvSpPr>
        <p:spPr bwMode="auto">
          <a:xfrm>
            <a:off x="479376" y="188913"/>
            <a:ext cx="11233248" cy="676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342900" marR="0" lvl="0" indent="-342900" algn="l" defTabSz="914400" rtl="0" eaLnBrk="1" fontAlgn="base" latinLnBrk="0" hangingPunct="1">
              <a:lnSpc>
                <a:spcPct val="100000"/>
              </a:lnSpc>
              <a:spcBef>
                <a:spcPct val="20000"/>
              </a:spcBef>
              <a:spcAft>
                <a:spcPct val="0"/>
              </a:spcAft>
              <a:buClrTx/>
              <a:buSzTx/>
              <a:buFontTx/>
              <a:buNone/>
              <a:tabLst/>
              <a:defRPr/>
            </a:pPr>
            <a:r>
              <a:rPr kumimoji="0" lang="en-GB" altLang="en-US" sz="4000" b="1" i="0" u="none" strike="noStrike" kern="0" cap="none" spc="0" normalizeH="0" baseline="0" noProof="0">
                <a:ln>
                  <a:noFill/>
                </a:ln>
                <a:solidFill>
                  <a:srgbClr val="FFFFFF"/>
                </a:solidFill>
                <a:effectLst/>
                <a:uLnTx/>
                <a:uFillTx/>
                <a:latin typeface="Tw Cen MT" pitchFamily="34" charset="0"/>
                <a:ea typeface="+mn-ea"/>
                <a:cs typeface="+mn-cs"/>
              </a:rPr>
              <a:t>Mission: to generate practice-based evidence (PBE)</a:t>
            </a:r>
          </a:p>
        </p:txBody>
      </p:sp>
      <p:sp>
        <p:nvSpPr>
          <p:cNvPr id="3" name="Rectangle 6">
            <a:extLst>
              <a:ext uri="{FF2B5EF4-FFF2-40B4-BE49-F238E27FC236}">
                <a16:creationId xmlns:a16="http://schemas.microsoft.com/office/drawing/2014/main" id="{13F16D48-00F8-BB79-D8A5-81D50D37D3E0}"/>
              </a:ext>
            </a:extLst>
          </p:cNvPr>
          <p:cNvSpPr>
            <a:spLocks noChangeArrowheads="1"/>
          </p:cNvSpPr>
          <p:nvPr/>
        </p:nvSpPr>
        <p:spPr bwMode="auto">
          <a:xfrm>
            <a:off x="4490955" y="3429393"/>
            <a:ext cx="3157410" cy="7916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50000"/>
              </a:spcAft>
              <a:buClrTx/>
              <a:buSzTx/>
              <a:buFontTx/>
              <a:buNone/>
              <a:tabLst/>
              <a:defRPr/>
            </a:pPr>
            <a:r>
              <a:rPr kumimoji="0" lang="en-GB" altLang="en-US" sz="4400" b="1" i="0" u="none" strike="noStrike" kern="1200" cap="none" spc="0" normalizeH="0" baseline="0" noProof="0">
                <a:ln>
                  <a:noFill/>
                </a:ln>
                <a:solidFill>
                  <a:srgbClr val="9C9CDF"/>
                </a:solidFill>
                <a:effectLst/>
                <a:uLnTx/>
                <a:uFillTx/>
                <a:latin typeface="Tw Cen MT" pitchFamily="34" charset="0"/>
                <a:ea typeface="+mn-ea"/>
                <a:cs typeface="+mn-cs"/>
              </a:rPr>
              <a:t>PBE</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87F567D0-D13F-D471-CE5A-53363FAB450E}"/>
              </a:ext>
            </a:extLst>
          </p:cNvPr>
          <p:cNvPicPr>
            <a:picLocks noChangeAspect="1"/>
          </p:cNvPicPr>
          <p:nvPr/>
        </p:nvPicPr>
        <p:blipFill>
          <a:blip r:embed="rId2"/>
          <a:stretch>
            <a:fillRect/>
          </a:stretch>
        </p:blipFill>
        <p:spPr>
          <a:xfrm>
            <a:off x="8387379" y="2005274"/>
            <a:ext cx="3804621" cy="3999576"/>
          </a:xfrm>
          <a:prstGeom prst="rect">
            <a:avLst/>
          </a:prstGeom>
        </p:spPr>
      </p:pic>
      <p:sp>
        <p:nvSpPr>
          <p:cNvPr id="8" name="Rectangle 7"/>
          <p:cNvSpPr/>
          <p:nvPr/>
        </p:nvSpPr>
        <p:spPr>
          <a:xfrm>
            <a:off x="558233" y="1676025"/>
            <a:ext cx="2592288" cy="646331"/>
          </a:xfrm>
          <a:prstGeom prst="rect">
            <a:avLst/>
          </a:prstGeom>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a:ln>
                  <a:noFill/>
                </a:ln>
                <a:solidFill>
                  <a:srgbClr val="000000"/>
                </a:solidFill>
                <a:effectLst/>
                <a:uLnTx/>
                <a:uFillTx/>
                <a:latin typeface="Tw Cen MT" pitchFamily="34" charset="0"/>
                <a:ea typeface="+mn-ea"/>
                <a:cs typeface="+mn-cs"/>
              </a:rPr>
              <a:t>1 service</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a:ln>
                  <a:noFill/>
                </a:ln>
                <a:solidFill>
                  <a:srgbClr val="000000"/>
                </a:solidFill>
                <a:effectLst/>
                <a:uLnTx/>
                <a:uFillTx/>
                <a:latin typeface="Tw Cen MT" pitchFamily="34" charset="0"/>
                <a:ea typeface="+mn-ea"/>
                <a:cs typeface="+mn-cs"/>
              </a:rPr>
              <a:t>N= 1,850 individual GSH</a:t>
            </a:r>
            <a:endParaRPr kumimoji="0" lang="en-GB" sz="1800" b="0" i="0" u="none" strike="noStrike" kern="120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endParaRPr>
          </a:p>
        </p:txBody>
      </p:sp>
      <p:pic>
        <p:nvPicPr>
          <p:cNvPr id="3" name="Picture 2"/>
          <p:cNvPicPr>
            <a:picLocks noChangeAspect="1"/>
          </p:cNvPicPr>
          <p:nvPr/>
        </p:nvPicPr>
        <p:blipFill>
          <a:blip r:embed="rId3"/>
          <a:stretch>
            <a:fillRect/>
          </a:stretch>
        </p:blipFill>
        <p:spPr>
          <a:xfrm>
            <a:off x="0" y="2420887"/>
            <a:ext cx="3579363" cy="3168351"/>
          </a:xfrm>
          <a:prstGeom prst="rect">
            <a:avLst/>
          </a:prstGeom>
          <a:ln>
            <a:noFill/>
          </a:ln>
          <a:effectLst>
            <a:outerShdw blurRad="292100" dist="139700" dir="2700000" algn="tl" rotWithShape="0">
              <a:srgbClr val="333333">
                <a:alpha val="65000"/>
              </a:srgbClr>
            </a:outerShdw>
          </a:effectLst>
        </p:spPr>
      </p:pic>
      <p:pic>
        <p:nvPicPr>
          <p:cNvPr id="4" name="Picture 3"/>
          <p:cNvPicPr>
            <a:picLocks noChangeAspect="1"/>
          </p:cNvPicPr>
          <p:nvPr/>
        </p:nvPicPr>
        <p:blipFill>
          <a:blip r:embed="rId4"/>
          <a:stretch>
            <a:fillRect/>
          </a:stretch>
        </p:blipFill>
        <p:spPr>
          <a:xfrm>
            <a:off x="3657677" y="2420888"/>
            <a:ext cx="4785469" cy="3168351"/>
          </a:xfrm>
          <a:prstGeom prst="rect">
            <a:avLst/>
          </a:prstGeom>
          <a:ln>
            <a:noFill/>
          </a:ln>
          <a:effectLst>
            <a:outerShdw blurRad="292100" dist="139700" dir="2700000" algn="tl" rotWithShape="0">
              <a:srgbClr val="333333">
                <a:alpha val="65000"/>
              </a:srgbClr>
            </a:outerShdw>
          </a:effectLst>
        </p:spPr>
      </p:pic>
      <p:sp>
        <p:nvSpPr>
          <p:cNvPr id="12" name="Rectangle 11"/>
          <p:cNvSpPr/>
          <p:nvPr/>
        </p:nvSpPr>
        <p:spPr>
          <a:xfrm>
            <a:off x="4079673" y="1676025"/>
            <a:ext cx="4248472" cy="646331"/>
          </a:xfrm>
          <a:prstGeom prst="rect">
            <a:avLst/>
          </a:prstGeom>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a:ln>
                  <a:noFill/>
                </a:ln>
                <a:solidFill>
                  <a:srgbClr val="000000"/>
                </a:solidFill>
                <a:effectLst/>
                <a:uLnTx/>
                <a:uFillTx/>
                <a:latin typeface="Tw Cen MT" pitchFamily="34" charset="0"/>
                <a:ea typeface="+mn-ea"/>
                <a:cs typeface="+mn-cs"/>
              </a:rPr>
              <a:t>5 services</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a:ln>
                  <a:noFill/>
                </a:ln>
                <a:solidFill>
                  <a:srgbClr val="000000"/>
                </a:solidFill>
                <a:effectLst/>
                <a:uLnTx/>
                <a:uFillTx/>
                <a:latin typeface="Tw Cen MT" pitchFamily="34" charset="0"/>
                <a:ea typeface="+mn-ea"/>
                <a:cs typeface="+mn-cs"/>
              </a:rPr>
              <a:t>N= 4,451 stress control group participants</a:t>
            </a:r>
            <a:endParaRPr kumimoji="0" lang="en-GB" sz="1800" b="0" i="0" u="none" strike="noStrike" kern="120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endParaRPr>
          </a:p>
        </p:txBody>
      </p:sp>
      <p:sp>
        <p:nvSpPr>
          <p:cNvPr id="13" name="Rectangle 12"/>
          <p:cNvSpPr/>
          <p:nvPr/>
        </p:nvSpPr>
        <p:spPr>
          <a:xfrm>
            <a:off x="554946" y="6015453"/>
            <a:ext cx="2592288" cy="369332"/>
          </a:xfrm>
          <a:prstGeom prst="rect">
            <a:avLst/>
          </a:prstGeom>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a:ln>
                  <a:noFill/>
                </a:ln>
                <a:solidFill>
                  <a:srgbClr val="000000"/>
                </a:solidFill>
                <a:effectLst/>
                <a:uLnTx/>
                <a:uFillTx/>
                <a:latin typeface="Tw Cen MT" pitchFamily="34" charset="0"/>
                <a:ea typeface="+mn-ea"/>
                <a:cs typeface="+mn-cs"/>
              </a:rPr>
              <a:t>Delgadillo et al, 2014</a:t>
            </a:r>
            <a:endParaRPr kumimoji="0" lang="en-GB" sz="1800" b="0" i="0" u="none" strike="noStrike" kern="120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endParaRPr>
          </a:p>
        </p:txBody>
      </p:sp>
      <p:sp>
        <p:nvSpPr>
          <p:cNvPr id="14" name="Rectangle 13"/>
          <p:cNvSpPr/>
          <p:nvPr/>
        </p:nvSpPr>
        <p:spPr>
          <a:xfrm>
            <a:off x="5022257" y="6015453"/>
            <a:ext cx="2356731" cy="369332"/>
          </a:xfrm>
          <a:prstGeom prst="rect">
            <a:avLst/>
          </a:prstGeom>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a:ln>
                  <a:noFill/>
                </a:ln>
                <a:solidFill>
                  <a:srgbClr val="000000"/>
                </a:solidFill>
                <a:effectLst/>
                <a:uLnTx/>
                <a:uFillTx/>
                <a:latin typeface="Tw Cen MT" pitchFamily="34" charset="0"/>
                <a:ea typeface="+mn-ea"/>
                <a:cs typeface="+mn-cs"/>
              </a:rPr>
              <a:t>Delgadillo et al, 2016</a:t>
            </a:r>
            <a:endParaRPr kumimoji="0" lang="en-GB" sz="1800" b="0" i="0" u="none" strike="noStrike" kern="120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endParaRPr>
          </a:p>
        </p:txBody>
      </p:sp>
      <p:sp>
        <p:nvSpPr>
          <p:cNvPr id="2" name="Rectangle 5">
            <a:extLst>
              <a:ext uri="{FF2B5EF4-FFF2-40B4-BE49-F238E27FC236}">
                <a16:creationId xmlns:a16="http://schemas.microsoft.com/office/drawing/2014/main" id="{570A8A91-24BA-E4AD-ED38-8AC95F1DBF31}"/>
              </a:ext>
            </a:extLst>
          </p:cNvPr>
          <p:cNvSpPr>
            <a:spLocks noChangeArrowheads="1"/>
          </p:cNvSpPr>
          <p:nvPr/>
        </p:nvSpPr>
        <p:spPr bwMode="auto">
          <a:xfrm>
            <a:off x="0" y="0"/>
            <a:ext cx="12192000" cy="1052513"/>
          </a:xfrm>
          <a:prstGeom prst="rect">
            <a:avLst/>
          </a:prstGeom>
          <a:solidFill>
            <a:schemeClr val="tx1"/>
          </a:solidFill>
          <a:ln>
            <a:noFill/>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 name="Rectangle 2">
            <a:extLst>
              <a:ext uri="{FF2B5EF4-FFF2-40B4-BE49-F238E27FC236}">
                <a16:creationId xmlns:a16="http://schemas.microsoft.com/office/drawing/2014/main" id="{5E5B607A-D564-4C0F-AF0F-7A569B8DBD79}"/>
              </a:ext>
            </a:extLst>
          </p:cNvPr>
          <p:cNvSpPr txBox="1">
            <a:spLocks noChangeArrowheads="1"/>
          </p:cNvSpPr>
          <p:nvPr/>
        </p:nvSpPr>
        <p:spPr bwMode="auto">
          <a:xfrm>
            <a:off x="479376" y="188913"/>
            <a:ext cx="11233248" cy="676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342900" marR="0" lvl="0" indent="-342900" algn="l" defTabSz="914400" rtl="0" eaLnBrk="1" fontAlgn="base" latinLnBrk="0" hangingPunct="1">
              <a:lnSpc>
                <a:spcPct val="100000"/>
              </a:lnSpc>
              <a:spcBef>
                <a:spcPct val="20000"/>
              </a:spcBef>
              <a:spcAft>
                <a:spcPct val="0"/>
              </a:spcAft>
              <a:buClrTx/>
              <a:buSzTx/>
              <a:buFontTx/>
              <a:buNone/>
              <a:tabLst/>
              <a:defRPr/>
            </a:pPr>
            <a:r>
              <a:rPr kumimoji="0" lang="en-GB" altLang="en-US" sz="4000" b="1" i="0" u="none" strike="noStrike" kern="0" cap="none" spc="0" normalizeH="0" baseline="0" noProof="0">
                <a:ln>
                  <a:noFill/>
                </a:ln>
                <a:solidFill>
                  <a:srgbClr val="FFFFFF"/>
                </a:solidFill>
                <a:effectLst/>
                <a:uLnTx/>
                <a:uFillTx/>
                <a:latin typeface="Tw Cen MT" pitchFamily="34" charset="0"/>
                <a:ea typeface="+mn-ea"/>
                <a:cs typeface="+mn-cs"/>
              </a:rPr>
              <a:t>Practice-based evidence: dose-response in GSH</a:t>
            </a:r>
          </a:p>
        </p:txBody>
      </p:sp>
      <p:sp>
        <p:nvSpPr>
          <p:cNvPr id="11" name="Rectangle 10">
            <a:extLst>
              <a:ext uri="{FF2B5EF4-FFF2-40B4-BE49-F238E27FC236}">
                <a16:creationId xmlns:a16="http://schemas.microsoft.com/office/drawing/2014/main" id="{62694B79-43FA-32E1-3E97-BAC6D78230B5}"/>
              </a:ext>
            </a:extLst>
          </p:cNvPr>
          <p:cNvSpPr/>
          <p:nvPr/>
        </p:nvSpPr>
        <p:spPr>
          <a:xfrm>
            <a:off x="9182573" y="6019262"/>
            <a:ext cx="2356731" cy="369332"/>
          </a:xfrm>
          <a:prstGeom prst="rect">
            <a:avLst/>
          </a:prstGeom>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a:ln>
                  <a:noFill/>
                </a:ln>
                <a:solidFill>
                  <a:srgbClr val="000000"/>
                </a:solidFill>
                <a:effectLst/>
                <a:uLnTx/>
                <a:uFillTx/>
                <a:latin typeface="Tw Cen MT" pitchFamily="34" charset="0"/>
                <a:ea typeface="+mn-ea"/>
                <a:cs typeface="+mn-cs"/>
              </a:rPr>
              <a:t>Robinson et al, 2020</a:t>
            </a:r>
            <a:endParaRPr kumimoji="0" lang="en-GB" sz="1800" b="0" i="0" u="none" strike="noStrike" kern="120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endParaRPr>
          </a:p>
        </p:txBody>
      </p:sp>
      <p:sp>
        <p:nvSpPr>
          <p:cNvPr id="15" name="Rectangle 14">
            <a:extLst>
              <a:ext uri="{FF2B5EF4-FFF2-40B4-BE49-F238E27FC236}">
                <a16:creationId xmlns:a16="http://schemas.microsoft.com/office/drawing/2014/main" id="{B56E9E88-D06E-0266-AD21-C68375A8FC73}"/>
              </a:ext>
            </a:extLst>
          </p:cNvPr>
          <p:cNvSpPr/>
          <p:nvPr/>
        </p:nvSpPr>
        <p:spPr>
          <a:xfrm>
            <a:off x="9157063" y="1678630"/>
            <a:ext cx="2592288" cy="646331"/>
          </a:xfrm>
          <a:prstGeom prst="rect">
            <a:avLst/>
          </a:prstGeom>
          <a:solidFill>
            <a:schemeClr val="bg1"/>
          </a:solidFill>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a:ln>
                  <a:noFill/>
                </a:ln>
                <a:solidFill>
                  <a:srgbClr val="000000"/>
                </a:solidFill>
                <a:effectLst/>
                <a:uLnTx/>
                <a:uFillTx/>
                <a:latin typeface="Tw Cen MT" pitchFamily="34" charset="0"/>
                <a:ea typeface="+mn-ea"/>
                <a:cs typeface="+mn-cs"/>
              </a:rPr>
              <a:t>16 services</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a:ln>
                  <a:noFill/>
                </a:ln>
                <a:solidFill>
                  <a:srgbClr val="000000"/>
                </a:solidFill>
                <a:effectLst/>
                <a:uLnTx/>
                <a:uFillTx/>
                <a:latin typeface="Tw Cen MT" pitchFamily="34" charset="0"/>
                <a:ea typeface="+mn-ea"/>
                <a:cs typeface="+mn-cs"/>
              </a:rPr>
              <a:t>N= 76,962 GSH cases</a:t>
            </a:r>
            <a:endParaRPr kumimoji="0" lang="en-GB" sz="1800" b="0" i="0" u="none" strike="noStrike" kern="120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endParaRPr>
          </a:p>
        </p:txBody>
      </p:sp>
    </p:spTree>
    <p:extLst>
      <p:ext uri="{BB962C8B-B14F-4D97-AF65-F5344CB8AC3E}">
        <p14:creationId xmlns:p14="http://schemas.microsoft.com/office/powerpoint/2010/main" val="39296186"/>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5">
            <a:extLst>
              <a:ext uri="{FF2B5EF4-FFF2-40B4-BE49-F238E27FC236}">
                <a16:creationId xmlns:a16="http://schemas.microsoft.com/office/drawing/2014/main" id="{74494793-5A64-93B5-850A-17C411374587}"/>
              </a:ext>
            </a:extLst>
          </p:cNvPr>
          <p:cNvSpPr>
            <a:spLocks noChangeArrowheads="1"/>
          </p:cNvSpPr>
          <p:nvPr/>
        </p:nvSpPr>
        <p:spPr bwMode="auto">
          <a:xfrm>
            <a:off x="0" y="0"/>
            <a:ext cx="12192000" cy="1052513"/>
          </a:xfrm>
          <a:prstGeom prst="rect">
            <a:avLst/>
          </a:prstGeom>
          <a:solidFill>
            <a:schemeClr val="tx1"/>
          </a:solidFill>
          <a:ln>
            <a:noFill/>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 name="Rectangle 2">
            <a:extLst>
              <a:ext uri="{FF2B5EF4-FFF2-40B4-BE49-F238E27FC236}">
                <a16:creationId xmlns:a16="http://schemas.microsoft.com/office/drawing/2014/main" id="{B2C964F1-CD16-BDAC-1C64-94DFC1973314}"/>
              </a:ext>
            </a:extLst>
          </p:cNvPr>
          <p:cNvSpPr txBox="1">
            <a:spLocks noChangeArrowheads="1"/>
          </p:cNvSpPr>
          <p:nvPr/>
        </p:nvSpPr>
        <p:spPr bwMode="auto">
          <a:xfrm>
            <a:off x="479376" y="188913"/>
            <a:ext cx="11233248" cy="676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342900" marR="0" lvl="0" indent="-342900" algn="l" defTabSz="914400" rtl="0" eaLnBrk="1" fontAlgn="base" latinLnBrk="0" hangingPunct="1">
              <a:lnSpc>
                <a:spcPct val="100000"/>
              </a:lnSpc>
              <a:spcBef>
                <a:spcPct val="20000"/>
              </a:spcBef>
              <a:spcAft>
                <a:spcPct val="0"/>
              </a:spcAft>
              <a:buClrTx/>
              <a:buSzTx/>
              <a:buFontTx/>
              <a:buNone/>
              <a:tabLst/>
              <a:defRPr/>
            </a:pPr>
            <a:r>
              <a:rPr kumimoji="0" lang="en-GB" altLang="en-US" sz="4000" b="1" i="0" u="none" strike="noStrike" kern="0" cap="none" spc="0" normalizeH="0" baseline="0" noProof="0">
                <a:ln>
                  <a:noFill/>
                </a:ln>
                <a:solidFill>
                  <a:srgbClr val="FFFFFF"/>
                </a:solidFill>
                <a:effectLst/>
                <a:uLnTx/>
                <a:uFillTx/>
                <a:latin typeface="Tw Cen MT" pitchFamily="34" charset="0"/>
                <a:ea typeface="+mn-ea"/>
                <a:cs typeface="+mn-cs"/>
              </a:rPr>
              <a:t>Practice-based evidence: understanding dropout</a:t>
            </a:r>
          </a:p>
        </p:txBody>
      </p:sp>
      <p:pic>
        <p:nvPicPr>
          <p:cNvPr id="5" name="Picture 4">
            <a:extLst>
              <a:ext uri="{FF2B5EF4-FFF2-40B4-BE49-F238E27FC236}">
                <a16:creationId xmlns:a16="http://schemas.microsoft.com/office/drawing/2014/main" id="{26D460FE-64DD-3A60-3889-E13C34D8DE15}"/>
              </a:ext>
            </a:extLst>
          </p:cNvPr>
          <p:cNvPicPr>
            <a:picLocks noChangeAspect="1"/>
          </p:cNvPicPr>
          <p:nvPr/>
        </p:nvPicPr>
        <p:blipFill>
          <a:blip r:embed="rId3"/>
          <a:stretch>
            <a:fillRect/>
          </a:stretch>
        </p:blipFill>
        <p:spPr>
          <a:xfrm>
            <a:off x="1754" y="1052513"/>
            <a:ext cx="4082006" cy="1656407"/>
          </a:xfrm>
          <a:prstGeom prst="rect">
            <a:avLst/>
          </a:prstGeom>
          <a:ln>
            <a:noFill/>
          </a:ln>
          <a:effectLst>
            <a:outerShdw blurRad="292100" dist="139700" dir="2700000" algn="tl" rotWithShape="0">
              <a:srgbClr val="333333">
                <a:alpha val="65000"/>
              </a:srgbClr>
            </a:outerShdw>
          </a:effectLst>
        </p:spPr>
      </p:pic>
      <p:pic>
        <p:nvPicPr>
          <p:cNvPr id="7" name="Picture 6">
            <a:extLst>
              <a:ext uri="{FF2B5EF4-FFF2-40B4-BE49-F238E27FC236}">
                <a16:creationId xmlns:a16="http://schemas.microsoft.com/office/drawing/2014/main" id="{B65AD62E-A2EF-029B-3F7A-F3A9AE0BE466}"/>
              </a:ext>
            </a:extLst>
          </p:cNvPr>
          <p:cNvPicPr>
            <a:picLocks noChangeAspect="1"/>
          </p:cNvPicPr>
          <p:nvPr/>
        </p:nvPicPr>
        <p:blipFill>
          <a:blip r:embed="rId4"/>
          <a:stretch>
            <a:fillRect/>
          </a:stretch>
        </p:blipFill>
        <p:spPr>
          <a:xfrm>
            <a:off x="3264080" y="2153022"/>
            <a:ext cx="4248472" cy="1873443"/>
          </a:xfrm>
          <a:prstGeom prst="rect">
            <a:avLst/>
          </a:prstGeom>
          <a:ln>
            <a:noFill/>
          </a:ln>
          <a:effectLst>
            <a:outerShdw blurRad="292100" dist="139700" dir="2700000" algn="tl" rotWithShape="0">
              <a:srgbClr val="333333">
                <a:alpha val="65000"/>
              </a:srgbClr>
            </a:outerShdw>
          </a:effectLst>
        </p:spPr>
      </p:pic>
      <p:pic>
        <p:nvPicPr>
          <p:cNvPr id="9" name="Picture 8">
            <a:extLst>
              <a:ext uri="{FF2B5EF4-FFF2-40B4-BE49-F238E27FC236}">
                <a16:creationId xmlns:a16="http://schemas.microsoft.com/office/drawing/2014/main" id="{36A74CBF-BCEC-7F64-2F9D-B22EA90F9BF2}"/>
              </a:ext>
            </a:extLst>
          </p:cNvPr>
          <p:cNvPicPr>
            <a:picLocks noChangeAspect="1"/>
          </p:cNvPicPr>
          <p:nvPr/>
        </p:nvPicPr>
        <p:blipFill>
          <a:blip r:embed="rId5"/>
          <a:stretch>
            <a:fillRect/>
          </a:stretch>
        </p:blipFill>
        <p:spPr>
          <a:xfrm>
            <a:off x="7039850" y="1062998"/>
            <a:ext cx="5077995" cy="1864550"/>
          </a:xfrm>
          <a:prstGeom prst="rect">
            <a:avLst/>
          </a:prstGeom>
          <a:ln>
            <a:noFill/>
          </a:ln>
          <a:effectLst>
            <a:outerShdw blurRad="292100" dist="139700" dir="2700000" algn="tl" rotWithShape="0">
              <a:srgbClr val="333333">
                <a:alpha val="65000"/>
              </a:srgbClr>
            </a:outerShdw>
          </a:effectLst>
        </p:spPr>
      </p:pic>
      <p:sp>
        <p:nvSpPr>
          <p:cNvPr id="10" name="Rectangle 9">
            <a:extLst>
              <a:ext uri="{FF2B5EF4-FFF2-40B4-BE49-F238E27FC236}">
                <a16:creationId xmlns:a16="http://schemas.microsoft.com/office/drawing/2014/main" id="{C558359D-DD17-FE0A-FAC8-C4C438000B55}"/>
              </a:ext>
            </a:extLst>
          </p:cNvPr>
          <p:cNvSpPr/>
          <p:nvPr/>
        </p:nvSpPr>
        <p:spPr>
          <a:xfrm>
            <a:off x="141193" y="3798944"/>
            <a:ext cx="5954807" cy="2846933"/>
          </a:xfrm>
          <a:prstGeom prst="rect">
            <a:avLst/>
          </a:prstGeom>
        </p:spPr>
        <p:txBody>
          <a:bodyPr wrap="square">
            <a:spAutoFit/>
          </a:bodyPr>
          <a:lstStyle/>
          <a:p>
            <a:pPr marL="0" marR="0" lvl="0" indent="0" algn="l" defTabSz="914400" rtl="0" eaLnBrk="1" fontAlgn="base" latinLnBrk="0" hangingPunct="1">
              <a:lnSpc>
                <a:spcPct val="100000"/>
              </a:lnSpc>
              <a:spcBef>
                <a:spcPct val="0"/>
              </a:spcBef>
              <a:spcAft>
                <a:spcPts val="600"/>
              </a:spcAft>
              <a:buClrTx/>
              <a:buSzTx/>
              <a:buFontTx/>
              <a:buNone/>
              <a:tabLst/>
              <a:defRPr/>
            </a:pPr>
            <a:r>
              <a:rPr kumimoji="0" lang="en-US" altLang="en-US" sz="1800" b="1" i="0" u="none" strike="noStrike" kern="1200" cap="none" spc="0" normalizeH="0" baseline="0" noProof="0">
                <a:ln>
                  <a:noFill/>
                </a:ln>
                <a:solidFill>
                  <a:srgbClr val="000000"/>
                </a:solidFill>
                <a:effectLst/>
                <a:uLnTx/>
                <a:uFillTx/>
                <a:latin typeface="Tw Cen MT" panose="020B0602020104020603" pitchFamily="34" charset="0"/>
                <a:ea typeface="+mn-ea"/>
                <a:cs typeface="+mn-cs"/>
              </a:rPr>
              <a:t>Predictors of dropout:</a:t>
            </a:r>
          </a:p>
          <a:p>
            <a:pPr marL="285750" marR="0" lvl="0" indent="-285750" algn="l" defTabSz="914400" rtl="0" eaLnBrk="1" fontAlgn="base" latinLnBrk="0" hangingPunct="1">
              <a:lnSpc>
                <a:spcPct val="100000"/>
              </a:lnSpc>
              <a:spcBef>
                <a:spcPct val="0"/>
              </a:spcBef>
              <a:spcAft>
                <a:spcPts val="600"/>
              </a:spcAft>
              <a:buClrTx/>
              <a:buSzTx/>
              <a:buFont typeface="Arial" panose="020B0604020202020204" pitchFamily="34" charset="0"/>
              <a:buChar char="•"/>
              <a:tabLst/>
              <a:defRPr/>
            </a:pPr>
            <a:r>
              <a:rPr kumimoji="0" lang="en-US" altLang="en-US" sz="1800" b="0" i="0" u="none" strike="noStrike" kern="1200" cap="none" spc="0" normalizeH="0" baseline="0" noProof="0">
                <a:ln>
                  <a:noFill/>
                </a:ln>
                <a:solidFill>
                  <a:srgbClr val="000000"/>
                </a:solidFill>
                <a:effectLst/>
                <a:uLnTx/>
                <a:uFillTx/>
                <a:latin typeface="Tw Cen MT" panose="020B0602020104020603" pitchFamily="34" charset="0"/>
                <a:ea typeface="+mn-ea"/>
                <a:cs typeface="+mn-cs"/>
              </a:rPr>
              <a:t>younger age </a:t>
            </a:r>
          </a:p>
          <a:p>
            <a:pPr marL="285750" marR="0" lvl="0" indent="-285750" algn="l" defTabSz="914400" rtl="0" eaLnBrk="1" fontAlgn="base" latinLnBrk="0" hangingPunct="1">
              <a:lnSpc>
                <a:spcPct val="100000"/>
              </a:lnSpc>
              <a:spcBef>
                <a:spcPct val="0"/>
              </a:spcBef>
              <a:spcAft>
                <a:spcPts val="600"/>
              </a:spcAft>
              <a:buClrTx/>
              <a:buSzTx/>
              <a:buFont typeface="Arial" panose="020B0604020202020204" pitchFamily="34" charset="0"/>
              <a:buChar char="•"/>
              <a:tabLst/>
              <a:defRPr/>
            </a:pPr>
            <a:r>
              <a:rPr kumimoji="0" lang="en-US" altLang="en-US" sz="1800" b="0" i="0" u="none" strike="noStrike" kern="1200" cap="none" spc="0" normalizeH="0" baseline="0" noProof="0">
                <a:ln>
                  <a:noFill/>
                </a:ln>
                <a:solidFill>
                  <a:srgbClr val="000000"/>
                </a:solidFill>
                <a:effectLst/>
                <a:uLnTx/>
                <a:uFillTx/>
                <a:latin typeface="Tw Cen MT" panose="020B0602020104020603" pitchFamily="34" charset="0"/>
                <a:ea typeface="+mn-ea"/>
                <a:cs typeface="+mn-cs"/>
              </a:rPr>
              <a:t>unemployed</a:t>
            </a:r>
          </a:p>
          <a:p>
            <a:pPr marL="285750" marR="0" lvl="0" indent="-285750" algn="l" defTabSz="914400" rtl="0" eaLnBrk="1" fontAlgn="base" latinLnBrk="0" hangingPunct="1">
              <a:lnSpc>
                <a:spcPct val="100000"/>
              </a:lnSpc>
              <a:spcBef>
                <a:spcPct val="0"/>
              </a:spcBef>
              <a:spcAft>
                <a:spcPts val="600"/>
              </a:spcAft>
              <a:buClrTx/>
              <a:buSzTx/>
              <a:buFont typeface="Arial" panose="020B0604020202020204" pitchFamily="34" charset="0"/>
              <a:buChar char="•"/>
              <a:tabLst/>
              <a:defRPr/>
            </a:pPr>
            <a:r>
              <a:rPr kumimoji="0" lang="en-US" altLang="en-US" sz="1800" b="0" i="0" u="none" strike="noStrike" kern="1200" cap="none" spc="0" normalizeH="0" baseline="0" noProof="0">
                <a:ln>
                  <a:noFill/>
                </a:ln>
                <a:solidFill>
                  <a:srgbClr val="000000"/>
                </a:solidFill>
                <a:effectLst/>
                <a:uLnTx/>
                <a:uFillTx/>
                <a:latin typeface="Tw Cen MT" panose="020B0602020104020603" pitchFamily="34" charset="0"/>
                <a:ea typeface="+mn-ea"/>
                <a:cs typeface="+mn-cs"/>
              </a:rPr>
              <a:t>higher socioeconomic deprivation </a:t>
            </a:r>
          </a:p>
          <a:p>
            <a:pPr marL="285750" marR="0" lvl="0" indent="-285750" algn="l" defTabSz="914400" rtl="0" eaLnBrk="1" fontAlgn="base" latinLnBrk="0" hangingPunct="1">
              <a:lnSpc>
                <a:spcPct val="100000"/>
              </a:lnSpc>
              <a:spcBef>
                <a:spcPct val="0"/>
              </a:spcBef>
              <a:spcAft>
                <a:spcPts val="600"/>
              </a:spcAft>
              <a:buClrTx/>
              <a:buSzTx/>
              <a:buFont typeface="Arial" panose="020B0604020202020204" pitchFamily="34" charset="0"/>
              <a:buChar char="•"/>
              <a:tabLst/>
              <a:defRPr/>
            </a:pPr>
            <a:r>
              <a:rPr kumimoji="0" lang="en-US" altLang="en-US" sz="1800" b="0" i="0" u="none" strike="noStrike" kern="1200" cap="none" spc="0" normalizeH="0" baseline="0" noProof="0">
                <a:ln>
                  <a:noFill/>
                </a:ln>
                <a:solidFill>
                  <a:srgbClr val="000000"/>
                </a:solidFill>
                <a:effectLst/>
                <a:uLnTx/>
                <a:uFillTx/>
                <a:latin typeface="Tw Cen MT" panose="020B0602020104020603" pitchFamily="34" charset="0"/>
                <a:ea typeface="+mn-ea"/>
                <a:cs typeface="+mn-cs"/>
              </a:rPr>
              <a:t>referred by a health professional (rather than self-referral)</a:t>
            </a:r>
          </a:p>
          <a:p>
            <a:pPr marL="285750" marR="0" lvl="0" indent="-285750" algn="l" defTabSz="914400" rtl="0" eaLnBrk="1" fontAlgn="base" latinLnBrk="0" hangingPunct="1">
              <a:lnSpc>
                <a:spcPct val="100000"/>
              </a:lnSpc>
              <a:spcBef>
                <a:spcPct val="0"/>
              </a:spcBef>
              <a:spcAft>
                <a:spcPts val="600"/>
              </a:spcAft>
              <a:buClrTx/>
              <a:buSzTx/>
              <a:buFont typeface="Arial" panose="020B0604020202020204" pitchFamily="34" charset="0"/>
              <a:buChar char="•"/>
              <a:tabLst/>
              <a:defRPr/>
            </a:pPr>
            <a:r>
              <a:rPr kumimoji="0" lang="en-US" altLang="en-US" sz="1800" b="0" i="0" u="none" strike="noStrike" kern="1200" cap="none" spc="0" normalizeH="0" baseline="0" noProof="0">
                <a:ln>
                  <a:noFill/>
                </a:ln>
                <a:solidFill>
                  <a:srgbClr val="000000"/>
                </a:solidFill>
                <a:effectLst/>
                <a:uLnTx/>
                <a:uFillTx/>
                <a:latin typeface="Tw Cen MT" panose="020B0602020104020603" pitchFamily="34" charset="0"/>
                <a:ea typeface="+mn-ea"/>
                <a:cs typeface="+mn-cs"/>
              </a:rPr>
              <a:t>severe depression and anxiety </a:t>
            </a:r>
          </a:p>
          <a:p>
            <a:pPr marL="285750" marR="0" lvl="0" indent="-285750" algn="l" defTabSz="914400" rtl="0" eaLnBrk="1" fontAlgn="base" latinLnBrk="0" hangingPunct="1">
              <a:lnSpc>
                <a:spcPct val="100000"/>
              </a:lnSpc>
              <a:spcBef>
                <a:spcPct val="0"/>
              </a:spcBef>
              <a:spcAft>
                <a:spcPts val="600"/>
              </a:spcAft>
              <a:buClrTx/>
              <a:buSzTx/>
              <a:buFont typeface="Arial" panose="020B0604020202020204" pitchFamily="34" charset="0"/>
              <a:buChar char="•"/>
              <a:tabLst/>
              <a:defRPr/>
            </a:pPr>
            <a:r>
              <a:rPr kumimoji="0" lang="en-US" altLang="en-US" sz="1800" b="0" i="0" u="none" strike="noStrike" kern="1200" cap="none" spc="0" normalizeH="0" baseline="0" noProof="0">
                <a:ln>
                  <a:noFill/>
                </a:ln>
                <a:solidFill>
                  <a:srgbClr val="000000"/>
                </a:solidFill>
                <a:effectLst/>
                <a:uLnTx/>
                <a:uFillTx/>
                <a:latin typeface="Tw Cen MT" panose="020B0602020104020603" pitchFamily="34" charset="0"/>
                <a:ea typeface="+mn-ea"/>
                <a:cs typeface="+mn-cs"/>
              </a:rPr>
              <a:t>severe functional impairment</a:t>
            </a:r>
          </a:p>
          <a:p>
            <a:pPr marL="285750" marR="0" lvl="0" indent="-285750" algn="l" defTabSz="914400" rtl="0" eaLnBrk="1" fontAlgn="base" latinLnBrk="0" hangingPunct="1">
              <a:lnSpc>
                <a:spcPct val="100000"/>
              </a:lnSpc>
              <a:spcBef>
                <a:spcPct val="0"/>
              </a:spcBef>
              <a:spcAft>
                <a:spcPts val="600"/>
              </a:spcAft>
              <a:buClrTx/>
              <a:buSzTx/>
              <a:buFont typeface="Arial" panose="020B0604020202020204" pitchFamily="34" charset="0"/>
              <a:buChar char="•"/>
              <a:tabLst/>
              <a:defRPr/>
            </a:pPr>
            <a:r>
              <a:rPr kumimoji="0" lang="en-US" altLang="en-US" sz="1800" b="0" i="0" u="none" strike="noStrike" kern="1200" cap="none" spc="0" normalizeH="0" baseline="0" noProof="0">
                <a:ln>
                  <a:noFill/>
                </a:ln>
                <a:solidFill>
                  <a:srgbClr val="000000"/>
                </a:solidFill>
                <a:effectLst/>
                <a:uLnTx/>
                <a:uFillTx/>
                <a:latin typeface="Tw Cen MT" panose="020B0602020104020603" pitchFamily="34" charset="0"/>
                <a:ea typeface="+mn-ea"/>
                <a:cs typeface="+mn-cs"/>
              </a:rPr>
              <a:t>Lengthier waiting time</a:t>
            </a:r>
            <a:endParaRPr kumimoji="0" lang="en-GB" altLang="en-US" sz="1800" b="0" i="0" u="none" strike="noStrike" kern="1200" cap="none" spc="0" normalizeH="0" baseline="0" noProof="0">
              <a:ln>
                <a:noFill/>
              </a:ln>
              <a:solidFill>
                <a:srgbClr val="000000"/>
              </a:solidFill>
              <a:effectLst/>
              <a:uLnTx/>
              <a:uFillTx/>
              <a:latin typeface="Tw Cen MT" panose="020B0602020104020603" pitchFamily="34" charset="0"/>
              <a:ea typeface="+mn-ea"/>
              <a:cs typeface="+mn-cs"/>
            </a:endParaRPr>
          </a:p>
        </p:txBody>
      </p:sp>
      <p:pic>
        <p:nvPicPr>
          <p:cNvPr id="4" name="Picture 3">
            <a:extLst>
              <a:ext uri="{FF2B5EF4-FFF2-40B4-BE49-F238E27FC236}">
                <a16:creationId xmlns:a16="http://schemas.microsoft.com/office/drawing/2014/main" id="{42DF8AB9-AC3B-BD49-9E45-A0E6E4D86325}"/>
              </a:ext>
            </a:extLst>
          </p:cNvPr>
          <p:cNvPicPr>
            <a:picLocks noChangeAspect="1"/>
          </p:cNvPicPr>
          <p:nvPr/>
        </p:nvPicPr>
        <p:blipFill>
          <a:blip r:embed="rId6"/>
          <a:stretch>
            <a:fillRect/>
          </a:stretch>
        </p:blipFill>
        <p:spPr>
          <a:xfrm>
            <a:off x="6848344" y="4415201"/>
            <a:ext cx="5300424" cy="2253886"/>
          </a:xfrm>
          <a:prstGeom prst="rect">
            <a:avLst/>
          </a:prstGeom>
        </p:spPr>
      </p:pic>
      <p:sp>
        <p:nvSpPr>
          <p:cNvPr id="8" name="TextBox 7">
            <a:extLst>
              <a:ext uri="{FF2B5EF4-FFF2-40B4-BE49-F238E27FC236}">
                <a16:creationId xmlns:a16="http://schemas.microsoft.com/office/drawing/2014/main" id="{97F6B3C5-BA01-27E0-210F-19DC4B334FD6}"/>
              </a:ext>
            </a:extLst>
          </p:cNvPr>
          <p:cNvSpPr txBox="1"/>
          <p:nvPr/>
        </p:nvSpPr>
        <p:spPr>
          <a:xfrm>
            <a:off x="7755689" y="3694125"/>
            <a:ext cx="4464496" cy="723275"/>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ts val="600"/>
              </a:spcAft>
              <a:buClrTx/>
              <a:buSzTx/>
              <a:buFontTx/>
              <a:buNone/>
              <a:tabLst/>
              <a:defRPr/>
            </a:pPr>
            <a:r>
              <a:rPr kumimoji="0" lang="en-GB" altLang="en-US" sz="1800" b="0" i="0" u="none" strike="noStrike" kern="1200" cap="none" spc="0" normalizeH="0" baseline="0" noProof="0">
                <a:ln>
                  <a:noFill/>
                </a:ln>
                <a:solidFill>
                  <a:srgbClr val="000000"/>
                </a:solidFill>
                <a:effectLst/>
                <a:uLnTx/>
                <a:uFillTx/>
                <a:latin typeface="Tw Cen MT" pitchFamily="34" charset="0"/>
                <a:ea typeface="+mn-ea"/>
                <a:cs typeface="+mn-cs"/>
              </a:rPr>
              <a:t>Bowker et al, 2024, Psychotherapy Research</a:t>
            </a:r>
          </a:p>
          <a:p>
            <a:pPr marL="0" marR="0" lvl="0" indent="0" algn="l" defTabSz="914400" rtl="0" eaLnBrk="1" fontAlgn="base" latinLnBrk="0" hangingPunct="1">
              <a:lnSpc>
                <a:spcPct val="100000"/>
              </a:lnSpc>
              <a:spcBef>
                <a:spcPct val="0"/>
              </a:spcBef>
              <a:spcAft>
                <a:spcPts val="600"/>
              </a:spcAft>
              <a:buClrTx/>
              <a:buSzTx/>
              <a:buFontTx/>
              <a:buNone/>
              <a:tabLst/>
              <a:defRPr/>
            </a:pPr>
            <a:r>
              <a:rPr kumimoji="0" lang="en-GB" altLang="en-US" sz="1800" b="0" i="0" u="none" strike="noStrike" kern="1200" cap="none" spc="0" normalizeH="0" baseline="0" noProof="0">
                <a:ln>
                  <a:noFill/>
                </a:ln>
                <a:solidFill>
                  <a:srgbClr val="000000"/>
                </a:solidFill>
                <a:effectLst/>
                <a:uLnTx/>
                <a:uFillTx/>
                <a:latin typeface="Tw Cen MT" pitchFamily="34" charset="0"/>
                <a:ea typeface="+mn-ea"/>
                <a:cs typeface="+mn-cs"/>
              </a:rPr>
              <a:t>N= 6,051 patients assessed by 148 therapists</a:t>
            </a:r>
          </a:p>
        </p:txBody>
      </p:sp>
    </p:spTree>
    <p:extLst>
      <p:ext uri="{BB962C8B-B14F-4D97-AF65-F5344CB8AC3E}">
        <p14:creationId xmlns:p14="http://schemas.microsoft.com/office/powerpoint/2010/main" val="12731881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5">
            <a:extLst>
              <a:ext uri="{FF2B5EF4-FFF2-40B4-BE49-F238E27FC236}">
                <a16:creationId xmlns:a16="http://schemas.microsoft.com/office/drawing/2014/main" id="{570A8A91-24BA-E4AD-ED38-8AC95F1DBF31}"/>
              </a:ext>
            </a:extLst>
          </p:cNvPr>
          <p:cNvSpPr>
            <a:spLocks noChangeArrowheads="1"/>
          </p:cNvSpPr>
          <p:nvPr/>
        </p:nvSpPr>
        <p:spPr bwMode="auto">
          <a:xfrm>
            <a:off x="0" y="0"/>
            <a:ext cx="12192000" cy="1052513"/>
          </a:xfrm>
          <a:prstGeom prst="rect">
            <a:avLst/>
          </a:prstGeom>
          <a:solidFill>
            <a:schemeClr val="tx1"/>
          </a:solidFill>
          <a:ln>
            <a:noFill/>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 name="Rectangle 2">
            <a:extLst>
              <a:ext uri="{FF2B5EF4-FFF2-40B4-BE49-F238E27FC236}">
                <a16:creationId xmlns:a16="http://schemas.microsoft.com/office/drawing/2014/main" id="{5E5B607A-D564-4C0F-AF0F-7A569B8DBD79}"/>
              </a:ext>
            </a:extLst>
          </p:cNvPr>
          <p:cNvSpPr txBox="1">
            <a:spLocks noChangeArrowheads="1"/>
          </p:cNvSpPr>
          <p:nvPr/>
        </p:nvSpPr>
        <p:spPr bwMode="auto">
          <a:xfrm>
            <a:off x="479376" y="188913"/>
            <a:ext cx="11233248" cy="676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342900" marR="0" lvl="0" indent="-342900" algn="l" defTabSz="914400" rtl="0" eaLnBrk="1" fontAlgn="base" latinLnBrk="0" hangingPunct="1">
              <a:lnSpc>
                <a:spcPct val="100000"/>
              </a:lnSpc>
              <a:spcBef>
                <a:spcPct val="20000"/>
              </a:spcBef>
              <a:spcAft>
                <a:spcPct val="0"/>
              </a:spcAft>
              <a:buClrTx/>
              <a:buSzTx/>
              <a:buFontTx/>
              <a:buNone/>
              <a:tabLst/>
              <a:defRPr/>
            </a:pPr>
            <a:r>
              <a:rPr kumimoji="0" lang="en-GB" altLang="en-US" sz="4000" b="1" i="0" u="none" strike="noStrike" kern="0" cap="none" spc="0" normalizeH="0" baseline="0" noProof="0">
                <a:ln>
                  <a:noFill/>
                </a:ln>
                <a:solidFill>
                  <a:srgbClr val="FFFFFF"/>
                </a:solidFill>
                <a:effectLst/>
                <a:uLnTx/>
                <a:uFillTx/>
                <a:latin typeface="Tw Cen MT" pitchFamily="34" charset="0"/>
                <a:ea typeface="+mn-ea"/>
                <a:cs typeface="+mn-cs"/>
              </a:rPr>
              <a:t>Practice-based evidence: relapse after therapy</a:t>
            </a:r>
          </a:p>
        </p:txBody>
      </p:sp>
      <p:pic>
        <p:nvPicPr>
          <p:cNvPr id="9" name="Picture 8">
            <a:extLst>
              <a:ext uri="{FF2B5EF4-FFF2-40B4-BE49-F238E27FC236}">
                <a16:creationId xmlns:a16="http://schemas.microsoft.com/office/drawing/2014/main" id="{F54AE5B0-FB62-015D-B710-B89FB867EBDB}"/>
              </a:ext>
            </a:extLst>
          </p:cNvPr>
          <p:cNvPicPr>
            <a:picLocks noChangeAspect="1"/>
          </p:cNvPicPr>
          <p:nvPr/>
        </p:nvPicPr>
        <p:blipFill>
          <a:blip r:embed="rId2"/>
          <a:stretch>
            <a:fillRect/>
          </a:stretch>
        </p:blipFill>
        <p:spPr>
          <a:xfrm>
            <a:off x="695400" y="1424046"/>
            <a:ext cx="4824536" cy="4324529"/>
          </a:xfrm>
          <a:prstGeom prst="rect">
            <a:avLst/>
          </a:prstGeom>
        </p:spPr>
      </p:pic>
      <p:sp>
        <p:nvSpPr>
          <p:cNvPr id="10" name="Rectangle 9">
            <a:extLst>
              <a:ext uri="{FF2B5EF4-FFF2-40B4-BE49-F238E27FC236}">
                <a16:creationId xmlns:a16="http://schemas.microsoft.com/office/drawing/2014/main" id="{27632093-D75C-5F6D-27B7-30B1889DE70C}"/>
              </a:ext>
            </a:extLst>
          </p:cNvPr>
          <p:cNvSpPr/>
          <p:nvPr/>
        </p:nvSpPr>
        <p:spPr>
          <a:xfrm>
            <a:off x="1811524" y="5935442"/>
            <a:ext cx="2592288" cy="369332"/>
          </a:xfrm>
          <a:prstGeom prst="rect">
            <a:avLst/>
          </a:prstGeom>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a:ln>
                  <a:noFill/>
                </a:ln>
                <a:solidFill>
                  <a:srgbClr val="000000"/>
                </a:solidFill>
                <a:effectLst/>
                <a:uLnTx/>
                <a:uFillTx/>
                <a:latin typeface="Tw Cen MT" pitchFamily="34" charset="0"/>
                <a:ea typeface="+mn-ea"/>
                <a:cs typeface="+mn-cs"/>
              </a:rPr>
              <a:t>Ali et al, 2017</a:t>
            </a:r>
            <a:endParaRPr kumimoji="0" lang="en-GB" sz="1800" b="0" i="0" u="none" strike="noStrike" kern="120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endParaRPr>
          </a:p>
        </p:txBody>
      </p:sp>
      <p:pic>
        <p:nvPicPr>
          <p:cNvPr id="16" name="Picture 15">
            <a:extLst>
              <a:ext uri="{FF2B5EF4-FFF2-40B4-BE49-F238E27FC236}">
                <a16:creationId xmlns:a16="http://schemas.microsoft.com/office/drawing/2014/main" id="{FD16B96A-54E8-E211-7302-3BA12F70826C}"/>
              </a:ext>
            </a:extLst>
          </p:cNvPr>
          <p:cNvPicPr>
            <a:picLocks noChangeAspect="1"/>
          </p:cNvPicPr>
          <p:nvPr/>
        </p:nvPicPr>
        <p:blipFill>
          <a:blip r:embed="rId3"/>
          <a:stretch>
            <a:fillRect/>
          </a:stretch>
        </p:blipFill>
        <p:spPr>
          <a:xfrm>
            <a:off x="6085952" y="2443697"/>
            <a:ext cx="5673472" cy="3240360"/>
          </a:xfrm>
          <a:prstGeom prst="rect">
            <a:avLst/>
          </a:prstGeom>
        </p:spPr>
      </p:pic>
      <p:sp>
        <p:nvSpPr>
          <p:cNvPr id="17" name="Rectangle 16">
            <a:extLst>
              <a:ext uri="{FF2B5EF4-FFF2-40B4-BE49-F238E27FC236}">
                <a16:creationId xmlns:a16="http://schemas.microsoft.com/office/drawing/2014/main" id="{8B93F23E-3F5D-AA8B-E5D3-3D6BC9270729}"/>
              </a:ext>
            </a:extLst>
          </p:cNvPr>
          <p:cNvSpPr/>
          <p:nvPr/>
        </p:nvSpPr>
        <p:spPr>
          <a:xfrm>
            <a:off x="7626544" y="5935442"/>
            <a:ext cx="2592288" cy="369332"/>
          </a:xfrm>
          <a:prstGeom prst="rect">
            <a:avLst/>
          </a:prstGeom>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a:ln>
                  <a:noFill/>
                </a:ln>
                <a:solidFill>
                  <a:srgbClr val="000000"/>
                </a:solidFill>
                <a:effectLst/>
                <a:uLnTx/>
                <a:uFillTx/>
                <a:latin typeface="Tw Cen MT" pitchFamily="34" charset="0"/>
                <a:ea typeface="+mn-ea"/>
                <a:cs typeface="+mn-cs"/>
              </a:rPr>
              <a:t>Lorimer et al, 2023</a:t>
            </a:r>
            <a:endParaRPr kumimoji="0" lang="en-GB" sz="1800" b="0" i="0" u="none" strike="noStrike" kern="120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endParaRPr>
          </a:p>
        </p:txBody>
      </p:sp>
      <p:sp>
        <p:nvSpPr>
          <p:cNvPr id="18" name="Rectangle 17">
            <a:extLst>
              <a:ext uri="{FF2B5EF4-FFF2-40B4-BE49-F238E27FC236}">
                <a16:creationId xmlns:a16="http://schemas.microsoft.com/office/drawing/2014/main" id="{77917081-1712-F723-1B65-5EBF6CA5B752}"/>
              </a:ext>
            </a:extLst>
          </p:cNvPr>
          <p:cNvSpPr/>
          <p:nvPr/>
        </p:nvSpPr>
        <p:spPr>
          <a:xfrm>
            <a:off x="6096000" y="1424046"/>
            <a:ext cx="5616624" cy="923330"/>
          </a:xfrm>
          <a:prstGeom prst="rect">
            <a:avLst/>
          </a:prstGeom>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a:ln>
                  <a:noFill/>
                </a:ln>
                <a:solidFill>
                  <a:srgbClr val="000000"/>
                </a:solidFill>
                <a:effectLst/>
                <a:uLnTx/>
                <a:uFillTx/>
                <a:latin typeface="Tw Cen MT" pitchFamily="34" charset="0"/>
                <a:ea typeface="+mn-ea"/>
                <a:cs typeface="+mn-cs"/>
              </a:rPr>
              <a:t>N= 21,029 patients treated over a 5-year period</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13.7%</a:t>
            </a:r>
            <a:r>
              <a:rPr kumimoji="0" lang="en-GB" sz="1800" b="0" i="0" u="none" strike="noStrike" kern="1200" cap="none" spc="0" normalizeH="0" baseline="0" noProof="0">
                <a:ln>
                  <a:noFill/>
                </a:ln>
                <a:solidFill>
                  <a:srgbClr val="000000"/>
                </a:solidFill>
                <a:effectLst/>
                <a:uLnTx/>
                <a:uFillTx/>
                <a:latin typeface="Tw Cen MT" pitchFamily="34" charset="0"/>
                <a:ea typeface="+mn-ea"/>
                <a:cs typeface="Calibri" panose="020F0502020204030204" pitchFamily="34" charset="0"/>
              </a:rPr>
              <a:t> returned for 1 or more treatments</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a:ln>
                  <a:noFill/>
                </a:ln>
                <a:solidFill>
                  <a:srgbClr val="000000"/>
                </a:solidFill>
                <a:effectLst/>
                <a:uLnTx/>
                <a:uFillTx/>
                <a:latin typeface="Tw Cen MT" pitchFamily="34" charset="0"/>
                <a:ea typeface="+mn-ea"/>
                <a:cs typeface="Calibri" panose="020F0502020204030204" pitchFamily="34" charset="0"/>
              </a:rPr>
              <a:t>Recovery rates decreased with higher number of returns</a:t>
            </a:r>
            <a:endParaRPr kumimoji="0" lang="en-GB" sz="1800" b="0" i="0" u="none" strike="noStrike" kern="120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endParaRPr>
          </a:p>
        </p:txBody>
      </p:sp>
    </p:spTree>
    <p:extLst>
      <p:ext uri="{BB962C8B-B14F-4D97-AF65-F5344CB8AC3E}">
        <p14:creationId xmlns:p14="http://schemas.microsoft.com/office/powerpoint/2010/main" val="560652315"/>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9006848" y="4293096"/>
            <a:ext cx="2971689" cy="1200329"/>
          </a:xfrm>
          <a:prstGeom prst="rect">
            <a:avLst/>
          </a:prstGeom>
        </p:spPr>
        <p:txBody>
          <a:bodyPr wrap="square">
            <a:spAutoFit/>
          </a:bodyPr>
          <a:lstStyle/>
          <a:p>
            <a:pPr marL="0" marR="0" lvl="0" indent="0" algn="l" defTabSz="914400" rtl="0" eaLnBrk="1" fontAlgn="base" latinLnBrk="0" hangingPunct="1">
              <a:lnSpc>
                <a:spcPct val="100000"/>
              </a:lnSpc>
              <a:spcBef>
                <a:spcPct val="0"/>
              </a:spcBef>
              <a:spcAft>
                <a:spcPts val="600"/>
              </a:spcAft>
              <a:buClrTx/>
              <a:buSzTx/>
              <a:buFontTx/>
              <a:buNone/>
              <a:tabLst/>
              <a:defRPr/>
            </a:pPr>
            <a:r>
              <a:rPr kumimoji="0" lang="en-GB" altLang="en-US" sz="1800" b="0" i="0" u="none" strike="noStrike" kern="1200" cap="none" spc="0" normalizeH="0" baseline="0" noProof="0">
                <a:ln>
                  <a:noFill/>
                </a:ln>
                <a:solidFill>
                  <a:srgbClr val="000000"/>
                </a:solidFill>
                <a:effectLst/>
                <a:uLnTx/>
                <a:uFillTx/>
                <a:latin typeface="Tw Cen MT" panose="020B0602020104020603" pitchFamily="34" charset="0"/>
                <a:ea typeface="+mn-ea"/>
                <a:cs typeface="+mn-cs"/>
              </a:rPr>
              <a:t>Higher burnout (OLBI-D) and lower job satisfaction (JDSS) significantly associated with poorer treatment outcomes</a:t>
            </a:r>
          </a:p>
        </p:txBody>
      </p:sp>
      <p:grpSp>
        <p:nvGrpSpPr>
          <p:cNvPr id="11" name="Group 10"/>
          <p:cNvGrpSpPr/>
          <p:nvPr/>
        </p:nvGrpSpPr>
        <p:grpSpPr>
          <a:xfrm>
            <a:off x="18355" y="3410499"/>
            <a:ext cx="8737162" cy="3005962"/>
            <a:chOff x="203419" y="1556792"/>
            <a:chExt cx="8737162" cy="3005962"/>
          </a:xfrm>
        </p:grpSpPr>
        <p:pic>
          <p:nvPicPr>
            <p:cNvPr id="12" name="Picture 11"/>
            <p:cNvPicPr>
              <a:picLocks noChangeAspect="1"/>
            </p:cNvPicPr>
            <p:nvPr/>
          </p:nvPicPr>
          <p:blipFill>
            <a:blip r:embed="rId3"/>
            <a:stretch>
              <a:fillRect/>
            </a:stretch>
          </p:blipFill>
          <p:spPr>
            <a:xfrm>
              <a:off x="203419" y="1556792"/>
              <a:ext cx="8737162" cy="3005962"/>
            </a:xfrm>
            <a:prstGeom prst="rect">
              <a:avLst/>
            </a:prstGeom>
            <a:ln>
              <a:noFill/>
            </a:ln>
            <a:effectLst>
              <a:outerShdw blurRad="292100" dist="139700" dir="2700000" algn="tl" rotWithShape="0">
                <a:srgbClr val="333333">
                  <a:alpha val="65000"/>
                </a:srgbClr>
              </a:outerShdw>
            </a:effectLst>
          </p:spPr>
        </p:pic>
        <p:sp>
          <p:nvSpPr>
            <p:cNvPr id="13" name="TextBox 12"/>
            <p:cNvSpPr txBox="1"/>
            <p:nvPr/>
          </p:nvSpPr>
          <p:spPr>
            <a:xfrm>
              <a:off x="539552" y="4264517"/>
              <a:ext cx="4032448" cy="276999"/>
            </a:xfrm>
            <a:prstGeom prst="rect">
              <a:avLst/>
            </a:prstGeom>
            <a:solidFill>
              <a:schemeClr val="bg1"/>
            </a:solid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200" b="0" i="0" u="none" strike="noStrike" kern="1200" cap="none" spc="0" normalizeH="0" baseline="0" noProof="0">
                  <a:ln>
                    <a:noFill/>
                  </a:ln>
                  <a:solidFill>
                    <a:srgbClr val="000000"/>
                  </a:solidFill>
                  <a:effectLst/>
                  <a:uLnTx/>
                  <a:uFillTx/>
                  <a:latin typeface="Arial" charset="0"/>
                  <a:ea typeface="+mn-ea"/>
                  <a:cs typeface="+mn-cs"/>
                </a:rPr>
                <a:t>Less effective                                            More effective</a:t>
              </a:r>
            </a:p>
          </p:txBody>
        </p:sp>
        <p:sp>
          <p:nvSpPr>
            <p:cNvPr id="14" name="TextBox 13"/>
            <p:cNvSpPr txBox="1"/>
            <p:nvPr/>
          </p:nvSpPr>
          <p:spPr>
            <a:xfrm>
              <a:off x="4812218" y="4264516"/>
              <a:ext cx="4032448" cy="276999"/>
            </a:xfrm>
            <a:prstGeom prst="rect">
              <a:avLst/>
            </a:prstGeom>
            <a:solidFill>
              <a:schemeClr val="bg1"/>
            </a:solid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200" b="0" i="0" u="none" strike="noStrike" kern="1200" cap="none" spc="0" normalizeH="0" baseline="0" noProof="0">
                  <a:ln>
                    <a:noFill/>
                  </a:ln>
                  <a:solidFill>
                    <a:srgbClr val="000000"/>
                  </a:solidFill>
                  <a:effectLst/>
                  <a:uLnTx/>
                  <a:uFillTx/>
                  <a:latin typeface="Arial" charset="0"/>
                  <a:ea typeface="+mn-ea"/>
                  <a:cs typeface="+mn-cs"/>
                </a:rPr>
                <a:t>Less effective                                             More effective</a:t>
              </a:r>
            </a:p>
          </p:txBody>
        </p:sp>
      </p:grpSp>
      <p:sp>
        <p:nvSpPr>
          <p:cNvPr id="2" name="Rectangle 5">
            <a:extLst>
              <a:ext uri="{FF2B5EF4-FFF2-40B4-BE49-F238E27FC236}">
                <a16:creationId xmlns:a16="http://schemas.microsoft.com/office/drawing/2014/main" id="{74494793-5A64-93B5-850A-17C411374587}"/>
              </a:ext>
            </a:extLst>
          </p:cNvPr>
          <p:cNvSpPr>
            <a:spLocks noChangeArrowheads="1"/>
          </p:cNvSpPr>
          <p:nvPr/>
        </p:nvSpPr>
        <p:spPr bwMode="auto">
          <a:xfrm>
            <a:off x="0" y="0"/>
            <a:ext cx="12192000" cy="1052513"/>
          </a:xfrm>
          <a:prstGeom prst="rect">
            <a:avLst/>
          </a:prstGeom>
          <a:solidFill>
            <a:schemeClr val="tx1"/>
          </a:solidFill>
          <a:ln>
            <a:noFill/>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 name="Rectangle 2">
            <a:extLst>
              <a:ext uri="{FF2B5EF4-FFF2-40B4-BE49-F238E27FC236}">
                <a16:creationId xmlns:a16="http://schemas.microsoft.com/office/drawing/2014/main" id="{B2C964F1-CD16-BDAC-1C64-94DFC1973314}"/>
              </a:ext>
            </a:extLst>
          </p:cNvPr>
          <p:cNvSpPr txBox="1">
            <a:spLocks noChangeArrowheads="1"/>
          </p:cNvSpPr>
          <p:nvPr/>
        </p:nvSpPr>
        <p:spPr bwMode="auto">
          <a:xfrm>
            <a:off x="479376" y="188913"/>
            <a:ext cx="11233248" cy="676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342900" marR="0" lvl="0" indent="-342900" algn="l" defTabSz="914400" rtl="0" eaLnBrk="1" fontAlgn="base" latinLnBrk="0" hangingPunct="1">
              <a:lnSpc>
                <a:spcPct val="100000"/>
              </a:lnSpc>
              <a:spcBef>
                <a:spcPct val="20000"/>
              </a:spcBef>
              <a:spcAft>
                <a:spcPct val="0"/>
              </a:spcAft>
              <a:buClrTx/>
              <a:buSzTx/>
              <a:buFontTx/>
              <a:buNone/>
              <a:tabLst/>
              <a:defRPr/>
            </a:pPr>
            <a:r>
              <a:rPr kumimoji="0" lang="en-GB" altLang="en-US" sz="4000" b="1" i="0" u="none" strike="noStrike" kern="0" cap="none" spc="0" normalizeH="0" baseline="0" noProof="0">
                <a:ln>
                  <a:noFill/>
                </a:ln>
                <a:solidFill>
                  <a:srgbClr val="FFFFFF"/>
                </a:solidFill>
                <a:effectLst/>
                <a:uLnTx/>
                <a:uFillTx/>
                <a:latin typeface="Tw Cen MT" pitchFamily="34" charset="0"/>
                <a:ea typeface="+mn-ea"/>
                <a:cs typeface="+mn-cs"/>
              </a:rPr>
              <a:t>Practice-based evidence: therapist effects</a:t>
            </a:r>
          </a:p>
        </p:txBody>
      </p:sp>
      <p:sp>
        <p:nvSpPr>
          <p:cNvPr id="4" name="Rectangle 3">
            <a:extLst>
              <a:ext uri="{FF2B5EF4-FFF2-40B4-BE49-F238E27FC236}">
                <a16:creationId xmlns:a16="http://schemas.microsoft.com/office/drawing/2014/main" id="{EAC491A7-CD67-611D-B7D4-311397FC5D8C}"/>
              </a:ext>
            </a:extLst>
          </p:cNvPr>
          <p:cNvSpPr/>
          <p:nvPr/>
        </p:nvSpPr>
        <p:spPr>
          <a:xfrm>
            <a:off x="5807968" y="1711294"/>
            <a:ext cx="6223216" cy="723275"/>
          </a:xfrm>
          <a:prstGeom prst="rect">
            <a:avLst/>
          </a:prstGeom>
        </p:spPr>
        <p:txBody>
          <a:bodyPr wrap="square">
            <a:spAutoFit/>
          </a:bodyPr>
          <a:lstStyle/>
          <a:p>
            <a:pPr marL="285750" marR="0" lvl="0" indent="-285750" algn="l" defTabSz="914400" rtl="0" eaLnBrk="1" fontAlgn="base" latinLnBrk="0" hangingPunct="1">
              <a:lnSpc>
                <a:spcPct val="100000"/>
              </a:lnSpc>
              <a:spcBef>
                <a:spcPct val="0"/>
              </a:spcBef>
              <a:spcAft>
                <a:spcPts val="600"/>
              </a:spcAft>
              <a:buClrTx/>
              <a:buSzTx/>
              <a:buFont typeface="Arial" panose="020B0604020202020204" pitchFamily="34" charset="0"/>
              <a:buChar char="•"/>
              <a:tabLst/>
              <a:defRPr/>
            </a:pPr>
            <a:r>
              <a:rPr kumimoji="0" lang="en-GB" altLang="en-US" sz="1800" b="0" i="0" u="none" strike="noStrike" kern="1200" cap="none" spc="0" normalizeH="0" baseline="0" noProof="0">
                <a:ln>
                  <a:noFill/>
                </a:ln>
                <a:solidFill>
                  <a:srgbClr val="000000"/>
                </a:solidFill>
                <a:effectLst/>
                <a:uLnTx/>
                <a:uFillTx/>
                <a:latin typeface="Tw Cen MT" panose="020B0602020104020603" pitchFamily="34" charset="0"/>
                <a:ea typeface="+mn-ea"/>
                <a:cs typeface="+mn-cs"/>
              </a:rPr>
              <a:t>49 therapists completed measures of job satisfaction &amp; burnout</a:t>
            </a:r>
          </a:p>
          <a:p>
            <a:pPr marL="285750" marR="0" lvl="0" indent="-285750" algn="l" defTabSz="914400" rtl="0" eaLnBrk="1" fontAlgn="base" latinLnBrk="0" hangingPunct="1">
              <a:lnSpc>
                <a:spcPct val="100000"/>
              </a:lnSpc>
              <a:spcBef>
                <a:spcPct val="0"/>
              </a:spcBef>
              <a:spcAft>
                <a:spcPts val="600"/>
              </a:spcAft>
              <a:buClrTx/>
              <a:buSzTx/>
              <a:buFont typeface="Arial" panose="020B0604020202020204" pitchFamily="34" charset="0"/>
              <a:buChar char="•"/>
              <a:tabLst/>
              <a:defRPr/>
            </a:pPr>
            <a:r>
              <a:rPr kumimoji="0" lang="en-GB" altLang="en-US" sz="1800" b="0" i="0" u="none" strike="noStrike" kern="1200" cap="none" spc="0" normalizeH="0" baseline="0" noProof="0">
                <a:ln>
                  <a:noFill/>
                </a:ln>
                <a:solidFill>
                  <a:srgbClr val="000000"/>
                </a:solidFill>
                <a:effectLst/>
                <a:uLnTx/>
                <a:uFillTx/>
                <a:latin typeface="Tw Cen MT" panose="020B0602020104020603" pitchFamily="34" charset="0"/>
                <a:ea typeface="+mn-ea"/>
                <a:cs typeface="+mn-cs"/>
              </a:rPr>
              <a:t>Outcomes data (N=2,223) collected 1 year post-survey</a:t>
            </a:r>
          </a:p>
        </p:txBody>
      </p:sp>
      <p:pic>
        <p:nvPicPr>
          <p:cNvPr id="5" name="Picture 4">
            <a:extLst>
              <a:ext uri="{FF2B5EF4-FFF2-40B4-BE49-F238E27FC236}">
                <a16:creationId xmlns:a16="http://schemas.microsoft.com/office/drawing/2014/main" id="{93237124-5F64-B728-8A52-2B89D12AD549}"/>
              </a:ext>
            </a:extLst>
          </p:cNvPr>
          <p:cNvPicPr>
            <a:picLocks noChangeAspect="1"/>
          </p:cNvPicPr>
          <p:nvPr/>
        </p:nvPicPr>
        <p:blipFill>
          <a:blip r:embed="rId4"/>
          <a:stretch>
            <a:fillRect/>
          </a:stretch>
        </p:blipFill>
        <p:spPr>
          <a:xfrm>
            <a:off x="0" y="1063907"/>
            <a:ext cx="5668444" cy="194900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292800977"/>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5">
            <a:extLst>
              <a:ext uri="{FF2B5EF4-FFF2-40B4-BE49-F238E27FC236}">
                <a16:creationId xmlns:a16="http://schemas.microsoft.com/office/drawing/2014/main" id="{74494793-5A64-93B5-850A-17C411374587}"/>
              </a:ext>
            </a:extLst>
          </p:cNvPr>
          <p:cNvSpPr>
            <a:spLocks noChangeArrowheads="1"/>
          </p:cNvSpPr>
          <p:nvPr/>
        </p:nvSpPr>
        <p:spPr bwMode="auto">
          <a:xfrm>
            <a:off x="0" y="0"/>
            <a:ext cx="12192000" cy="1052513"/>
          </a:xfrm>
          <a:prstGeom prst="rect">
            <a:avLst/>
          </a:prstGeom>
          <a:solidFill>
            <a:schemeClr val="tx1"/>
          </a:solidFill>
          <a:ln>
            <a:noFill/>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 name="Rectangle 2">
            <a:extLst>
              <a:ext uri="{FF2B5EF4-FFF2-40B4-BE49-F238E27FC236}">
                <a16:creationId xmlns:a16="http://schemas.microsoft.com/office/drawing/2014/main" id="{B2C964F1-CD16-BDAC-1C64-94DFC1973314}"/>
              </a:ext>
            </a:extLst>
          </p:cNvPr>
          <p:cNvSpPr txBox="1">
            <a:spLocks noChangeArrowheads="1"/>
          </p:cNvSpPr>
          <p:nvPr/>
        </p:nvSpPr>
        <p:spPr bwMode="auto">
          <a:xfrm>
            <a:off x="479376" y="188913"/>
            <a:ext cx="11233248" cy="676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342900" marR="0" lvl="0" indent="-342900" algn="l" defTabSz="914400" rtl="0" eaLnBrk="1" fontAlgn="base" latinLnBrk="0" hangingPunct="1">
              <a:lnSpc>
                <a:spcPct val="100000"/>
              </a:lnSpc>
              <a:spcBef>
                <a:spcPct val="20000"/>
              </a:spcBef>
              <a:spcAft>
                <a:spcPct val="0"/>
              </a:spcAft>
              <a:buClrTx/>
              <a:buSzTx/>
              <a:buFontTx/>
              <a:buNone/>
              <a:tabLst/>
              <a:defRPr/>
            </a:pPr>
            <a:r>
              <a:rPr kumimoji="0" lang="en-GB" altLang="en-US" sz="4000" b="1" i="0" u="none" strike="noStrike" kern="0" cap="none" spc="0" normalizeH="0" baseline="0" noProof="0">
                <a:ln>
                  <a:noFill/>
                </a:ln>
                <a:solidFill>
                  <a:srgbClr val="FFFFFF"/>
                </a:solidFill>
                <a:effectLst/>
                <a:uLnTx/>
                <a:uFillTx/>
                <a:latin typeface="Tw Cen MT" pitchFamily="34" charset="0"/>
                <a:ea typeface="+mn-ea"/>
                <a:cs typeface="+mn-cs"/>
              </a:rPr>
              <a:t>Practice-based evidence: treatment matching</a:t>
            </a:r>
          </a:p>
        </p:txBody>
      </p:sp>
      <p:sp>
        <p:nvSpPr>
          <p:cNvPr id="17" name="Rectangle 2">
            <a:extLst>
              <a:ext uri="{FF2B5EF4-FFF2-40B4-BE49-F238E27FC236}">
                <a16:creationId xmlns:a16="http://schemas.microsoft.com/office/drawing/2014/main" id="{43DB2DD3-10D7-48B9-EE87-22EB15348042}"/>
              </a:ext>
            </a:extLst>
          </p:cNvPr>
          <p:cNvSpPr txBox="1">
            <a:spLocks noChangeArrowheads="1"/>
          </p:cNvSpPr>
          <p:nvPr/>
        </p:nvSpPr>
        <p:spPr bwMode="auto">
          <a:xfrm>
            <a:off x="6689325" y="1351669"/>
            <a:ext cx="5116496" cy="14022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marR="0" lvl="0" indent="-342900" algn="l" defTabSz="914400" rtl="0" eaLnBrk="1" fontAlgn="base" latinLnBrk="0" hangingPunct="1">
              <a:lnSpc>
                <a:spcPct val="100000"/>
              </a:lnSpc>
              <a:spcBef>
                <a:spcPts val="0"/>
              </a:spcBef>
              <a:spcAft>
                <a:spcPct val="0"/>
              </a:spcAft>
              <a:buClrTx/>
              <a:buSzTx/>
              <a:buFontTx/>
              <a:buNone/>
              <a:tabLst/>
              <a:defRPr/>
            </a:pPr>
            <a:r>
              <a:rPr kumimoji="0" lang="en-GB" altLang="en-US" sz="1800" b="1" i="0" u="none" strike="noStrike" kern="0" cap="none" spc="0" normalizeH="0" baseline="0" noProof="0">
                <a:ln>
                  <a:noFill/>
                </a:ln>
                <a:solidFill>
                  <a:prstClr val="black"/>
                </a:solidFill>
                <a:effectLst/>
                <a:uLnTx/>
                <a:uFillTx/>
                <a:latin typeface="Calibri" panose="020F0502020204030204"/>
                <a:ea typeface="+mn-ea"/>
                <a:cs typeface="+mn-cs"/>
              </a:rPr>
              <a:t>N = </a:t>
            </a:r>
            <a:r>
              <a:rPr kumimoji="0" lang="en-GB" altLang="en-US" sz="1800" b="0" i="0" u="none" strike="noStrike" kern="0" cap="none" spc="0" normalizeH="0" baseline="0" noProof="0">
                <a:ln>
                  <a:noFill/>
                </a:ln>
                <a:solidFill>
                  <a:prstClr val="black"/>
                </a:solidFill>
                <a:effectLst/>
                <a:uLnTx/>
                <a:uFillTx/>
                <a:latin typeface="Calibri" panose="020F0502020204030204"/>
                <a:ea typeface="+mn-ea"/>
                <a:cs typeface="+mn-cs"/>
              </a:rPr>
              <a:t>755</a:t>
            </a:r>
            <a:r>
              <a:rPr kumimoji="0" lang="pt-BR" altLang="en-US" sz="1800" b="0" i="0" u="none" strike="noStrike" kern="0" cap="none" spc="0" normalizeH="0" baseline="0" noProof="0">
                <a:ln>
                  <a:noFill/>
                </a:ln>
                <a:solidFill>
                  <a:prstClr val="black"/>
                </a:solidFill>
                <a:effectLst/>
                <a:uLnTx/>
                <a:uFillTx/>
                <a:latin typeface="Calibri" panose="020F0502020204030204"/>
                <a:ea typeface="+mn-ea"/>
                <a:cs typeface="+mn-cs"/>
              </a:rPr>
              <a:t> (training), </a:t>
            </a:r>
            <a:r>
              <a:rPr kumimoji="0" lang="pt-BR" altLang="en-US" sz="1800" b="1" i="0" u="none" strike="noStrike" kern="0" cap="none" spc="0" normalizeH="0" baseline="0" noProof="0">
                <a:ln>
                  <a:noFill/>
                </a:ln>
                <a:solidFill>
                  <a:prstClr val="black"/>
                </a:solidFill>
                <a:effectLst/>
                <a:uLnTx/>
                <a:uFillTx/>
                <a:latin typeface="Calibri" panose="020F0502020204030204"/>
                <a:ea typeface="+mn-ea"/>
                <a:cs typeface="+mn-cs"/>
              </a:rPr>
              <a:t>N =</a:t>
            </a:r>
            <a:r>
              <a:rPr kumimoji="0" lang="pt-BR" altLang="en-US" sz="1800" b="0" i="0" u="none" strike="noStrike" kern="0" cap="none" spc="0" normalizeH="0" baseline="0" noProof="0">
                <a:ln>
                  <a:noFill/>
                </a:ln>
                <a:solidFill>
                  <a:prstClr val="black"/>
                </a:solidFill>
                <a:effectLst/>
                <a:uLnTx/>
                <a:uFillTx/>
                <a:latin typeface="Calibri" panose="020F0502020204030204"/>
                <a:ea typeface="+mn-ea"/>
                <a:cs typeface="+mn-cs"/>
              </a:rPr>
              <a:t> 757 (validation)</a:t>
            </a:r>
          </a:p>
          <a:p>
            <a:pPr marL="0" marR="0" lvl="0" indent="-342900" algn="l" defTabSz="914400" rtl="0" eaLnBrk="1" fontAlgn="base" latinLnBrk="0" hangingPunct="1">
              <a:lnSpc>
                <a:spcPct val="100000"/>
              </a:lnSpc>
              <a:spcBef>
                <a:spcPts val="0"/>
              </a:spcBef>
              <a:spcAft>
                <a:spcPct val="0"/>
              </a:spcAft>
              <a:buClrTx/>
              <a:buSzTx/>
              <a:buFontTx/>
              <a:buNone/>
              <a:tabLst/>
              <a:defRPr/>
            </a:pPr>
            <a:r>
              <a:rPr kumimoji="0" lang="en-GB" altLang="en-US" sz="1800" b="1" i="0" u="none" strike="noStrike" kern="0" cap="none" spc="0" normalizeH="0" baseline="0" noProof="0">
                <a:ln>
                  <a:noFill/>
                </a:ln>
                <a:solidFill>
                  <a:prstClr val="black"/>
                </a:solidFill>
                <a:effectLst/>
                <a:uLnTx/>
                <a:uFillTx/>
                <a:latin typeface="Calibri" panose="020F0502020204030204"/>
                <a:ea typeface="+mn-ea"/>
                <a:cs typeface="+mn-cs"/>
              </a:rPr>
              <a:t>Treatments: </a:t>
            </a:r>
            <a:r>
              <a:rPr kumimoji="0" lang="en-GB" altLang="en-US" sz="1800" b="0" i="0" u="none" strike="noStrike" kern="0" cap="none" spc="0" normalizeH="0" baseline="0" noProof="0">
                <a:ln>
                  <a:noFill/>
                </a:ln>
                <a:solidFill>
                  <a:prstClr val="black"/>
                </a:solidFill>
                <a:effectLst/>
                <a:uLnTx/>
                <a:uFillTx/>
                <a:latin typeface="Calibri" panose="020F0502020204030204"/>
                <a:ea typeface="+mn-ea"/>
                <a:cs typeface="+mn-cs"/>
              </a:rPr>
              <a:t>low vs. high intensity interventions</a:t>
            </a:r>
            <a:endParaRPr kumimoji="0" lang="en-GB" altLang="en-US" sz="1800" b="1" i="0" u="none" strike="noStrike" kern="0" cap="none" spc="0" normalizeH="0" baseline="0" noProof="0">
              <a:ln>
                <a:noFill/>
              </a:ln>
              <a:solidFill>
                <a:prstClr val="black"/>
              </a:solidFill>
              <a:effectLst/>
              <a:uLnTx/>
              <a:uFillTx/>
              <a:latin typeface="Calibri" panose="020F0502020204030204"/>
              <a:ea typeface="+mn-ea"/>
              <a:cs typeface="+mn-cs"/>
            </a:endParaRPr>
          </a:p>
          <a:p>
            <a:pPr marL="0" marR="0" lvl="0" indent="-342900" algn="l" defTabSz="914400" rtl="0" eaLnBrk="1" fontAlgn="base" latinLnBrk="0" hangingPunct="1">
              <a:lnSpc>
                <a:spcPct val="100000"/>
              </a:lnSpc>
              <a:spcBef>
                <a:spcPts val="0"/>
              </a:spcBef>
              <a:spcAft>
                <a:spcPct val="0"/>
              </a:spcAft>
              <a:buClrTx/>
              <a:buSzTx/>
              <a:buFontTx/>
              <a:buNone/>
              <a:tabLst/>
              <a:defRPr/>
            </a:pPr>
            <a:r>
              <a:rPr kumimoji="0" lang="en-GB" altLang="en-US" sz="1800" b="1" i="0" u="none" strike="noStrike" kern="0" cap="none" spc="0" normalizeH="0" baseline="0" noProof="0">
                <a:ln>
                  <a:noFill/>
                </a:ln>
                <a:solidFill>
                  <a:prstClr val="black"/>
                </a:solidFill>
                <a:effectLst/>
                <a:uLnTx/>
                <a:uFillTx/>
                <a:latin typeface="Calibri" panose="020F0502020204030204"/>
                <a:ea typeface="+mn-ea"/>
                <a:cs typeface="+mn-cs"/>
              </a:rPr>
              <a:t>Analysis:</a:t>
            </a:r>
            <a:r>
              <a:rPr kumimoji="0" lang="en-GB" altLang="en-US" sz="1800" b="0" i="0" u="none" strike="noStrike" kern="0" cap="none" spc="0" normalizeH="0" baseline="0" noProof="0">
                <a:ln>
                  <a:noFill/>
                </a:ln>
                <a:solidFill>
                  <a:prstClr val="black"/>
                </a:solidFill>
                <a:effectLst/>
                <a:uLnTx/>
                <a:uFillTx/>
                <a:latin typeface="Calibri" panose="020F0502020204030204"/>
                <a:ea typeface="+mn-ea"/>
                <a:cs typeface="+mn-cs"/>
              </a:rPr>
              <a:t> Machine learning algorithm development</a:t>
            </a:r>
            <a:endParaRPr kumimoji="0" lang="en-GB" altLang="en-US" sz="1800" b="1" i="0" u="none" strike="noStrike" kern="0" cap="none" spc="0" normalizeH="0" baseline="0" noProof="0">
              <a:ln>
                <a:noFill/>
              </a:ln>
              <a:solidFill>
                <a:prstClr val="black"/>
              </a:solidFill>
              <a:effectLst/>
              <a:uLnTx/>
              <a:uFillTx/>
              <a:latin typeface="Calibri" panose="020F0502020204030204"/>
              <a:ea typeface="+mn-ea"/>
              <a:cs typeface="+mn-cs"/>
            </a:endParaRPr>
          </a:p>
          <a:p>
            <a:pPr marL="0" marR="0" lvl="0" indent="-342900" algn="l" defTabSz="914400" rtl="0" eaLnBrk="1" fontAlgn="base" latinLnBrk="0" hangingPunct="1">
              <a:lnSpc>
                <a:spcPct val="100000"/>
              </a:lnSpc>
              <a:spcBef>
                <a:spcPts val="0"/>
              </a:spcBef>
              <a:spcAft>
                <a:spcPct val="0"/>
              </a:spcAft>
              <a:buClrTx/>
              <a:buSzTx/>
              <a:buFontTx/>
              <a:buNone/>
              <a:tabLst/>
              <a:defRPr/>
            </a:pPr>
            <a:r>
              <a:rPr kumimoji="0" lang="en-GB" altLang="en-US" sz="1800" b="1" i="0" u="none" strike="noStrike" kern="0" cap="none" spc="0" normalizeH="0" baseline="0" noProof="0">
                <a:ln>
                  <a:noFill/>
                </a:ln>
                <a:solidFill>
                  <a:prstClr val="black"/>
                </a:solidFill>
                <a:effectLst/>
                <a:uLnTx/>
                <a:uFillTx/>
                <a:latin typeface="Calibri" panose="020F0502020204030204"/>
                <a:ea typeface="+mn-ea"/>
                <a:cs typeface="+mn-cs"/>
              </a:rPr>
              <a:t>Predictors:</a:t>
            </a:r>
            <a:r>
              <a:rPr kumimoji="0" lang="en-GB" altLang="en-US" sz="1800" b="0" i="1" u="none" strike="noStrike" kern="0" cap="none" spc="0" normalizeH="0" baseline="0" noProof="0">
                <a:ln>
                  <a:noFill/>
                </a:ln>
                <a:solidFill>
                  <a:prstClr val="black"/>
                </a:solidFill>
                <a:effectLst/>
                <a:uLnTx/>
                <a:uFillTx/>
                <a:latin typeface="Calibri" panose="020F0502020204030204"/>
                <a:ea typeface="+mn-ea"/>
                <a:cs typeface="+mn-cs"/>
              </a:rPr>
              <a:t> severity, impairment, comorbidity, personality, age, employment status</a:t>
            </a:r>
            <a:endParaRPr kumimoji="0" lang="en-GB" altLang="en-US" sz="1800" b="1" i="1" u="none" strike="noStrike" kern="0" cap="none" spc="0" normalizeH="0" baseline="0" noProof="0">
              <a:ln>
                <a:noFill/>
              </a:ln>
              <a:solidFill>
                <a:prstClr val="black"/>
              </a:solidFill>
              <a:effectLst/>
              <a:uLnTx/>
              <a:uFillTx/>
              <a:latin typeface="Calibri" panose="020F0502020204030204"/>
              <a:ea typeface="+mn-ea"/>
              <a:cs typeface="+mn-cs"/>
            </a:endParaRPr>
          </a:p>
        </p:txBody>
      </p:sp>
      <p:pic>
        <p:nvPicPr>
          <p:cNvPr id="18" name="Picture 17">
            <a:extLst>
              <a:ext uri="{FF2B5EF4-FFF2-40B4-BE49-F238E27FC236}">
                <a16:creationId xmlns:a16="http://schemas.microsoft.com/office/drawing/2014/main" id="{0E2B0DC7-ABDE-45B5-21E1-4C03489728C3}"/>
              </a:ext>
            </a:extLst>
          </p:cNvPr>
          <p:cNvPicPr>
            <a:picLocks noChangeAspect="1"/>
          </p:cNvPicPr>
          <p:nvPr/>
        </p:nvPicPr>
        <p:blipFill>
          <a:blip r:embed="rId3"/>
          <a:stretch>
            <a:fillRect/>
          </a:stretch>
        </p:blipFill>
        <p:spPr>
          <a:xfrm>
            <a:off x="0" y="1052513"/>
            <a:ext cx="6303146" cy="1961158"/>
          </a:xfrm>
          <a:prstGeom prst="rect">
            <a:avLst/>
          </a:prstGeom>
          <a:ln>
            <a:noFill/>
          </a:ln>
          <a:effectLst>
            <a:outerShdw blurRad="292100" dist="139700" dir="2700000" algn="tl" rotWithShape="0">
              <a:srgbClr val="333333">
                <a:alpha val="65000"/>
              </a:srgbClr>
            </a:outerShdw>
          </a:effectLst>
        </p:spPr>
      </p:pic>
      <p:pic>
        <p:nvPicPr>
          <p:cNvPr id="19" name="Picture 18">
            <a:extLst>
              <a:ext uri="{FF2B5EF4-FFF2-40B4-BE49-F238E27FC236}">
                <a16:creationId xmlns:a16="http://schemas.microsoft.com/office/drawing/2014/main" id="{C96EEA8A-C29D-C7B3-0C8B-C334488136F8}"/>
              </a:ext>
            </a:extLst>
          </p:cNvPr>
          <p:cNvPicPr>
            <a:picLocks noChangeAspect="1"/>
          </p:cNvPicPr>
          <p:nvPr/>
        </p:nvPicPr>
        <p:blipFill>
          <a:blip r:embed="rId4"/>
          <a:stretch>
            <a:fillRect/>
          </a:stretch>
        </p:blipFill>
        <p:spPr>
          <a:xfrm>
            <a:off x="0" y="3591005"/>
            <a:ext cx="6303146" cy="1591214"/>
          </a:xfrm>
          <a:prstGeom prst="rect">
            <a:avLst/>
          </a:prstGeom>
          <a:ln>
            <a:noFill/>
          </a:ln>
          <a:effectLst>
            <a:outerShdw blurRad="292100" dist="139700" dir="2700000" algn="tl" rotWithShape="0">
              <a:srgbClr val="333333">
                <a:alpha val="65000"/>
              </a:srgbClr>
            </a:outerShdw>
          </a:effectLst>
        </p:spPr>
      </p:pic>
      <p:sp>
        <p:nvSpPr>
          <p:cNvPr id="20" name="Rectangle 2">
            <a:extLst>
              <a:ext uri="{FF2B5EF4-FFF2-40B4-BE49-F238E27FC236}">
                <a16:creationId xmlns:a16="http://schemas.microsoft.com/office/drawing/2014/main" id="{4A7C443D-CE7D-D07E-8144-68071D11A307}"/>
              </a:ext>
            </a:extLst>
          </p:cNvPr>
          <p:cNvSpPr txBox="1">
            <a:spLocks noChangeArrowheads="1"/>
          </p:cNvSpPr>
          <p:nvPr/>
        </p:nvSpPr>
        <p:spPr bwMode="auto">
          <a:xfrm>
            <a:off x="270769" y="5267609"/>
            <a:ext cx="6525156" cy="14022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marR="0" lvl="0" indent="-342900" algn="l" defTabSz="914400" rtl="0" eaLnBrk="1" fontAlgn="base" latinLnBrk="0" hangingPunct="1">
              <a:lnSpc>
                <a:spcPct val="100000"/>
              </a:lnSpc>
              <a:spcBef>
                <a:spcPts val="0"/>
              </a:spcBef>
              <a:spcAft>
                <a:spcPct val="0"/>
              </a:spcAft>
              <a:buClrTx/>
              <a:buSzTx/>
              <a:buFontTx/>
              <a:buNone/>
              <a:tabLst/>
              <a:defRPr/>
            </a:pPr>
            <a:r>
              <a:rPr kumimoji="0" lang="en-GB" altLang="en-US" sz="1800" b="1" i="0" u="none" strike="noStrike" kern="0" cap="none" spc="0" normalizeH="0" baseline="0" noProof="0">
                <a:ln>
                  <a:noFill/>
                </a:ln>
                <a:solidFill>
                  <a:prstClr val="black"/>
                </a:solidFill>
                <a:effectLst/>
                <a:uLnTx/>
                <a:uFillTx/>
                <a:latin typeface="Calibri" panose="020F0502020204030204"/>
                <a:ea typeface="+mn-ea"/>
                <a:cs typeface="+mn-cs"/>
              </a:rPr>
              <a:t>Design:</a:t>
            </a:r>
            <a:r>
              <a:rPr kumimoji="0" lang="en-GB" altLang="en-US" sz="1800" b="0" i="0" u="none" strike="noStrike" kern="0" cap="none" spc="0" normalizeH="0" baseline="0" noProof="0">
                <a:ln>
                  <a:noFill/>
                </a:ln>
                <a:solidFill>
                  <a:prstClr val="black"/>
                </a:solidFill>
                <a:effectLst/>
                <a:uLnTx/>
                <a:uFillTx/>
                <a:latin typeface="Calibri" panose="020F0502020204030204"/>
                <a:ea typeface="+mn-ea"/>
                <a:cs typeface="+mn-cs"/>
              </a:rPr>
              <a:t> Cluster RCT</a:t>
            </a:r>
            <a:endParaRPr kumimoji="0" lang="en-GB" altLang="en-US" sz="1800" b="1" i="0" u="none" strike="noStrike" kern="0" cap="none" spc="0" normalizeH="0" baseline="0" noProof="0">
              <a:ln>
                <a:noFill/>
              </a:ln>
              <a:solidFill>
                <a:prstClr val="black"/>
              </a:solidFill>
              <a:effectLst/>
              <a:uLnTx/>
              <a:uFillTx/>
              <a:latin typeface="Calibri" panose="020F0502020204030204"/>
              <a:ea typeface="+mn-ea"/>
              <a:cs typeface="+mn-cs"/>
            </a:endParaRPr>
          </a:p>
          <a:p>
            <a:pPr marL="0" marR="0" lvl="0" indent="-342900" algn="l" defTabSz="914400" rtl="0" eaLnBrk="1" fontAlgn="base" latinLnBrk="0" hangingPunct="1">
              <a:lnSpc>
                <a:spcPct val="100000"/>
              </a:lnSpc>
              <a:spcBef>
                <a:spcPts val="0"/>
              </a:spcBef>
              <a:spcAft>
                <a:spcPct val="0"/>
              </a:spcAft>
              <a:buClrTx/>
              <a:buSzTx/>
              <a:buFontTx/>
              <a:buNone/>
              <a:tabLst/>
              <a:defRPr/>
            </a:pPr>
            <a:r>
              <a:rPr kumimoji="0" lang="en-GB" altLang="en-US" sz="1800" b="1" i="0" u="none" strike="noStrike" kern="0" cap="none" spc="0" normalizeH="0" baseline="0" noProof="0">
                <a:ln>
                  <a:noFill/>
                </a:ln>
                <a:solidFill>
                  <a:prstClr val="black"/>
                </a:solidFill>
                <a:effectLst/>
                <a:uLnTx/>
                <a:uFillTx/>
                <a:latin typeface="Calibri" panose="020F0502020204030204"/>
                <a:ea typeface="+mn-ea"/>
                <a:cs typeface="+mn-cs"/>
              </a:rPr>
              <a:t>N = </a:t>
            </a:r>
            <a:r>
              <a:rPr kumimoji="0" lang="en-US" altLang="en-US" sz="1800" b="0" i="0" u="none" strike="noStrike" kern="0" cap="none" spc="0" normalizeH="0" baseline="0" noProof="0">
                <a:ln>
                  <a:noFill/>
                </a:ln>
                <a:solidFill>
                  <a:prstClr val="black"/>
                </a:solidFill>
                <a:effectLst/>
                <a:uLnTx/>
                <a:uFillTx/>
                <a:latin typeface="Calibri" panose="020F0502020204030204"/>
                <a:ea typeface="+mn-ea"/>
                <a:cs typeface="+mn-cs"/>
              </a:rPr>
              <a:t>951</a:t>
            </a:r>
          </a:p>
          <a:p>
            <a:pPr marL="0" marR="0" lvl="0" indent="-342900" algn="l" defTabSz="914400" rtl="0" eaLnBrk="1" fontAlgn="base" latinLnBrk="0" hangingPunct="1">
              <a:lnSpc>
                <a:spcPct val="100000"/>
              </a:lnSpc>
              <a:spcBef>
                <a:spcPts val="0"/>
              </a:spcBef>
              <a:spcAft>
                <a:spcPct val="0"/>
              </a:spcAft>
              <a:buClrTx/>
              <a:buSzTx/>
              <a:buFontTx/>
              <a:buNone/>
              <a:tabLst/>
              <a:defRPr/>
            </a:pPr>
            <a:r>
              <a:rPr kumimoji="0" lang="en-GB" altLang="en-US" sz="1800" b="1" i="0" u="none" strike="noStrike" kern="0" cap="none" spc="0" normalizeH="0" baseline="0" noProof="0">
                <a:ln>
                  <a:noFill/>
                </a:ln>
                <a:solidFill>
                  <a:prstClr val="black"/>
                </a:solidFill>
                <a:effectLst/>
                <a:uLnTx/>
                <a:uFillTx/>
                <a:latin typeface="Calibri" panose="020F0502020204030204"/>
                <a:ea typeface="+mn-ea"/>
                <a:cs typeface="+mn-cs"/>
              </a:rPr>
              <a:t>Treatments: </a:t>
            </a:r>
            <a:r>
              <a:rPr kumimoji="0" lang="en-GB" altLang="en-US" sz="1800" b="0" i="0" u="none" strike="noStrike" kern="0" cap="none" spc="0" normalizeH="0" baseline="0" noProof="0">
                <a:ln>
                  <a:noFill/>
                </a:ln>
                <a:solidFill>
                  <a:prstClr val="black"/>
                </a:solidFill>
                <a:effectLst/>
                <a:uLnTx/>
                <a:uFillTx/>
                <a:latin typeface="Calibri" panose="020F0502020204030204"/>
                <a:ea typeface="+mn-ea"/>
                <a:cs typeface="+mn-cs"/>
              </a:rPr>
              <a:t>stratified vs. stepped care for depression</a:t>
            </a:r>
            <a:endParaRPr kumimoji="0" lang="en-GB" altLang="en-US" sz="1800" b="1" i="0" u="none" strike="noStrike" kern="0" cap="none" spc="0" normalizeH="0" baseline="0" noProof="0">
              <a:ln>
                <a:noFill/>
              </a:ln>
              <a:solidFill>
                <a:prstClr val="black"/>
              </a:solidFill>
              <a:effectLst/>
              <a:uLnTx/>
              <a:uFillTx/>
              <a:latin typeface="Calibri" panose="020F0502020204030204"/>
              <a:ea typeface="+mn-ea"/>
              <a:cs typeface="+mn-cs"/>
            </a:endParaRPr>
          </a:p>
          <a:p>
            <a:pPr marL="0" marR="0" lvl="0" indent="-342900" algn="l" defTabSz="914400" rtl="0" eaLnBrk="1" fontAlgn="base" latinLnBrk="0" hangingPunct="1">
              <a:lnSpc>
                <a:spcPct val="100000"/>
              </a:lnSpc>
              <a:spcBef>
                <a:spcPts val="0"/>
              </a:spcBef>
              <a:spcAft>
                <a:spcPct val="0"/>
              </a:spcAft>
              <a:buClrTx/>
              <a:buSzTx/>
              <a:buFontTx/>
              <a:buNone/>
              <a:tabLst/>
              <a:defRPr/>
            </a:pPr>
            <a:r>
              <a:rPr kumimoji="0" lang="en-GB" altLang="en-US" sz="1800" b="1" i="0" u="none" strike="noStrike" kern="0" cap="none" spc="0" normalizeH="0" baseline="0" noProof="0">
                <a:ln>
                  <a:noFill/>
                </a:ln>
                <a:solidFill>
                  <a:prstClr val="black"/>
                </a:solidFill>
                <a:effectLst/>
                <a:uLnTx/>
                <a:uFillTx/>
                <a:latin typeface="Calibri" panose="020F0502020204030204"/>
                <a:ea typeface="+mn-ea"/>
                <a:cs typeface="+mn-cs"/>
              </a:rPr>
              <a:t>Analysis:</a:t>
            </a:r>
            <a:r>
              <a:rPr kumimoji="0" lang="en-GB" altLang="en-US" sz="1800" b="0" i="1" u="none" strike="noStrike" kern="0" cap="none" spc="0" normalizeH="0" baseline="0" noProof="0">
                <a:ln>
                  <a:noFill/>
                </a:ln>
                <a:solidFill>
                  <a:prstClr val="black"/>
                </a:solidFill>
                <a:effectLst/>
                <a:uLnTx/>
                <a:uFillTx/>
                <a:latin typeface="Calibri" panose="020F0502020204030204"/>
                <a:ea typeface="+mn-ea"/>
                <a:cs typeface="+mn-cs"/>
              </a:rPr>
              <a:t> </a:t>
            </a:r>
            <a:r>
              <a:rPr kumimoji="0" lang="en-GB" altLang="en-US" sz="1800" b="0" i="0" u="none" strike="noStrike" kern="0" cap="none" spc="0" normalizeH="0" baseline="0" noProof="0">
                <a:ln>
                  <a:noFill/>
                </a:ln>
                <a:solidFill>
                  <a:prstClr val="black"/>
                </a:solidFill>
                <a:effectLst/>
                <a:uLnTx/>
                <a:uFillTx/>
                <a:latin typeface="Calibri" panose="020F0502020204030204"/>
                <a:ea typeface="+mn-ea"/>
                <a:cs typeface="+mn-cs"/>
              </a:rPr>
              <a:t>Logistic regression comparing depression recovery between groups</a:t>
            </a:r>
            <a:endParaRPr kumimoji="0" lang="en-GB" altLang="en-US" sz="1800" b="1" i="0" u="none" strike="noStrike" kern="0" cap="none" spc="0" normalizeH="0" baseline="0" noProof="0">
              <a:ln>
                <a:noFill/>
              </a:ln>
              <a:solidFill>
                <a:prstClr val="black"/>
              </a:solidFill>
              <a:effectLst/>
              <a:uLnTx/>
              <a:uFillTx/>
              <a:latin typeface="Calibri" panose="020F0502020204030204"/>
              <a:ea typeface="+mn-ea"/>
              <a:cs typeface="+mn-cs"/>
            </a:endParaRPr>
          </a:p>
        </p:txBody>
      </p:sp>
      <p:sp>
        <p:nvSpPr>
          <p:cNvPr id="21" name="Arrow: Down 20">
            <a:extLst>
              <a:ext uri="{FF2B5EF4-FFF2-40B4-BE49-F238E27FC236}">
                <a16:creationId xmlns:a16="http://schemas.microsoft.com/office/drawing/2014/main" id="{4BA42138-1EDA-4D6D-5335-3BA73FA0F8F7}"/>
              </a:ext>
            </a:extLst>
          </p:cNvPr>
          <p:cNvSpPr/>
          <p:nvPr/>
        </p:nvSpPr>
        <p:spPr>
          <a:xfrm>
            <a:off x="2740789" y="3025333"/>
            <a:ext cx="568171" cy="554010"/>
          </a:xfrm>
          <a:prstGeom prst="down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22" name="Picture 21">
            <a:extLst>
              <a:ext uri="{FF2B5EF4-FFF2-40B4-BE49-F238E27FC236}">
                <a16:creationId xmlns:a16="http://schemas.microsoft.com/office/drawing/2014/main" id="{2CC31A11-0E5D-47FE-2A1F-F0DA6572AAC3}"/>
              </a:ext>
            </a:extLst>
          </p:cNvPr>
          <p:cNvPicPr>
            <a:picLocks noChangeAspect="1"/>
          </p:cNvPicPr>
          <p:nvPr/>
        </p:nvPicPr>
        <p:blipFill>
          <a:blip r:embed="rId5"/>
          <a:stretch>
            <a:fillRect/>
          </a:stretch>
        </p:blipFill>
        <p:spPr>
          <a:xfrm>
            <a:off x="6795925" y="3053098"/>
            <a:ext cx="5287994" cy="3804902"/>
          </a:xfrm>
          <a:prstGeom prst="rect">
            <a:avLst/>
          </a:prstGeom>
        </p:spPr>
      </p:pic>
    </p:spTree>
    <p:extLst>
      <p:ext uri="{BB962C8B-B14F-4D97-AF65-F5344CB8AC3E}">
        <p14:creationId xmlns:p14="http://schemas.microsoft.com/office/powerpoint/2010/main" val="22147418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par>
                                <p:cTn id="8" presetID="10" presetClass="entr" presetSubtype="0" fill="hold"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fade">
                                      <p:cBhvr>
                                        <p:cTn id="10" dur="500"/>
                                        <p:tgtEl>
                                          <p:spTgt spid="1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fade">
                                      <p:cBhvr>
                                        <p:cTn id="13" dur="500"/>
                                        <p:tgtEl>
                                          <p:spTgt spid="20"/>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fade">
                                      <p:cBhvr>
                                        <p:cTn id="1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animBg="1"/>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5">
            <a:extLst>
              <a:ext uri="{FF2B5EF4-FFF2-40B4-BE49-F238E27FC236}">
                <a16:creationId xmlns:a16="http://schemas.microsoft.com/office/drawing/2014/main" id="{74494793-5A64-93B5-850A-17C411374587}"/>
              </a:ext>
            </a:extLst>
          </p:cNvPr>
          <p:cNvSpPr>
            <a:spLocks noChangeArrowheads="1"/>
          </p:cNvSpPr>
          <p:nvPr/>
        </p:nvSpPr>
        <p:spPr bwMode="auto">
          <a:xfrm>
            <a:off x="0" y="0"/>
            <a:ext cx="12192000" cy="1052513"/>
          </a:xfrm>
          <a:prstGeom prst="rect">
            <a:avLst/>
          </a:prstGeom>
          <a:solidFill>
            <a:schemeClr val="tx1"/>
          </a:solidFill>
          <a:ln>
            <a:noFill/>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 name="Rectangle 2">
            <a:extLst>
              <a:ext uri="{FF2B5EF4-FFF2-40B4-BE49-F238E27FC236}">
                <a16:creationId xmlns:a16="http://schemas.microsoft.com/office/drawing/2014/main" id="{B2C964F1-CD16-BDAC-1C64-94DFC1973314}"/>
              </a:ext>
            </a:extLst>
          </p:cNvPr>
          <p:cNvSpPr txBox="1">
            <a:spLocks noChangeArrowheads="1"/>
          </p:cNvSpPr>
          <p:nvPr/>
        </p:nvSpPr>
        <p:spPr bwMode="auto">
          <a:xfrm>
            <a:off x="479376" y="188913"/>
            <a:ext cx="11233248" cy="676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342900" marR="0" lvl="0" indent="-342900" algn="l" defTabSz="914400" rtl="0" eaLnBrk="1" fontAlgn="base" latinLnBrk="0" hangingPunct="1">
              <a:lnSpc>
                <a:spcPct val="100000"/>
              </a:lnSpc>
              <a:spcBef>
                <a:spcPct val="20000"/>
              </a:spcBef>
              <a:spcAft>
                <a:spcPct val="0"/>
              </a:spcAft>
              <a:buClrTx/>
              <a:buSzTx/>
              <a:buFontTx/>
              <a:buNone/>
              <a:tabLst/>
              <a:defRPr/>
            </a:pPr>
            <a:r>
              <a:rPr kumimoji="0" lang="en-GB" altLang="en-US" sz="4000" b="1" i="0" u="none" strike="noStrike" kern="0" cap="none" spc="0" normalizeH="0" baseline="0" noProof="0">
                <a:ln>
                  <a:noFill/>
                </a:ln>
                <a:solidFill>
                  <a:srgbClr val="FFFFFF"/>
                </a:solidFill>
                <a:effectLst/>
                <a:uLnTx/>
                <a:uFillTx/>
                <a:latin typeface="Tw Cen MT" pitchFamily="34" charset="0"/>
                <a:ea typeface="+mn-ea"/>
                <a:cs typeface="+mn-cs"/>
              </a:rPr>
              <a:t>Practice-based evidence: learning points</a:t>
            </a:r>
          </a:p>
        </p:txBody>
      </p:sp>
      <p:sp>
        <p:nvSpPr>
          <p:cNvPr id="10" name="Rectangle 9">
            <a:extLst>
              <a:ext uri="{FF2B5EF4-FFF2-40B4-BE49-F238E27FC236}">
                <a16:creationId xmlns:a16="http://schemas.microsoft.com/office/drawing/2014/main" id="{C558359D-DD17-FE0A-FAC8-C4C438000B55}"/>
              </a:ext>
            </a:extLst>
          </p:cNvPr>
          <p:cNvSpPr/>
          <p:nvPr/>
        </p:nvSpPr>
        <p:spPr>
          <a:xfrm>
            <a:off x="695400" y="1772816"/>
            <a:ext cx="10801200" cy="4093428"/>
          </a:xfrm>
          <a:prstGeom prst="rect">
            <a:avLst/>
          </a:prstGeom>
        </p:spPr>
        <p:txBody>
          <a:bodyPr wrap="square">
            <a:spAutoFit/>
          </a:bodyPr>
          <a:lstStyle/>
          <a:p>
            <a:pPr marL="0" marR="0" lvl="0" indent="0" algn="l" defTabSz="914400" rtl="0" eaLnBrk="1" fontAlgn="base" latinLnBrk="0" hangingPunct="1">
              <a:lnSpc>
                <a:spcPct val="100000"/>
              </a:lnSpc>
              <a:spcBef>
                <a:spcPct val="0"/>
              </a:spcBef>
              <a:spcAft>
                <a:spcPts val="600"/>
              </a:spcAft>
              <a:buClrTx/>
              <a:buSzTx/>
              <a:buFontTx/>
              <a:buNone/>
              <a:tabLst/>
              <a:defRPr/>
            </a:pPr>
            <a:r>
              <a:rPr kumimoji="0" lang="en-US" altLang="en-US" sz="2000" b="0" i="0" u="none" strike="noStrike" kern="1200" cap="none" spc="0" normalizeH="0" baseline="0" noProof="0">
                <a:ln>
                  <a:noFill/>
                </a:ln>
                <a:solidFill>
                  <a:srgbClr val="000000"/>
                </a:solidFill>
                <a:effectLst/>
                <a:uLnTx/>
                <a:uFillTx/>
                <a:latin typeface="Tw Cen MT" panose="020B0602020104020603" pitchFamily="34" charset="0"/>
                <a:ea typeface="+mn-ea"/>
                <a:cs typeface="+mn-cs"/>
              </a:rPr>
              <a:t>1. Always aim to offer an optimal dose of GSH (4-7), and step-up if there is no evidence of reliable improvement.</a:t>
            </a:r>
          </a:p>
          <a:p>
            <a:pPr marL="0" marR="0" lvl="0" indent="0" algn="l" defTabSz="914400" rtl="0" eaLnBrk="1" fontAlgn="base" latinLnBrk="0" hangingPunct="1">
              <a:lnSpc>
                <a:spcPct val="100000"/>
              </a:lnSpc>
              <a:spcBef>
                <a:spcPct val="0"/>
              </a:spcBef>
              <a:spcAft>
                <a:spcPts val="600"/>
              </a:spcAft>
              <a:buClrTx/>
              <a:buSzTx/>
              <a:buFontTx/>
              <a:buNone/>
              <a:tabLst/>
              <a:defRPr/>
            </a:pPr>
            <a:endParaRPr kumimoji="0" lang="en-US" altLang="en-US" sz="2000" b="0" i="0" u="none" strike="noStrike" kern="1200" cap="none" spc="0" normalizeH="0" baseline="0" noProof="0">
              <a:ln>
                <a:noFill/>
              </a:ln>
              <a:solidFill>
                <a:srgbClr val="000000"/>
              </a:solidFill>
              <a:effectLst/>
              <a:uLnTx/>
              <a:uFillTx/>
              <a:latin typeface="Tw Cen MT" panose="020B0602020104020603" pitchFamily="34" charset="0"/>
              <a:ea typeface="+mn-ea"/>
              <a:cs typeface="+mn-cs"/>
            </a:endParaRPr>
          </a:p>
          <a:p>
            <a:pPr marL="0" marR="0" lvl="0" indent="0" algn="l" defTabSz="914400" rtl="0" eaLnBrk="1" fontAlgn="base" latinLnBrk="0" hangingPunct="1">
              <a:lnSpc>
                <a:spcPct val="100000"/>
              </a:lnSpc>
              <a:spcBef>
                <a:spcPct val="0"/>
              </a:spcBef>
              <a:spcAft>
                <a:spcPts val="600"/>
              </a:spcAft>
              <a:buClrTx/>
              <a:buSzTx/>
              <a:buFontTx/>
              <a:buNone/>
              <a:tabLst/>
              <a:defRPr/>
            </a:pPr>
            <a:r>
              <a:rPr kumimoji="0" lang="en-US" altLang="en-US" sz="2000" b="0" i="0" u="none" strike="noStrike" kern="1200" cap="none" spc="0" normalizeH="0" baseline="0" noProof="0">
                <a:ln>
                  <a:noFill/>
                </a:ln>
                <a:solidFill>
                  <a:srgbClr val="000000"/>
                </a:solidFill>
                <a:effectLst/>
                <a:uLnTx/>
                <a:uFillTx/>
                <a:latin typeface="Tw Cen MT" panose="020B0602020104020603" pitchFamily="34" charset="0"/>
                <a:ea typeface="+mn-ea"/>
                <a:cs typeface="+mn-cs"/>
              </a:rPr>
              <a:t>2. If there is reliable improvement, offer relapse prevention booster sessions to consolidate gains.</a:t>
            </a:r>
          </a:p>
          <a:p>
            <a:pPr marL="0" marR="0" lvl="0" indent="0" algn="l" defTabSz="914400" rtl="0" eaLnBrk="1" fontAlgn="base" latinLnBrk="0" hangingPunct="1">
              <a:lnSpc>
                <a:spcPct val="100000"/>
              </a:lnSpc>
              <a:spcBef>
                <a:spcPct val="0"/>
              </a:spcBef>
              <a:spcAft>
                <a:spcPts val="600"/>
              </a:spcAft>
              <a:buClrTx/>
              <a:buSzTx/>
              <a:buFontTx/>
              <a:buNone/>
              <a:tabLst/>
              <a:defRPr/>
            </a:pPr>
            <a:endParaRPr kumimoji="0" lang="en-US" altLang="en-US" sz="2000" b="0" i="0" u="none" strike="noStrike" kern="1200" cap="none" spc="0" normalizeH="0" baseline="0" noProof="0">
              <a:ln>
                <a:noFill/>
              </a:ln>
              <a:solidFill>
                <a:srgbClr val="000000"/>
              </a:solidFill>
              <a:effectLst/>
              <a:uLnTx/>
              <a:uFillTx/>
              <a:latin typeface="Tw Cen MT" panose="020B0602020104020603" pitchFamily="34" charset="0"/>
              <a:ea typeface="+mn-ea"/>
              <a:cs typeface="+mn-cs"/>
            </a:endParaRPr>
          </a:p>
          <a:p>
            <a:pPr marL="0" marR="0" lvl="0" indent="0" algn="l" defTabSz="914400" rtl="0" eaLnBrk="1" fontAlgn="base" latinLnBrk="0" hangingPunct="1">
              <a:lnSpc>
                <a:spcPct val="100000"/>
              </a:lnSpc>
              <a:spcBef>
                <a:spcPct val="0"/>
              </a:spcBef>
              <a:spcAft>
                <a:spcPts val="600"/>
              </a:spcAft>
              <a:buClrTx/>
              <a:buSzTx/>
              <a:buFontTx/>
              <a:buNone/>
              <a:tabLst/>
              <a:defRPr/>
            </a:pPr>
            <a:r>
              <a:rPr kumimoji="0" lang="en-US" altLang="en-US" sz="2000" b="0" i="0" u="none" strike="noStrike" kern="1200" cap="none" spc="0" normalizeH="0" baseline="0" noProof="0">
                <a:ln>
                  <a:noFill/>
                </a:ln>
                <a:solidFill>
                  <a:srgbClr val="000000"/>
                </a:solidFill>
                <a:effectLst/>
                <a:uLnTx/>
                <a:uFillTx/>
                <a:latin typeface="Tw Cen MT" panose="020B0602020104020603" pitchFamily="34" charset="0"/>
                <a:ea typeface="+mn-ea"/>
                <a:cs typeface="+mn-cs"/>
              </a:rPr>
              <a:t>3. Dropout occurs in the earliest phases of therapy, usually because it’s not working and because the patient has low expectations about the treatment.</a:t>
            </a:r>
          </a:p>
          <a:p>
            <a:pPr marL="0" marR="0" lvl="0" indent="0" algn="l" defTabSz="914400" rtl="0" eaLnBrk="1" fontAlgn="base" latinLnBrk="0" hangingPunct="1">
              <a:lnSpc>
                <a:spcPct val="100000"/>
              </a:lnSpc>
              <a:spcBef>
                <a:spcPct val="0"/>
              </a:spcBef>
              <a:spcAft>
                <a:spcPts val="600"/>
              </a:spcAft>
              <a:buClrTx/>
              <a:buSzTx/>
              <a:buFontTx/>
              <a:buNone/>
              <a:tabLst/>
              <a:defRPr/>
            </a:pPr>
            <a:endParaRPr kumimoji="0" lang="en-US" altLang="en-US" sz="2000" b="0" i="0" u="none" strike="noStrike" kern="1200" cap="none" spc="0" normalizeH="0" baseline="0" noProof="0">
              <a:ln>
                <a:noFill/>
              </a:ln>
              <a:solidFill>
                <a:srgbClr val="000000"/>
              </a:solidFill>
              <a:effectLst/>
              <a:uLnTx/>
              <a:uFillTx/>
              <a:latin typeface="Tw Cen MT" panose="020B0602020104020603" pitchFamily="34" charset="0"/>
              <a:ea typeface="+mn-ea"/>
              <a:cs typeface="+mn-cs"/>
            </a:endParaRPr>
          </a:p>
          <a:p>
            <a:pPr marL="0" marR="0" lvl="0" indent="0" algn="l" defTabSz="914400" rtl="0" eaLnBrk="1" fontAlgn="base" latinLnBrk="0" hangingPunct="1">
              <a:lnSpc>
                <a:spcPct val="100000"/>
              </a:lnSpc>
              <a:spcBef>
                <a:spcPct val="0"/>
              </a:spcBef>
              <a:spcAft>
                <a:spcPts val="600"/>
              </a:spcAft>
              <a:buClrTx/>
              <a:buSzTx/>
              <a:buFontTx/>
              <a:buNone/>
              <a:tabLst/>
              <a:defRPr/>
            </a:pPr>
            <a:r>
              <a:rPr kumimoji="0" lang="en-US" altLang="en-US" sz="2000" b="0" i="0" u="none" strike="noStrike" kern="1200" cap="none" spc="0" normalizeH="0" baseline="0" noProof="0">
                <a:ln>
                  <a:noFill/>
                </a:ln>
                <a:solidFill>
                  <a:srgbClr val="000000"/>
                </a:solidFill>
                <a:effectLst/>
                <a:uLnTx/>
                <a:uFillTx/>
                <a:latin typeface="Tw Cen MT" panose="020B0602020104020603" pitchFamily="34" charset="0"/>
                <a:ea typeface="+mn-ea"/>
                <a:cs typeface="+mn-cs"/>
              </a:rPr>
              <a:t>4. Look after staff wellbeing. Therapists with high burnout are less effective at helping their patients.</a:t>
            </a:r>
          </a:p>
          <a:p>
            <a:pPr marL="0" marR="0" lvl="0" indent="0" algn="l" defTabSz="914400" rtl="0" eaLnBrk="1" fontAlgn="base" latinLnBrk="0" hangingPunct="1">
              <a:lnSpc>
                <a:spcPct val="100000"/>
              </a:lnSpc>
              <a:spcBef>
                <a:spcPct val="0"/>
              </a:spcBef>
              <a:spcAft>
                <a:spcPts val="600"/>
              </a:spcAft>
              <a:buClrTx/>
              <a:buSzTx/>
              <a:buFontTx/>
              <a:buNone/>
              <a:tabLst/>
              <a:defRPr/>
            </a:pPr>
            <a:endParaRPr kumimoji="0" lang="en-US" altLang="en-US" sz="2000" b="0" i="0" u="none" strike="noStrike" kern="1200" cap="none" spc="0" normalizeH="0" baseline="0" noProof="0">
              <a:ln>
                <a:noFill/>
              </a:ln>
              <a:solidFill>
                <a:srgbClr val="000000"/>
              </a:solidFill>
              <a:effectLst/>
              <a:uLnTx/>
              <a:uFillTx/>
              <a:latin typeface="Tw Cen MT" panose="020B0602020104020603" pitchFamily="34" charset="0"/>
              <a:ea typeface="+mn-ea"/>
              <a:cs typeface="+mn-cs"/>
            </a:endParaRPr>
          </a:p>
          <a:p>
            <a:pPr marL="0" marR="0" lvl="0" indent="0" algn="l" defTabSz="914400" rtl="0" eaLnBrk="1" fontAlgn="base" latinLnBrk="0" hangingPunct="1">
              <a:lnSpc>
                <a:spcPct val="100000"/>
              </a:lnSpc>
              <a:spcBef>
                <a:spcPct val="0"/>
              </a:spcBef>
              <a:spcAft>
                <a:spcPts val="600"/>
              </a:spcAft>
              <a:buClrTx/>
              <a:buSzTx/>
              <a:buFontTx/>
              <a:buNone/>
              <a:tabLst/>
              <a:defRPr/>
            </a:pPr>
            <a:r>
              <a:rPr kumimoji="0" lang="en-US" altLang="en-US" sz="2000" b="0" i="0" u="none" strike="noStrike" kern="1200" cap="none" spc="0" normalizeH="0" baseline="0" noProof="0">
                <a:ln>
                  <a:noFill/>
                </a:ln>
                <a:solidFill>
                  <a:srgbClr val="000000"/>
                </a:solidFill>
                <a:effectLst/>
                <a:uLnTx/>
                <a:uFillTx/>
                <a:latin typeface="Tw Cen MT" panose="020B0602020104020603" pitchFamily="34" charset="0"/>
                <a:ea typeface="+mn-ea"/>
                <a:cs typeface="+mn-cs"/>
              </a:rPr>
              <a:t>5. GSH doesn’t isn’t appropriate for everyone. Complex cases need high intensity treatments.</a:t>
            </a:r>
            <a:endParaRPr kumimoji="0" lang="en-GB" altLang="en-US" sz="2000" b="0" i="0" u="none" strike="noStrike" kern="1200" cap="none" spc="0" normalizeH="0" baseline="0" noProof="0">
              <a:ln>
                <a:noFill/>
              </a:ln>
              <a:solidFill>
                <a:srgbClr val="000000"/>
              </a:solidFill>
              <a:effectLst/>
              <a:uLnTx/>
              <a:uFillTx/>
              <a:latin typeface="Tw Cen MT" panose="020B0602020104020603" pitchFamily="34" charset="0"/>
              <a:ea typeface="+mn-ea"/>
              <a:cs typeface="+mn-cs"/>
            </a:endParaRPr>
          </a:p>
        </p:txBody>
      </p:sp>
    </p:spTree>
    <p:extLst>
      <p:ext uri="{BB962C8B-B14F-4D97-AF65-F5344CB8AC3E}">
        <p14:creationId xmlns:p14="http://schemas.microsoft.com/office/powerpoint/2010/main" val="39518498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500"/>
                                        <p:tgtEl>
                                          <p:spTgt spid="1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
                                            <p:txEl>
                                              <p:pRg st="2" end="2"/>
                                            </p:txEl>
                                          </p:spTgt>
                                        </p:tgtEl>
                                        <p:attrNameLst>
                                          <p:attrName>style.visibility</p:attrName>
                                        </p:attrNameLst>
                                      </p:cBhvr>
                                      <p:to>
                                        <p:strVal val="visible"/>
                                      </p:to>
                                    </p:set>
                                    <p:animEffect transition="in" filter="fade">
                                      <p:cBhvr>
                                        <p:cTn id="12" dur="500"/>
                                        <p:tgtEl>
                                          <p:spTgt spid="10">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
                                            <p:txEl>
                                              <p:pRg st="4" end="4"/>
                                            </p:txEl>
                                          </p:spTgt>
                                        </p:tgtEl>
                                        <p:attrNameLst>
                                          <p:attrName>style.visibility</p:attrName>
                                        </p:attrNameLst>
                                      </p:cBhvr>
                                      <p:to>
                                        <p:strVal val="visible"/>
                                      </p:to>
                                    </p:set>
                                    <p:animEffect transition="in" filter="fade">
                                      <p:cBhvr>
                                        <p:cTn id="17" dur="500"/>
                                        <p:tgtEl>
                                          <p:spTgt spid="10">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0">
                                            <p:txEl>
                                              <p:pRg st="6" end="6"/>
                                            </p:txEl>
                                          </p:spTgt>
                                        </p:tgtEl>
                                        <p:attrNameLst>
                                          <p:attrName>style.visibility</p:attrName>
                                        </p:attrNameLst>
                                      </p:cBhvr>
                                      <p:to>
                                        <p:strVal val="visible"/>
                                      </p:to>
                                    </p:set>
                                    <p:animEffect transition="in" filter="fade">
                                      <p:cBhvr>
                                        <p:cTn id="22" dur="500"/>
                                        <p:tgtEl>
                                          <p:spTgt spid="10">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0">
                                            <p:txEl>
                                              <p:pRg st="8" end="8"/>
                                            </p:txEl>
                                          </p:spTgt>
                                        </p:tgtEl>
                                        <p:attrNameLst>
                                          <p:attrName>style.visibility</p:attrName>
                                        </p:attrNameLst>
                                      </p:cBhvr>
                                      <p:to>
                                        <p:strVal val="visible"/>
                                      </p:to>
                                    </p:set>
                                    <p:animEffect transition="in" filter="fade">
                                      <p:cBhvr>
                                        <p:cTn id="27" dur="500"/>
                                        <p:tgtEl>
                                          <p:spTgt spid="10">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444" y="2060849"/>
            <a:ext cx="9144000" cy="3096343"/>
          </a:xfrm>
        </p:spPr>
        <p:txBody>
          <a:bodyPr>
            <a:normAutofit fontScale="90000"/>
          </a:bodyPr>
          <a:lstStyle/>
          <a:p>
            <a:r>
              <a:rPr lang="en-GB"/>
              <a:t>SPERS Reflection Session</a:t>
            </a:r>
            <a:br>
              <a:rPr lang="en-GB"/>
            </a:br>
            <a:br>
              <a:rPr lang="en-GB"/>
            </a:br>
            <a:br>
              <a:rPr lang="en-GB"/>
            </a:br>
            <a:r>
              <a:rPr lang="en-GB"/>
              <a:t>What is a normal response, </a:t>
            </a:r>
            <a:br>
              <a:rPr lang="en-GB"/>
            </a:br>
            <a:r>
              <a:rPr lang="en-GB"/>
              <a:t>what’s already helping….</a:t>
            </a:r>
            <a:br>
              <a:rPr lang="en-GB"/>
            </a:br>
            <a:r>
              <a:rPr lang="en-GB"/>
              <a:t>and what might be next?</a:t>
            </a:r>
          </a:p>
        </p:txBody>
      </p:sp>
      <p:pic>
        <p:nvPicPr>
          <p:cNvPr id="1026" name="Picture 2" descr="Jobs with Mersey Care NHS Foundation Trust">
            <a:extLst>
              <a:ext uri="{FF2B5EF4-FFF2-40B4-BE49-F238E27FC236}">
                <a16:creationId xmlns:a16="http://schemas.microsoft.com/office/drawing/2014/main" id="{44E6A9B4-2319-5CC8-2823-25528758FD9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2200" t="12201" r="5901" b="12201"/>
          <a:stretch/>
        </p:blipFill>
        <p:spPr bwMode="auto">
          <a:xfrm>
            <a:off x="9986999" y="188640"/>
            <a:ext cx="2028225" cy="936104"/>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D325637A-395D-8E80-29F6-085186AC615F}"/>
              </a:ext>
            </a:extLst>
          </p:cNvPr>
          <p:cNvSpPr txBox="1"/>
          <p:nvPr/>
        </p:nvSpPr>
        <p:spPr>
          <a:xfrm>
            <a:off x="5663953" y="6023029"/>
            <a:ext cx="6033923" cy="646331"/>
          </a:xfrm>
          <a:prstGeom prst="rect">
            <a:avLst/>
          </a:prstGeom>
          <a:noFill/>
        </p:spPr>
        <p:txBody>
          <a:bodyPr wrap="square" rtlCol="0">
            <a:spAutoFit/>
          </a:bodyPr>
          <a:lstStyle/>
          <a:p>
            <a:r>
              <a:rPr lang="en-GB" sz="1200"/>
              <a:t>Dr Hannah Ainslie/Dr Dominic Bray/ SPERS Team September 2024</a:t>
            </a:r>
          </a:p>
          <a:p>
            <a:r>
              <a:rPr lang="en-GB" sz="1200">
                <a:hlinkClick r:id="rId4"/>
              </a:rPr>
              <a:t>Dominic.Bray@nhs.net</a:t>
            </a:r>
            <a:endParaRPr lang="en-GB" sz="1200"/>
          </a:p>
          <a:p>
            <a:r>
              <a:rPr lang="en-GB" sz="1200"/>
              <a:t>Feel free to use these slides and please acknowledge your source if you do</a:t>
            </a:r>
          </a:p>
        </p:txBody>
      </p:sp>
    </p:spTree>
    <p:extLst>
      <p:ext uri="{BB962C8B-B14F-4D97-AF65-F5344CB8AC3E}">
        <p14:creationId xmlns:p14="http://schemas.microsoft.com/office/powerpoint/2010/main" val="264401696"/>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Agenda for today</a:t>
            </a:r>
          </a:p>
        </p:txBody>
      </p:sp>
      <p:sp>
        <p:nvSpPr>
          <p:cNvPr id="3" name="Content Placeholder 2"/>
          <p:cNvSpPr>
            <a:spLocks noGrp="1"/>
          </p:cNvSpPr>
          <p:nvPr>
            <p:ph idx="1"/>
          </p:nvPr>
        </p:nvSpPr>
        <p:spPr/>
        <p:txBody>
          <a:bodyPr>
            <a:normAutofit fontScale="92500" lnSpcReduction="10000"/>
          </a:bodyPr>
          <a:lstStyle/>
          <a:p>
            <a:r>
              <a:rPr lang="en-GB"/>
              <a:t>Introductions </a:t>
            </a:r>
          </a:p>
          <a:p>
            <a:r>
              <a:rPr lang="en-GB"/>
              <a:t>Expectations for today’s session</a:t>
            </a:r>
          </a:p>
          <a:p>
            <a:r>
              <a:rPr lang="en-GB"/>
              <a:t>Ground rules </a:t>
            </a:r>
          </a:p>
          <a:p>
            <a:r>
              <a:rPr lang="en-GB"/>
              <a:t>Brief summary of the experience of the team by local lead</a:t>
            </a:r>
          </a:p>
          <a:p>
            <a:r>
              <a:rPr lang="en-GB"/>
              <a:t>Discussion on impact of incident  </a:t>
            </a:r>
          </a:p>
          <a:p>
            <a:r>
              <a:rPr lang="en-GB"/>
              <a:t>Understanding our reactions and affirming </a:t>
            </a:r>
            <a:r>
              <a:rPr lang="en-GB" i="1"/>
              <a:t>what’s already helping us to deal well with what’s happened</a:t>
            </a:r>
          </a:p>
          <a:p>
            <a:r>
              <a:rPr lang="en-GB"/>
              <a:t>Further ideas on how to manage these reactions as needed</a:t>
            </a:r>
          </a:p>
          <a:p>
            <a:r>
              <a:rPr lang="en-GB"/>
              <a:t>How to access further support</a:t>
            </a:r>
          </a:p>
          <a:p>
            <a:pPr marL="0" indent="0">
              <a:buNone/>
            </a:pPr>
            <a:r>
              <a:rPr lang="en-GB"/>
              <a:t> </a:t>
            </a:r>
          </a:p>
        </p:txBody>
      </p:sp>
      <p:sp>
        <p:nvSpPr>
          <p:cNvPr id="4" name="TextBox 3">
            <a:extLst>
              <a:ext uri="{FF2B5EF4-FFF2-40B4-BE49-F238E27FC236}">
                <a16:creationId xmlns:a16="http://schemas.microsoft.com/office/drawing/2014/main" id="{2A360939-EA88-70B5-67C0-012A16A45123}"/>
              </a:ext>
            </a:extLst>
          </p:cNvPr>
          <p:cNvSpPr txBox="1"/>
          <p:nvPr/>
        </p:nvSpPr>
        <p:spPr>
          <a:xfrm>
            <a:off x="5577195" y="6391105"/>
            <a:ext cx="4968553" cy="461665"/>
          </a:xfrm>
          <a:prstGeom prst="rect">
            <a:avLst/>
          </a:prstGeom>
          <a:noFill/>
        </p:spPr>
        <p:txBody>
          <a:bodyPr wrap="square" rtlCol="0">
            <a:spAutoFit/>
          </a:bodyPr>
          <a:lstStyle/>
          <a:p>
            <a:r>
              <a:rPr lang="en-GB" sz="1200"/>
              <a:t>Feel free to use these slides and please acknowledge your source if you do</a:t>
            </a:r>
          </a:p>
        </p:txBody>
      </p:sp>
    </p:spTree>
    <p:extLst>
      <p:ext uri="{BB962C8B-B14F-4D97-AF65-F5344CB8AC3E}">
        <p14:creationId xmlns:p14="http://schemas.microsoft.com/office/powerpoint/2010/main" val="1613761949"/>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Ground rules</a:t>
            </a:r>
          </a:p>
        </p:txBody>
      </p:sp>
      <p:sp>
        <p:nvSpPr>
          <p:cNvPr id="3" name="Content Placeholder 2"/>
          <p:cNvSpPr>
            <a:spLocks noGrp="1"/>
          </p:cNvSpPr>
          <p:nvPr>
            <p:ph idx="1"/>
          </p:nvPr>
        </p:nvSpPr>
        <p:spPr/>
        <p:txBody>
          <a:bodyPr>
            <a:normAutofit/>
          </a:bodyPr>
          <a:lstStyle/>
          <a:p>
            <a:r>
              <a:rPr lang="en-GB"/>
              <a:t>It is not mandatory that you are here. It is your choice.</a:t>
            </a:r>
          </a:p>
          <a:p>
            <a:r>
              <a:rPr lang="en-GB"/>
              <a:t>You are free to leave at any point</a:t>
            </a:r>
          </a:p>
          <a:p>
            <a:r>
              <a:rPr lang="en-GB"/>
              <a:t>You can contribute as little or as much as you want</a:t>
            </a:r>
          </a:p>
          <a:p>
            <a:r>
              <a:rPr lang="en-GB"/>
              <a:t>We will listen and respect each other's views</a:t>
            </a:r>
          </a:p>
          <a:p>
            <a:r>
              <a:rPr lang="en-GB"/>
              <a:t>These conversations are confidential and not to be shared outside of today’s session unless they </a:t>
            </a:r>
            <a:r>
              <a:rPr lang="en-GB" i="1"/>
              <a:t>absolutely</a:t>
            </a:r>
            <a:r>
              <a:rPr lang="en-GB"/>
              <a:t> have to be.</a:t>
            </a:r>
          </a:p>
        </p:txBody>
      </p:sp>
      <p:sp>
        <p:nvSpPr>
          <p:cNvPr id="4" name="TextBox 3">
            <a:extLst>
              <a:ext uri="{FF2B5EF4-FFF2-40B4-BE49-F238E27FC236}">
                <a16:creationId xmlns:a16="http://schemas.microsoft.com/office/drawing/2014/main" id="{F2694E52-0BEF-4B8D-BEF2-8B80274FD1A5}"/>
              </a:ext>
            </a:extLst>
          </p:cNvPr>
          <p:cNvSpPr txBox="1"/>
          <p:nvPr/>
        </p:nvSpPr>
        <p:spPr>
          <a:xfrm>
            <a:off x="5577195" y="6391105"/>
            <a:ext cx="4968553" cy="461665"/>
          </a:xfrm>
          <a:prstGeom prst="rect">
            <a:avLst/>
          </a:prstGeom>
          <a:noFill/>
        </p:spPr>
        <p:txBody>
          <a:bodyPr wrap="square" rtlCol="0">
            <a:spAutoFit/>
          </a:bodyPr>
          <a:lstStyle/>
          <a:p>
            <a:r>
              <a:rPr lang="en-GB" sz="1200"/>
              <a:t>Feel free to use these slides and please acknowledge your source if you do</a:t>
            </a:r>
          </a:p>
        </p:txBody>
      </p:sp>
    </p:spTree>
    <p:extLst>
      <p:ext uri="{BB962C8B-B14F-4D97-AF65-F5344CB8AC3E}">
        <p14:creationId xmlns:p14="http://schemas.microsoft.com/office/powerpoint/2010/main" val="14822840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155D7D-7C21-93DA-B843-DC2FA474AB79}"/>
              </a:ext>
            </a:extLst>
          </p:cNvPr>
          <p:cNvSpPr>
            <a:spLocks noGrp="1"/>
          </p:cNvSpPr>
          <p:nvPr>
            <p:ph type="title"/>
          </p:nvPr>
        </p:nvSpPr>
        <p:spPr/>
        <p:txBody>
          <a:bodyPr/>
          <a:lstStyle/>
          <a:p>
            <a:r>
              <a:rPr lang="en-GB"/>
              <a:t>Context</a:t>
            </a:r>
          </a:p>
        </p:txBody>
      </p:sp>
      <p:sp>
        <p:nvSpPr>
          <p:cNvPr id="3" name="Content Placeholder 2">
            <a:extLst>
              <a:ext uri="{FF2B5EF4-FFF2-40B4-BE49-F238E27FC236}">
                <a16:creationId xmlns:a16="http://schemas.microsoft.com/office/drawing/2014/main" id="{66377B89-D184-10A4-DE97-507DA2545A2F}"/>
              </a:ext>
            </a:extLst>
          </p:cNvPr>
          <p:cNvSpPr>
            <a:spLocks noGrp="1"/>
          </p:cNvSpPr>
          <p:nvPr>
            <p:ph idx="1"/>
          </p:nvPr>
        </p:nvSpPr>
        <p:spPr/>
        <p:txBody>
          <a:bodyPr/>
          <a:lstStyle/>
          <a:p>
            <a:r>
              <a:rPr lang="en-GB"/>
              <a:t>In the early stages of the doctoral programme, I completed various scoping exercises and an initial scoping  literature review (Gravestock, 2022)</a:t>
            </a:r>
          </a:p>
          <a:p>
            <a:r>
              <a:rPr lang="en-GB"/>
              <a:t>I decided to continue to focus on leadership in NHSTT</a:t>
            </a:r>
          </a:p>
          <a:p>
            <a:r>
              <a:rPr lang="en-GB"/>
              <a:t>Specifically on compassionate leadership</a:t>
            </a:r>
          </a:p>
          <a:p>
            <a:r>
              <a:rPr lang="en-GB"/>
              <a:t>I created a new compassionate leadership intervention, designed specifically for NHSTT.</a:t>
            </a:r>
          </a:p>
          <a:p>
            <a:r>
              <a:rPr lang="en-GB"/>
              <a:t>I have just completed a feasibility trial in RDASH Talking Therapies</a:t>
            </a:r>
          </a:p>
          <a:p>
            <a:r>
              <a:rPr lang="en-GB"/>
              <a:t>Here are the definitions I used throughout the study…</a:t>
            </a:r>
          </a:p>
          <a:p>
            <a:endParaRPr lang="en-GB"/>
          </a:p>
        </p:txBody>
      </p:sp>
    </p:spTree>
    <p:extLst>
      <p:ext uri="{BB962C8B-B14F-4D97-AF65-F5344CB8AC3E}">
        <p14:creationId xmlns:p14="http://schemas.microsoft.com/office/powerpoint/2010/main" val="3491439257"/>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63552" y="2708920"/>
            <a:ext cx="8229600" cy="1143000"/>
          </a:xfrm>
        </p:spPr>
        <p:txBody>
          <a:bodyPr>
            <a:normAutofit/>
          </a:bodyPr>
          <a:lstStyle/>
          <a:p>
            <a:r>
              <a:rPr lang="en-GB"/>
              <a:t>Summary of the team's experience </a:t>
            </a:r>
          </a:p>
        </p:txBody>
      </p:sp>
      <p:sp>
        <p:nvSpPr>
          <p:cNvPr id="3" name="TextBox 2">
            <a:extLst>
              <a:ext uri="{FF2B5EF4-FFF2-40B4-BE49-F238E27FC236}">
                <a16:creationId xmlns:a16="http://schemas.microsoft.com/office/drawing/2014/main" id="{BDFF61A8-866D-86DA-15DF-C62F6002096D}"/>
              </a:ext>
            </a:extLst>
          </p:cNvPr>
          <p:cNvSpPr txBox="1"/>
          <p:nvPr/>
        </p:nvSpPr>
        <p:spPr>
          <a:xfrm>
            <a:off x="5577195" y="6391105"/>
            <a:ext cx="4968553" cy="461665"/>
          </a:xfrm>
          <a:prstGeom prst="rect">
            <a:avLst/>
          </a:prstGeom>
          <a:noFill/>
        </p:spPr>
        <p:txBody>
          <a:bodyPr wrap="square" rtlCol="0">
            <a:spAutoFit/>
          </a:bodyPr>
          <a:lstStyle/>
          <a:p>
            <a:r>
              <a:rPr lang="en-GB" sz="1200"/>
              <a:t>Feel free to use these slides and please acknowledge your source if you do</a:t>
            </a:r>
          </a:p>
        </p:txBody>
      </p:sp>
    </p:spTree>
    <p:extLst>
      <p:ext uri="{BB962C8B-B14F-4D97-AF65-F5344CB8AC3E}">
        <p14:creationId xmlns:p14="http://schemas.microsoft.com/office/powerpoint/2010/main" val="3174621819"/>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63552" y="2708920"/>
            <a:ext cx="8229600" cy="1143000"/>
          </a:xfrm>
        </p:spPr>
        <p:txBody>
          <a:bodyPr>
            <a:normAutofit fontScale="90000"/>
          </a:bodyPr>
          <a:lstStyle/>
          <a:p>
            <a:r>
              <a:rPr lang="en-GB"/>
              <a:t>What has been the impact for you and for others? </a:t>
            </a:r>
          </a:p>
        </p:txBody>
      </p:sp>
      <p:sp>
        <p:nvSpPr>
          <p:cNvPr id="3" name="TextBox 2">
            <a:extLst>
              <a:ext uri="{FF2B5EF4-FFF2-40B4-BE49-F238E27FC236}">
                <a16:creationId xmlns:a16="http://schemas.microsoft.com/office/drawing/2014/main" id="{7FE89952-2FD8-0A88-F9C5-B0BFF0A5F3AC}"/>
              </a:ext>
            </a:extLst>
          </p:cNvPr>
          <p:cNvSpPr txBox="1"/>
          <p:nvPr/>
        </p:nvSpPr>
        <p:spPr>
          <a:xfrm>
            <a:off x="5577195" y="6391105"/>
            <a:ext cx="4968553" cy="461665"/>
          </a:xfrm>
          <a:prstGeom prst="rect">
            <a:avLst/>
          </a:prstGeom>
          <a:noFill/>
        </p:spPr>
        <p:txBody>
          <a:bodyPr wrap="square" rtlCol="0">
            <a:spAutoFit/>
          </a:bodyPr>
          <a:lstStyle/>
          <a:p>
            <a:r>
              <a:rPr lang="en-GB" sz="1200"/>
              <a:t>Feel free to use these slides and please acknowledge your source if you do</a:t>
            </a:r>
          </a:p>
        </p:txBody>
      </p:sp>
    </p:spTree>
    <p:extLst>
      <p:ext uri="{BB962C8B-B14F-4D97-AF65-F5344CB8AC3E}">
        <p14:creationId xmlns:p14="http://schemas.microsoft.com/office/powerpoint/2010/main" val="532243979"/>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80EE11-BCF9-D7DE-761E-586423740ACD}"/>
              </a:ext>
            </a:extLst>
          </p:cNvPr>
          <p:cNvSpPr>
            <a:spLocks noGrp="1"/>
          </p:cNvSpPr>
          <p:nvPr>
            <p:ph type="title"/>
          </p:nvPr>
        </p:nvSpPr>
        <p:spPr>
          <a:xfrm>
            <a:off x="1981200" y="2492896"/>
            <a:ext cx="8229600" cy="1512168"/>
          </a:xfrm>
        </p:spPr>
        <p:txBody>
          <a:bodyPr>
            <a:normAutofit fontScale="90000"/>
          </a:bodyPr>
          <a:lstStyle/>
          <a:p>
            <a:r>
              <a:rPr lang="en-GB"/>
              <a:t>What’s already helping you as individuals and as a team deal well with what has happened?</a:t>
            </a:r>
          </a:p>
        </p:txBody>
      </p:sp>
      <p:sp>
        <p:nvSpPr>
          <p:cNvPr id="3" name="TextBox 2">
            <a:extLst>
              <a:ext uri="{FF2B5EF4-FFF2-40B4-BE49-F238E27FC236}">
                <a16:creationId xmlns:a16="http://schemas.microsoft.com/office/drawing/2014/main" id="{A87C87FE-1F81-7D20-E04F-65A87A90D356}"/>
              </a:ext>
            </a:extLst>
          </p:cNvPr>
          <p:cNvSpPr txBox="1"/>
          <p:nvPr/>
        </p:nvSpPr>
        <p:spPr>
          <a:xfrm>
            <a:off x="5577195" y="6391105"/>
            <a:ext cx="4968553" cy="461665"/>
          </a:xfrm>
          <a:prstGeom prst="rect">
            <a:avLst/>
          </a:prstGeom>
          <a:noFill/>
        </p:spPr>
        <p:txBody>
          <a:bodyPr wrap="square" rtlCol="0">
            <a:spAutoFit/>
          </a:bodyPr>
          <a:lstStyle/>
          <a:p>
            <a:r>
              <a:rPr lang="en-GB" sz="1200"/>
              <a:t>Feel free to use these slides and please acknowledge your source if you do</a:t>
            </a:r>
          </a:p>
        </p:txBody>
      </p:sp>
    </p:spTree>
    <p:extLst>
      <p:ext uri="{BB962C8B-B14F-4D97-AF65-F5344CB8AC3E}">
        <p14:creationId xmlns:p14="http://schemas.microsoft.com/office/powerpoint/2010/main" val="3414473029"/>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ADF445-134B-86A8-3DCF-12F50872CF33}"/>
              </a:ext>
            </a:extLst>
          </p:cNvPr>
          <p:cNvSpPr>
            <a:spLocks noGrp="1"/>
          </p:cNvSpPr>
          <p:nvPr>
            <p:ph type="title"/>
          </p:nvPr>
        </p:nvSpPr>
        <p:spPr/>
        <p:txBody>
          <a:bodyPr>
            <a:noAutofit/>
          </a:bodyPr>
          <a:lstStyle/>
          <a:p>
            <a:r>
              <a:rPr lang="en-GB" sz="3200"/>
              <a:t>Uncovering your present and future strengths…</a:t>
            </a:r>
          </a:p>
        </p:txBody>
      </p:sp>
      <p:sp>
        <p:nvSpPr>
          <p:cNvPr id="3" name="Content Placeholder 2">
            <a:extLst>
              <a:ext uri="{FF2B5EF4-FFF2-40B4-BE49-F238E27FC236}">
                <a16:creationId xmlns:a16="http://schemas.microsoft.com/office/drawing/2014/main" id="{5F18B7FF-5D34-4E5A-0232-1389DBF96FF5}"/>
              </a:ext>
            </a:extLst>
          </p:cNvPr>
          <p:cNvSpPr>
            <a:spLocks noGrp="1"/>
          </p:cNvSpPr>
          <p:nvPr>
            <p:ph idx="1"/>
          </p:nvPr>
        </p:nvSpPr>
        <p:spPr>
          <a:xfrm>
            <a:off x="1981200" y="1600200"/>
            <a:ext cx="8229600" cy="4853136"/>
          </a:xfrm>
        </p:spPr>
        <p:txBody>
          <a:bodyPr>
            <a:normAutofit fontScale="55000" lnSpcReduction="20000"/>
          </a:bodyPr>
          <a:lstStyle/>
          <a:p>
            <a:r>
              <a:rPr lang="en-GB"/>
              <a:t>Suppose this session were useful today, who would know (you, colleagues, your families, your patients)?</a:t>
            </a:r>
          </a:p>
          <a:p>
            <a:endParaRPr lang="en-GB"/>
          </a:p>
          <a:p>
            <a:pPr lvl="1"/>
            <a:r>
              <a:rPr lang="en-GB"/>
              <a:t>How would they know…… what would they notice?</a:t>
            </a:r>
          </a:p>
          <a:p>
            <a:pPr lvl="1"/>
            <a:r>
              <a:rPr lang="en-GB"/>
              <a:t>What might they already be noticing about how you are handling this?</a:t>
            </a:r>
          </a:p>
          <a:p>
            <a:endParaRPr lang="en-GB"/>
          </a:p>
          <a:p>
            <a:r>
              <a:rPr lang="en-GB"/>
              <a:t>What tough situations have you managed to deal with before as individuals and as a team…..and how did you even do that?</a:t>
            </a:r>
          </a:p>
          <a:p>
            <a:endParaRPr lang="en-GB"/>
          </a:p>
          <a:p>
            <a:r>
              <a:rPr lang="en-GB"/>
              <a:t>What went well – as individuals and as a team when you were dealing with this?</a:t>
            </a:r>
          </a:p>
          <a:p>
            <a:endParaRPr lang="en-GB"/>
          </a:p>
          <a:p>
            <a:r>
              <a:rPr lang="en-GB"/>
              <a:t>What’s still going well – as individuals and as a team?</a:t>
            </a:r>
          </a:p>
          <a:p>
            <a:endParaRPr lang="en-GB"/>
          </a:p>
          <a:p>
            <a:r>
              <a:rPr lang="en-GB"/>
              <a:t>Who amongst your circle of colleagues, families, friends and communities would have been least surprised when you dealt with this well?</a:t>
            </a:r>
          </a:p>
          <a:p>
            <a:endParaRPr lang="en-GB"/>
          </a:p>
          <a:p>
            <a:r>
              <a:rPr lang="en-GB"/>
              <a:t>Suppose you look back in one year’s times and concluded ‘this was our finest hour’, what would you be most proud of?</a:t>
            </a:r>
          </a:p>
        </p:txBody>
      </p:sp>
      <p:pic>
        <p:nvPicPr>
          <p:cNvPr id="4" name="Picture 3">
            <a:extLst>
              <a:ext uri="{FF2B5EF4-FFF2-40B4-BE49-F238E27FC236}">
                <a16:creationId xmlns:a16="http://schemas.microsoft.com/office/drawing/2014/main" id="{D516BBBB-3950-3694-79BE-F70BCD144EE7}"/>
              </a:ext>
            </a:extLst>
          </p:cNvPr>
          <p:cNvPicPr>
            <a:picLocks noChangeAspect="1"/>
          </p:cNvPicPr>
          <p:nvPr/>
        </p:nvPicPr>
        <p:blipFill>
          <a:blip r:embed="rId2"/>
          <a:stretch>
            <a:fillRect/>
          </a:stretch>
        </p:blipFill>
        <p:spPr>
          <a:xfrm>
            <a:off x="5713184" y="6453336"/>
            <a:ext cx="4974767" cy="323116"/>
          </a:xfrm>
          <a:prstGeom prst="rect">
            <a:avLst/>
          </a:prstGeom>
        </p:spPr>
      </p:pic>
    </p:spTree>
    <p:extLst>
      <p:ext uri="{BB962C8B-B14F-4D97-AF65-F5344CB8AC3E}">
        <p14:creationId xmlns:p14="http://schemas.microsoft.com/office/powerpoint/2010/main" val="4026559076"/>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274638"/>
            <a:ext cx="8964488" cy="1143000"/>
          </a:xfrm>
        </p:spPr>
        <p:txBody>
          <a:bodyPr>
            <a:normAutofit fontScale="90000"/>
          </a:bodyPr>
          <a:lstStyle/>
          <a:p>
            <a:r>
              <a:rPr lang="en-GB"/>
              <a:t>Immediate responses in the aftermath…</a:t>
            </a:r>
          </a:p>
        </p:txBody>
      </p:sp>
      <p:sp>
        <p:nvSpPr>
          <p:cNvPr id="3" name="Content Placeholder 2"/>
          <p:cNvSpPr>
            <a:spLocks noGrp="1"/>
          </p:cNvSpPr>
          <p:nvPr>
            <p:ph idx="1"/>
          </p:nvPr>
        </p:nvSpPr>
        <p:spPr>
          <a:xfrm>
            <a:off x="1919536" y="1600200"/>
            <a:ext cx="8291264" cy="4853136"/>
          </a:xfrm>
        </p:spPr>
        <p:txBody>
          <a:bodyPr>
            <a:normAutofit/>
          </a:bodyPr>
          <a:lstStyle/>
          <a:p>
            <a:r>
              <a:rPr lang="en-GB"/>
              <a:t>Can be varied</a:t>
            </a:r>
          </a:p>
          <a:p>
            <a:r>
              <a:rPr lang="en-GB"/>
              <a:t>Affected by own experiences</a:t>
            </a:r>
          </a:p>
          <a:p>
            <a:r>
              <a:rPr lang="en-GB"/>
              <a:t>Even extreme responses are natural responses – not a sign of psychopathology</a:t>
            </a:r>
          </a:p>
          <a:p>
            <a:r>
              <a:rPr lang="en-GB"/>
              <a:t>It is incorrect to assume that all survivors need to express emotions and talk about the trauma</a:t>
            </a:r>
          </a:p>
          <a:p>
            <a:r>
              <a:rPr lang="en-GB"/>
              <a:t>These are </a:t>
            </a:r>
            <a:r>
              <a:rPr lang="en-GB" b="1"/>
              <a:t>normal</a:t>
            </a:r>
            <a:r>
              <a:rPr lang="en-GB"/>
              <a:t> reactions to </a:t>
            </a:r>
            <a:r>
              <a:rPr lang="en-GB" b="1"/>
              <a:t>abnormal</a:t>
            </a:r>
            <a:r>
              <a:rPr lang="en-GB"/>
              <a:t> circumstances</a:t>
            </a:r>
          </a:p>
          <a:p>
            <a:r>
              <a:rPr lang="en-GB"/>
              <a:t>They serve a purpose</a:t>
            </a:r>
          </a:p>
          <a:p>
            <a:endParaRPr lang="en-GB"/>
          </a:p>
        </p:txBody>
      </p:sp>
      <p:sp>
        <p:nvSpPr>
          <p:cNvPr id="4" name="TextBox 3">
            <a:extLst>
              <a:ext uri="{FF2B5EF4-FFF2-40B4-BE49-F238E27FC236}">
                <a16:creationId xmlns:a16="http://schemas.microsoft.com/office/drawing/2014/main" id="{FEAAF865-E597-0CFA-3978-34CE52EEB37A}"/>
              </a:ext>
            </a:extLst>
          </p:cNvPr>
          <p:cNvSpPr txBox="1"/>
          <p:nvPr/>
        </p:nvSpPr>
        <p:spPr>
          <a:xfrm>
            <a:off x="5577195" y="6391105"/>
            <a:ext cx="4968553" cy="276999"/>
          </a:xfrm>
          <a:prstGeom prst="rect">
            <a:avLst/>
          </a:prstGeom>
          <a:noFill/>
        </p:spPr>
        <p:txBody>
          <a:bodyPr wrap="square" rtlCol="0">
            <a:spAutoFit/>
          </a:bodyPr>
          <a:lstStyle/>
          <a:p>
            <a:pPr>
              <a:defRPr/>
            </a:pPr>
            <a:r>
              <a:rPr lang="en-GB" sz="1200">
                <a:solidFill>
                  <a:prstClr val="black"/>
                </a:solidFill>
                <a:latin typeface="Calibri"/>
              </a:rPr>
              <a:t>Feel free to use these slides and please acknowledge your source if you do</a:t>
            </a:r>
          </a:p>
        </p:txBody>
      </p:sp>
    </p:spTree>
    <p:extLst>
      <p:ext uri="{BB962C8B-B14F-4D97-AF65-F5344CB8AC3E}">
        <p14:creationId xmlns:p14="http://schemas.microsoft.com/office/powerpoint/2010/main" val="2604593182"/>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Immediate emotional reactions</a:t>
            </a:r>
          </a:p>
        </p:txBody>
      </p:sp>
      <p:graphicFrame>
        <p:nvGraphicFramePr>
          <p:cNvPr id="5" name="Content Placeholder 2">
            <a:extLst>
              <a:ext uri="{FF2B5EF4-FFF2-40B4-BE49-F238E27FC236}">
                <a16:creationId xmlns:a16="http://schemas.microsoft.com/office/drawing/2014/main" id="{6C149077-E7B0-B21E-A6A4-136DE33E6999}"/>
              </a:ext>
            </a:extLst>
          </p:cNvPr>
          <p:cNvGraphicFramePr>
            <a:graphicFrameLocks noGrp="1"/>
          </p:cNvGraphicFramePr>
          <p:nvPr>
            <p:ph idx="1"/>
          </p:nvPr>
        </p:nvGraphicFramePr>
        <p:xfrm>
          <a:off x="1981200" y="1600201"/>
          <a:ext cx="8229600" cy="37730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a:extLst>
              <a:ext uri="{FF2B5EF4-FFF2-40B4-BE49-F238E27FC236}">
                <a16:creationId xmlns:a16="http://schemas.microsoft.com/office/drawing/2014/main" id="{76D5286C-FCBB-193A-62DF-8FE74AADBF75}"/>
              </a:ext>
            </a:extLst>
          </p:cNvPr>
          <p:cNvSpPr txBox="1"/>
          <p:nvPr/>
        </p:nvSpPr>
        <p:spPr>
          <a:xfrm>
            <a:off x="5577195" y="6391105"/>
            <a:ext cx="4968553" cy="461665"/>
          </a:xfrm>
          <a:prstGeom prst="rect">
            <a:avLst/>
          </a:prstGeom>
          <a:noFill/>
        </p:spPr>
        <p:txBody>
          <a:bodyPr wrap="square" rtlCol="0">
            <a:spAutoFit/>
          </a:bodyPr>
          <a:lstStyle/>
          <a:p>
            <a:r>
              <a:rPr lang="en-GB" sz="1200"/>
              <a:t>Feel free to use these slides and please acknowledge your source if you do</a:t>
            </a:r>
          </a:p>
        </p:txBody>
      </p:sp>
    </p:spTree>
    <p:extLst>
      <p:ext uri="{BB962C8B-B14F-4D97-AF65-F5344CB8AC3E}">
        <p14:creationId xmlns:p14="http://schemas.microsoft.com/office/powerpoint/2010/main" val="3588444210"/>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Immediate cognitive reactions</a:t>
            </a:r>
          </a:p>
        </p:txBody>
      </p:sp>
      <p:graphicFrame>
        <p:nvGraphicFramePr>
          <p:cNvPr id="5" name="Content Placeholder 2">
            <a:extLst>
              <a:ext uri="{FF2B5EF4-FFF2-40B4-BE49-F238E27FC236}">
                <a16:creationId xmlns:a16="http://schemas.microsoft.com/office/drawing/2014/main" id="{6161FCD9-16DF-6C2A-8029-AEA51DB010BE}"/>
              </a:ext>
            </a:extLst>
          </p:cNvPr>
          <p:cNvGraphicFramePr>
            <a:graphicFrameLocks noGrp="1"/>
          </p:cNvGraphicFramePr>
          <p:nvPr>
            <p:ph idx="1"/>
          </p:nvPr>
        </p:nvGraphicFramePr>
        <p:xfrm>
          <a:off x="1981200" y="1600201"/>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a:extLst>
              <a:ext uri="{FF2B5EF4-FFF2-40B4-BE49-F238E27FC236}">
                <a16:creationId xmlns:a16="http://schemas.microsoft.com/office/drawing/2014/main" id="{11DC6ED0-7A1D-8325-71A3-54F0E6AD02CB}"/>
              </a:ext>
            </a:extLst>
          </p:cNvPr>
          <p:cNvSpPr txBox="1"/>
          <p:nvPr/>
        </p:nvSpPr>
        <p:spPr>
          <a:xfrm>
            <a:off x="5577195" y="6391105"/>
            <a:ext cx="4968553" cy="461665"/>
          </a:xfrm>
          <a:prstGeom prst="rect">
            <a:avLst/>
          </a:prstGeom>
          <a:noFill/>
        </p:spPr>
        <p:txBody>
          <a:bodyPr wrap="square" rtlCol="0">
            <a:spAutoFit/>
          </a:bodyPr>
          <a:lstStyle/>
          <a:p>
            <a:r>
              <a:rPr lang="en-GB" sz="1200"/>
              <a:t>Feel free to use these slides and please acknowledge your source if you do</a:t>
            </a:r>
          </a:p>
        </p:txBody>
      </p:sp>
    </p:spTree>
    <p:extLst>
      <p:ext uri="{BB962C8B-B14F-4D97-AF65-F5344CB8AC3E}">
        <p14:creationId xmlns:p14="http://schemas.microsoft.com/office/powerpoint/2010/main" val="2580681895"/>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Immediate physical reactions</a:t>
            </a:r>
          </a:p>
        </p:txBody>
      </p:sp>
      <p:graphicFrame>
        <p:nvGraphicFramePr>
          <p:cNvPr id="7" name="Content Placeholder 2">
            <a:extLst>
              <a:ext uri="{FF2B5EF4-FFF2-40B4-BE49-F238E27FC236}">
                <a16:creationId xmlns:a16="http://schemas.microsoft.com/office/drawing/2014/main" id="{FD486D31-2C5B-84E7-0CFF-8D071A6E1B89}"/>
              </a:ext>
            </a:extLst>
          </p:cNvPr>
          <p:cNvGraphicFramePr>
            <a:graphicFrameLocks noGrp="1"/>
          </p:cNvGraphicFramePr>
          <p:nvPr>
            <p:ph idx="1"/>
          </p:nvPr>
        </p:nvGraphicFramePr>
        <p:xfrm>
          <a:off x="1981200" y="1600201"/>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a:extLst>
              <a:ext uri="{FF2B5EF4-FFF2-40B4-BE49-F238E27FC236}">
                <a16:creationId xmlns:a16="http://schemas.microsoft.com/office/drawing/2014/main" id="{7B3ED0C1-E1D0-91B0-1AD7-44A706A14A6C}"/>
              </a:ext>
            </a:extLst>
          </p:cNvPr>
          <p:cNvSpPr txBox="1"/>
          <p:nvPr/>
        </p:nvSpPr>
        <p:spPr>
          <a:xfrm>
            <a:off x="5577195" y="6391105"/>
            <a:ext cx="4968553" cy="461665"/>
          </a:xfrm>
          <a:prstGeom prst="rect">
            <a:avLst/>
          </a:prstGeom>
          <a:noFill/>
        </p:spPr>
        <p:txBody>
          <a:bodyPr wrap="square" rtlCol="0">
            <a:spAutoFit/>
          </a:bodyPr>
          <a:lstStyle/>
          <a:p>
            <a:r>
              <a:rPr lang="en-GB" sz="1200"/>
              <a:t>Feel free to use these slides and please acknowledge your source if you do</a:t>
            </a:r>
          </a:p>
        </p:txBody>
      </p:sp>
    </p:spTree>
    <p:extLst>
      <p:ext uri="{BB962C8B-B14F-4D97-AF65-F5344CB8AC3E}">
        <p14:creationId xmlns:p14="http://schemas.microsoft.com/office/powerpoint/2010/main" val="3795687400"/>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Immediate behavioural reactions</a:t>
            </a:r>
          </a:p>
        </p:txBody>
      </p:sp>
      <p:graphicFrame>
        <p:nvGraphicFramePr>
          <p:cNvPr id="5" name="Content Placeholder 2">
            <a:extLst>
              <a:ext uri="{FF2B5EF4-FFF2-40B4-BE49-F238E27FC236}">
                <a16:creationId xmlns:a16="http://schemas.microsoft.com/office/drawing/2014/main" id="{FBAF4251-B32B-6169-87CF-90EB667DD4AE}"/>
              </a:ext>
            </a:extLst>
          </p:cNvPr>
          <p:cNvGraphicFramePr>
            <a:graphicFrameLocks noGrp="1"/>
          </p:cNvGraphicFramePr>
          <p:nvPr>
            <p:ph idx="1"/>
          </p:nvPr>
        </p:nvGraphicFramePr>
        <p:xfrm>
          <a:off x="1981200" y="1600201"/>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a:extLst>
              <a:ext uri="{FF2B5EF4-FFF2-40B4-BE49-F238E27FC236}">
                <a16:creationId xmlns:a16="http://schemas.microsoft.com/office/drawing/2014/main" id="{A894E683-D5BF-D0B6-DDF8-610929E0FDCF}"/>
              </a:ext>
            </a:extLst>
          </p:cNvPr>
          <p:cNvSpPr txBox="1"/>
          <p:nvPr/>
        </p:nvSpPr>
        <p:spPr>
          <a:xfrm>
            <a:off x="5577195" y="6391105"/>
            <a:ext cx="4968553" cy="461665"/>
          </a:xfrm>
          <a:prstGeom prst="rect">
            <a:avLst/>
          </a:prstGeom>
          <a:noFill/>
        </p:spPr>
        <p:txBody>
          <a:bodyPr wrap="square" rtlCol="0">
            <a:spAutoFit/>
          </a:bodyPr>
          <a:lstStyle/>
          <a:p>
            <a:r>
              <a:rPr lang="en-GB" sz="1200"/>
              <a:t>Feel free to use these slides and please acknowledge your source if you do</a:t>
            </a:r>
          </a:p>
        </p:txBody>
      </p:sp>
    </p:spTree>
    <p:extLst>
      <p:ext uri="{BB962C8B-B14F-4D97-AF65-F5344CB8AC3E}">
        <p14:creationId xmlns:p14="http://schemas.microsoft.com/office/powerpoint/2010/main" val="462540336"/>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Immediate existential reactions</a:t>
            </a:r>
          </a:p>
        </p:txBody>
      </p:sp>
      <p:graphicFrame>
        <p:nvGraphicFramePr>
          <p:cNvPr id="5" name="Content Placeholder 2">
            <a:extLst>
              <a:ext uri="{FF2B5EF4-FFF2-40B4-BE49-F238E27FC236}">
                <a16:creationId xmlns:a16="http://schemas.microsoft.com/office/drawing/2014/main" id="{B036248D-810F-77D0-8060-3ED01D85A27E}"/>
              </a:ext>
            </a:extLst>
          </p:cNvPr>
          <p:cNvGraphicFramePr>
            <a:graphicFrameLocks noGrp="1"/>
          </p:cNvGraphicFramePr>
          <p:nvPr>
            <p:ph idx="1"/>
          </p:nvPr>
        </p:nvGraphicFramePr>
        <p:xfrm>
          <a:off x="1981200" y="1600201"/>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a:extLst>
              <a:ext uri="{FF2B5EF4-FFF2-40B4-BE49-F238E27FC236}">
                <a16:creationId xmlns:a16="http://schemas.microsoft.com/office/drawing/2014/main" id="{B72BA603-1753-A557-1AC8-0ABF8F7A3823}"/>
              </a:ext>
            </a:extLst>
          </p:cNvPr>
          <p:cNvSpPr txBox="1"/>
          <p:nvPr/>
        </p:nvSpPr>
        <p:spPr>
          <a:xfrm>
            <a:off x="5577195" y="6391105"/>
            <a:ext cx="4968553" cy="461665"/>
          </a:xfrm>
          <a:prstGeom prst="rect">
            <a:avLst/>
          </a:prstGeom>
          <a:noFill/>
        </p:spPr>
        <p:txBody>
          <a:bodyPr wrap="square" rtlCol="0">
            <a:spAutoFit/>
          </a:bodyPr>
          <a:lstStyle/>
          <a:p>
            <a:r>
              <a:rPr lang="en-GB" sz="1200"/>
              <a:t>Feel free to use these slides and please acknowledge your source if you do</a:t>
            </a:r>
          </a:p>
        </p:txBody>
      </p:sp>
    </p:spTree>
    <p:extLst>
      <p:ext uri="{BB962C8B-B14F-4D97-AF65-F5344CB8AC3E}">
        <p14:creationId xmlns:p14="http://schemas.microsoft.com/office/powerpoint/2010/main" val="38528900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8E8DBDA3-652C-4F87-B53B-7F73AC8F4FF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
            <a:ext cx="12191999" cy="6857999"/>
          </a:xfrm>
          <a:prstGeom prst="rect">
            <a:avLst/>
          </a:prstGeom>
          <a:ln w="12700">
            <a:noFill/>
          </a:ln>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24" name="Rectangle 23">
            <a:extLst>
              <a:ext uri="{FF2B5EF4-FFF2-40B4-BE49-F238E27FC236}">
                <a16:creationId xmlns:a16="http://schemas.microsoft.com/office/drawing/2014/main" id="{42187232-3845-418F-A17C-C138F01D98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55058" cy="6858000"/>
          </a:xfrm>
          <a:prstGeom prst="rect">
            <a:avLst/>
          </a:prstGeom>
          <a:solidFill>
            <a:schemeClr val="accent1"/>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2" name="Title 1">
            <a:extLst>
              <a:ext uri="{FF2B5EF4-FFF2-40B4-BE49-F238E27FC236}">
                <a16:creationId xmlns:a16="http://schemas.microsoft.com/office/drawing/2014/main" id="{DFFA92A0-D0CB-3930-E493-7678A02CA79F}"/>
              </a:ext>
            </a:extLst>
          </p:cNvPr>
          <p:cNvSpPr>
            <a:spLocks noGrp="1"/>
          </p:cNvSpPr>
          <p:nvPr>
            <p:ph type="title"/>
          </p:nvPr>
        </p:nvSpPr>
        <p:spPr>
          <a:xfrm>
            <a:off x="441009" y="873457"/>
            <a:ext cx="3273042" cy="5222543"/>
          </a:xfrm>
        </p:spPr>
        <p:txBody>
          <a:bodyPr>
            <a:normAutofit/>
          </a:bodyPr>
          <a:lstStyle/>
          <a:p>
            <a:r>
              <a:rPr lang="en-GB" sz="2800">
                <a:solidFill>
                  <a:srgbClr val="FFFFFF"/>
                </a:solidFill>
              </a:rPr>
              <a:t>Leadership definition</a:t>
            </a:r>
          </a:p>
        </p:txBody>
      </p:sp>
      <p:sp>
        <p:nvSpPr>
          <p:cNvPr id="3" name="Content Placeholder 2">
            <a:extLst>
              <a:ext uri="{FF2B5EF4-FFF2-40B4-BE49-F238E27FC236}">
                <a16:creationId xmlns:a16="http://schemas.microsoft.com/office/drawing/2014/main" id="{43DE6E96-AC50-3503-F4CC-C04FF599EB09}"/>
              </a:ext>
            </a:extLst>
          </p:cNvPr>
          <p:cNvSpPr>
            <a:spLocks noGrp="1"/>
          </p:cNvSpPr>
          <p:nvPr>
            <p:ph idx="1"/>
          </p:nvPr>
        </p:nvSpPr>
        <p:spPr>
          <a:xfrm>
            <a:off x="4995081" y="873457"/>
            <a:ext cx="6020790" cy="5222543"/>
          </a:xfrm>
        </p:spPr>
        <p:txBody>
          <a:bodyPr anchor="ctr">
            <a:normAutofit/>
          </a:bodyPr>
          <a:lstStyle/>
          <a:p>
            <a:pPr marL="274320" indent="0">
              <a:buNone/>
            </a:pPr>
            <a:r>
              <a:rPr lang="en-GB" sz="2000" i="1">
                <a:solidFill>
                  <a:schemeClr val="tx1"/>
                </a:solidFill>
                <a:effectLst/>
                <a:latin typeface="Arial" panose="020B0604020202020204" pitchFamily="34" charset="0"/>
                <a:ea typeface="Times New Roman" panose="02020603050405020304" pitchFamily="18" charset="0"/>
              </a:rPr>
              <a:t>A leader in healthcare is any individual who, by virtue of their role, experience, or expertise, holds a degree of power, responsibility, or the capacity to influence the work environment and well-being of colleagues. Leadership can be recognised through formal titles such as lead, supervisor, or manager, but is also demonstrated through actions that support, guide, and inspire others within the organisation.</a:t>
            </a:r>
            <a:endParaRPr lang="en-GB" sz="2000">
              <a:solidFill>
                <a:schemeClr val="tx1"/>
              </a:solidFill>
              <a:effectLst/>
              <a:latin typeface="Times New Roman" panose="02020603050405020304" pitchFamily="18" charset="0"/>
              <a:ea typeface="Times New Roman" panose="02020603050405020304" pitchFamily="18" charset="0"/>
            </a:endParaRPr>
          </a:p>
          <a:p>
            <a:endParaRPr lang="en-GB" sz="2000">
              <a:solidFill>
                <a:schemeClr val="tx1"/>
              </a:solidFill>
            </a:endParaRPr>
          </a:p>
        </p:txBody>
      </p:sp>
    </p:spTree>
    <p:extLst>
      <p:ext uri="{BB962C8B-B14F-4D97-AF65-F5344CB8AC3E}">
        <p14:creationId xmlns:p14="http://schemas.microsoft.com/office/powerpoint/2010/main" val="3175350555"/>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a:t>What can help after an event like this…</a:t>
            </a:r>
          </a:p>
        </p:txBody>
      </p:sp>
      <p:sp>
        <p:nvSpPr>
          <p:cNvPr id="3" name="Content Placeholder 2"/>
          <p:cNvSpPr>
            <a:spLocks noGrp="1"/>
          </p:cNvSpPr>
          <p:nvPr>
            <p:ph idx="1"/>
          </p:nvPr>
        </p:nvSpPr>
        <p:spPr/>
        <p:txBody>
          <a:bodyPr/>
          <a:lstStyle/>
          <a:p>
            <a:r>
              <a:rPr lang="en-GB"/>
              <a:t>Social support</a:t>
            </a:r>
          </a:p>
          <a:p>
            <a:r>
              <a:rPr lang="en-GB"/>
              <a:t>Basic needs – sleep, eat, exercise, rest</a:t>
            </a:r>
          </a:p>
          <a:p>
            <a:r>
              <a:rPr lang="en-GB"/>
              <a:t>Maintain routine with activities</a:t>
            </a:r>
          </a:p>
          <a:p>
            <a:r>
              <a:rPr lang="en-GB"/>
              <a:t>Pursue hobbies / interests but don’t over do it</a:t>
            </a:r>
          </a:p>
          <a:p>
            <a:r>
              <a:rPr lang="en-GB"/>
              <a:t>Spending time with others</a:t>
            </a:r>
          </a:p>
        </p:txBody>
      </p:sp>
      <p:sp>
        <p:nvSpPr>
          <p:cNvPr id="4" name="TextBox 3">
            <a:extLst>
              <a:ext uri="{FF2B5EF4-FFF2-40B4-BE49-F238E27FC236}">
                <a16:creationId xmlns:a16="http://schemas.microsoft.com/office/drawing/2014/main" id="{2700E2FC-775C-0A53-46D6-19F1EC8C46DB}"/>
              </a:ext>
            </a:extLst>
          </p:cNvPr>
          <p:cNvSpPr txBox="1"/>
          <p:nvPr/>
        </p:nvSpPr>
        <p:spPr>
          <a:xfrm>
            <a:off x="5577195" y="6391105"/>
            <a:ext cx="4968553" cy="461665"/>
          </a:xfrm>
          <a:prstGeom prst="rect">
            <a:avLst/>
          </a:prstGeom>
          <a:noFill/>
        </p:spPr>
        <p:txBody>
          <a:bodyPr wrap="square" rtlCol="0">
            <a:spAutoFit/>
          </a:bodyPr>
          <a:lstStyle/>
          <a:p>
            <a:r>
              <a:rPr lang="en-GB" sz="1200"/>
              <a:t>Feel free to use these slides and please acknowledge your source if you do</a:t>
            </a:r>
          </a:p>
        </p:txBody>
      </p:sp>
    </p:spTree>
    <p:extLst>
      <p:ext uri="{BB962C8B-B14F-4D97-AF65-F5344CB8AC3E}">
        <p14:creationId xmlns:p14="http://schemas.microsoft.com/office/powerpoint/2010/main" val="7985248"/>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E856F6-5E07-3C90-EBC0-4D4098304DEF}"/>
              </a:ext>
            </a:extLst>
          </p:cNvPr>
          <p:cNvSpPr>
            <a:spLocks noGrp="1"/>
          </p:cNvSpPr>
          <p:nvPr>
            <p:ph type="title"/>
          </p:nvPr>
        </p:nvSpPr>
        <p:spPr>
          <a:xfrm>
            <a:off x="1981200" y="274638"/>
            <a:ext cx="8229600" cy="562074"/>
          </a:xfrm>
        </p:spPr>
        <p:txBody>
          <a:bodyPr>
            <a:normAutofit fontScale="90000"/>
          </a:bodyPr>
          <a:lstStyle/>
          <a:p>
            <a:pPr algn="l"/>
            <a:r>
              <a:rPr lang="en-GB"/>
              <a:t>What not to do…</a:t>
            </a:r>
          </a:p>
        </p:txBody>
      </p:sp>
      <p:pic>
        <p:nvPicPr>
          <p:cNvPr id="4" name="Picture 2" descr="Retraumatization">
            <a:extLst>
              <a:ext uri="{FF2B5EF4-FFF2-40B4-BE49-F238E27FC236}">
                <a16:creationId xmlns:a16="http://schemas.microsoft.com/office/drawing/2014/main" id="{79E5CF39-3499-8271-A8FE-9DA262FD3FB0}"/>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6295" b="5113"/>
          <a:stretch/>
        </p:blipFill>
        <p:spPr bwMode="auto">
          <a:xfrm>
            <a:off x="2207568" y="836712"/>
            <a:ext cx="7505700" cy="54006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3F361A86-B702-91B0-F914-829E5FDF3E14}"/>
              </a:ext>
            </a:extLst>
          </p:cNvPr>
          <p:cNvSpPr txBox="1"/>
          <p:nvPr/>
        </p:nvSpPr>
        <p:spPr>
          <a:xfrm>
            <a:off x="5577195" y="6391105"/>
            <a:ext cx="4968553" cy="461665"/>
          </a:xfrm>
          <a:prstGeom prst="rect">
            <a:avLst/>
          </a:prstGeom>
          <a:noFill/>
        </p:spPr>
        <p:txBody>
          <a:bodyPr wrap="square" rtlCol="0">
            <a:spAutoFit/>
          </a:bodyPr>
          <a:lstStyle/>
          <a:p>
            <a:r>
              <a:rPr lang="en-GB" sz="1200"/>
              <a:t>Feel free to use these slides and please acknowledge your source if you do</a:t>
            </a:r>
          </a:p>
        </p:txBody>
      </p:sp>
    </p:spTree>
    <p:extLst>
      <p:ext uri="{BB962C8B-B14F-4D97-AF65-F5344CB8AC3E}">
        <p14:creationId xmlns:p14="http://schemas.microsoft.com/office/powerpoint/2010/main" val="1489783748"/>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Coping styles</a:t>
            </a:r>
          </a:p>
        </p:txBody>
      </p:sp>
      <p:sp>
        <p:nvSpPr>
          <p:cNvPr id="3" name="Content Placeholder 2"/>
          <p:cNvSpPr>
            <a:spLocks noGrp="1"/>
          </p:cNvSpPr>
          <p:nvPr>
            <p:ph idx="1"/>
          </p:nvPr>
        </p:nvSpPr>
        <p:spPr/>
        <p:txBody>
          <a:bodyPr>
            <a:normAutofit/>
          </a:bodyPr>
          <a:lstStyle/>
          <a:p>
            <a:r>
              <a:rPr lang="en-GB"/>
              <a:t>Action-oriented</a:t>
            </a:r>
          </a:p>
          <a:p>
            <a:r>
              <a:rPr lang="en-GB"/>
              <a:t>Reflective</a:t>
            </a:r>
          </a:p>
          <a:p>
            <a:r>
              <a:rPr lang="en-GB"/>
              <a:t>Emotionally expressive</a:t>
            </a:r>
          </a:p>
          <a:p>
            <a:r>
              <a:rPr lang="en-GB"/>
              <a:t>Reticent</a:t>
            </a:r>
          </a:p>
          <a:p>
            <a:pPr marL="0" indent="0">
              <a:buNone/>
            </a:pPr>
            <a:endParaRPr lang="en-GB"/>
          </a:p>
        </p:txBody>
      </p:sp>
      <p:sp>
        <p:nvSpPr>
          <p:cNvPr id="4" name="TextBox 3">
            <a:extLst>
              <a:ext uri="{FF2B5EF4-FFF2-40B4-BE49-F238E27FC236}">
                <a16:creationId xmlns:a16="http://schemas.microsoft.com/office/drawing/2014/main" id="{F5B05BA8-3C42-B100-0170-517DC05CD5C7}"/>
              </a:ext>
            </a:extLst>
          </p:cNvPr>
          <p:cNvSpPr txBox="1"/>
          <p:nvPr/>
        </p:nvSpPr>
        <p:spPr>
          <a:xfrm>
            <a:off x="5577195" y="6391105"/>
            <a:ext cx="4968553" cy="461665"/>
          </a:xfrm>
          <a:prstGeom prst="rect">
            <a:avLst/>
          </a:prstGeom>
          <a:noFill/>
        </p:spPr>
        <p:txBody>
          <a:bodyPr wrap="square" rtlCol="0">
            <a:spAutoFit/>
          </a:bodyPr>
          <a:lstStyle/>
          <a:p>
            <a:r>
              <a:rPr lang="en-GB" sz="1200"/>
              <a:t>Feel free to use these slides and please acknowledge your source if you do</a:t>
            </a:r>
          </a:p>
        </p:txBody>
      </p:sp>
    </p:spTree>
    <p:extLst>
      <p:ext uri="{BB962C8B-B14F-4D97-AF65-F5344CB8AC3E}">
        <p14:creationId xmlns:p14="http://schemas.microsoft.com/office/powerpoint/2010/main" val="2171620647"/>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More severe responses</a:t>
            </a:r>
          </a:p>
        </p:txBody>
      </p:sp>
      <p:sp>
        <p:nvSpPr>
          <p:cNvPr id="3" name="Content Placeholder 2"/>
          <p:cNvSpPr>
            <a:spLocks noGrp="1"/>
          </p:cNvSpPr>
          <p:nvPr>
            <p:ph idx="1"/>
          </p:nvPr>
        </p:nvSpPr>
        <p:spPr/>
        <p:txBody>
          <a:bodyPr/>
          <a:lstStyle/>
          <a:p>
            <a:r>
              <a:rPr lang="en-GB"/>
              <a:t>Continuous distress without periods of relative calm or rest</a:t>
            </a:r>
          </a:p>
          <a:p>
            <a:r>
              <a:rPr lang="en-GB"/>
              <a:t>Severe dissociation symptoms</a:t>
            </a:r>
          </a:p>
          <a:p>
            <a:r>
              <a:rPr lang="en-GB"/>
              <a:t>Intense intrusive recollections that continue despite a return to safety</a:t>
            </a:r>
          </a:p>
        </p:txBody>
      </p:sp>
      <p:sp>
        <p:nvSpPr>
          <p:cNvPr id="4" name="TextBox 3">
            <a:extLst>
              <a:ext uri="{FF2B5EF4-FFF2-40B4-BE49-F238E27FC236}">
                <a16:creationId xmlns:a16="http://schemas.microsoft.com/office/drawing/2014/main" id="{8D3A2C98-3F9F-290B-83B9-254F406A8002}"/>
              </a:ext>
            </a:extLst>
          </p:cNvPr>
          <p:cNvSpPr txBox="1"/>
          <p:nvPr/>
        </p:nvSpPr>
        <p:spPr>
          <a:xfrm>
            <a:off x="5577195" y="6391105"/>
            <a:ext cx="4968553" cy="461665"/>
          </a:xfrm>
          <a:prstGeom prst="rect">
            <a:avLst/>
          </a:prstGeom>
          <a:noFill/>
        </p:spPr>
        <p:txBody>
          <a:bodyPr wrap="square" rtlCol="0">
            <a:spAutoFit/>
          </a:bodyPr>
          <a:lstStyle/>
          <a:p>
            <a:r>
              <a:rPr lang="en-GB" sz="1200"/>
              <a:t>Feel free to use these slides and please acknowledge your source if you do</a:t>
            </a:r>
          </a:p>
        </p:txBody>
      </p:sp>
    </p:spTree>
    <p:extLst>
      <p:ext uri="{BB962C8B-B14F-4D97-AF65-F5344CB8AC3E}">
        <p14:creationId xmlns:p14="http://schemas.microsoft.com/office/powerpoint/2010/main" val="1056292842"/>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Further support</a:t>
            </a:r>
          </a:p>
        </p:txBody>
      </p:sp>
      <p:graphicFrame>
        <p:nvGraphicFramePr>
          <p:cNvPr id="5" name="Content Placeholder 2">
            <a:extLst>
              <a:ext uri="{FF2B5EF4-FFF2-40B4-BE49-F238E27FC236}">
                <a16:creationId xmlns:a16="http://schemas.microsoft.com/office/drawing/2014/main" id="{66B3946E-1A62-C966-0A2A-11800A9BB086}"/>
              </a:ext>
            </a:extLst>
          </p:cNvPr>
          <p:cNvGraphicFramePr>
            <a:graphicFrameLocks noGrp="1"/>
          </p:cNvGraphicFramePr>
          <p:nvPr>
            <p:ph idx="1"/>
          </p:nvPr>
        </p:nvGraphicFramePr>
        <p:xfrm>
          <a:off x="1981200" y="1600201"/>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a:extLst>
              <a:ext uri="{FF2B5EF4-FFF2-40B4-BE49-F238E27FC236}">
                <a16:creationId xmlns:a16="http://schemas.microsoft.com/office/drawing/2014/main" id="{04DE057F-1985-8C37-3793-1154DC514E00}"/>
              </a:ext>
            </a:extLst>
          </p:cNvPr>
          <p:cNvSpPr txBox="1"/>
          <p:nvPr/>
        </p:nvSpPr>
        <p:spPr>
          <a:xfrm>
            <a:off x="5577195" y="6391105"/>
            <a:ext cx="4968553" cy="461665"/>
          </a:xfrm>
          <a:prstGeom prst="rect">
            <a:avLst/>
          </a:prstGeom>
          <a:noFill/>
        </p:spPr>
        <p:txBody>
          <a:bodyPr wrap="square" rtlCol="0">
            <a:spAutoFit/>
          </a:bodyPr>
          <a:lstStyle/>
          <a:p>
            <a:r>
              <a:rPr lang="en-GB" sz="1200"/>
              <a:t>Feel free to use these slides and please acknowledge your source if you do</a:t>
            </a:r>
          </a:p>
        </p:txBody>
      </p:sp>
    </p:spTree>
    <p:extLst>
      <p:ext uri="{BB962C8B-B14F-4D97-AF65-F5344CB8AC3E}">
        <p14:creationId xmlns:p14="http://schemas.microsoft.com/office/powerpoint/2010/main" val="2711028738"/>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274638"/>
            <a:ext cx="8229600" cy="1325562"/>
          </a:xfrm>
        </p:spPr>
        <p:txBody>
          <a:bodyPr>
            <a:normAutofit/>
          </a:bodyPr>
          <a:lstStyle/>
          <a:p>
            <a:r>
              <a:rPr lang="en-GB"/>
              <a:t>Beyond 6 weeks, if your difficult symptoms have not improved</a:t>
            </a:r>
          </a:p>
        </p:txBody>
      </p:sp>
      <p:sp>
        <p:nvSpPr>
          <p:cNvPr id="3" name="Content Placeholder 2"/>
          <p:cNvSpPr>
            <a:spLocks noGrp="1"/>
          </p:cNvSpPr>
          <p:nvPr>
            <p:ph idx="1"/>
          </p:nvPr>
        </p:nvSpPr>
        <p:spPr>
          <a:xfrm>
            <a:off x="1981200" y="1988841"/>
            <a:ext cx="8229600" cy="4137323"/>
          </a:xfrm>
        </p:spPr>
        <p:txBody>
          <a:bodyPr>
            <a:normAutofit/>
          </a:bodyPr>
          <a:lstStyle/>
          <a:p>
            <a:r>
              <a:rPr lang="en-GB"/>
              <a:t>Occupational Health </a:t>
            </a:r>
          </a:p>
          <a:p>
            <a:r>
              <a:rPr lang="en-GB"/>
              <a:t>Talking Therapies </a:t>
            </a:r>
          </a:p>
          <a:p>
            <a:pPr lvl="1"/>
            <a:r>
              <a:rPr lang="en-GB"/>
              <a:t>(Sefton) </a:t>
            </a:r>
            <a:r>
              <a:rPr lang="en-GB" i="1"/>
              <a:t>Mental Health Matters</a:t>
            </a:r>
            <a:r>
              <a:rPr lang="en-GB"/>
              <a:t>:</a:t>
            </a:r>
          </a:p>
          <a:p>
            <a:pPr lvl="2"/>
            <a:r>
              <a:rPr lang="en-GB"/>
              <a:t>Phone: 0300 303 2708</a:t>
            </a:r>
          </a:p>
          <a:p>
            <a:pPr lvl="2"/>
            <a:r>
              <a:rPr lang="en-GB">
                <a:hlinkClick r:id="rId3"/>
              </a:rPr>
              <a:t>https://www.mhm.org.uk/talking-therapies-sefton</a:t>
            </a:r>
            <a:endParaRPr lang="en-GB"/>
          </a:p>
          <a:p>
            <a:pPr lvl="1"/>
            <a:r>
              <a:rPr lang="en-GB"/>
              <a:t>(West Lancs) </a:t>
            </a:r>
            <a:r>
              <a:rPr lang="en-GB" i="1" err="1"/>
              <a:t>Mindsmatter</a:t>
            </a:r>
            <a:r>
              <a:rPr lang="en-GB"/>
              <a:t>:</a:t>
            </a:r>
          </a:p>
          <a:p>
            <a:pPr lvl="2"/>
            <a:r>
              <a:rPr lang="en-GB"/>
              <a:t>Phone: 01695 684177</a:t>
            </a:r>
          </a:p>
          <a:p>
            <a:pPr lvl="2"/>
            <a:r>
              <a:rPr lang="en-GB">
                <a:hlinkClick r:id="rId4"/>
              </a:rPr>
              <a:t>www.lancashirecare.nhs.uk/mindsmatter</a:t>
            </a:r>
            <a:endParaRPr lang="en-GB"/>
          </a:p>
          <a:p>
            <a:pPr marL="914400" lvl="2" indent="0">
              <a:buNone/>
            </a:pPr>
            <a:endParaRPr lang="en-GB"/>
          </a:p>
          <a:p>
            <a:pPr marL="914400" lvl="2" indent="0">
              <a:buNone/>
            </a:pPr>
            <a:endParaRPr lang="en-GB"/>
          </a:p>
          <a:p>
            <a:pPr marL="0" indent="0">
              <a:buNone/>
            </a:pPr>
            <a:endParaRPr lang="en-GB"/>
          </a:p>
        </p:txBody>
      </p:sp>
      <p:sp>
        <p:nvSpPr>
          <p:cNvPr id="4" name="TextBox 3">
            <a:extLst>
              <a:ext uri="{FF2B5EF4-FFF2-40B4-BE49-F238E27FC236}">
                <a16:creationId xmlns:a16="http://schemas.microsoft.com/office/drawing/2014/main" id="{0243D65F-BBCA-891D-C75C-4065D0969F25}"/>
              </a:ext>
            </a:extLst>
          </p:cNvPr>
          <p:cNvSpPr txBox="1"/>
          <p:nvPr/>
        </p:nvSpPr>
        <p:spPr>
          <a:xfrm>
            <a:off x="5577195" y="6391105"/>
            <a:ext cx="4968553" cy="461665"/>
          </a:xfrm>
          <a:prstGeom prst="rect">
            <a:avLst/>
          </a:prstGeom>
          <a:noFill/>
        </p:spPr>
        <p:txBody>
          <a:bodyPr wrap="square" rtlCol="0">
            <a:spAutoFit/>
          </a:bodyPr>
          <a:lstStyle/>
          <a:p>
            <a:r>
              <a:rPr lang="en-GB" sz="1200"/>
              <a:t>Feel free to use these slides and please acknowledge your source if you do</a:t>
            </a:r>
          </a:p>
        </p:txBody>
      </p:sp>
    </p:spTree>
    <p:extLst>
      <p:ext uri="{BB962C8B-B14F-4D97-AF65-F5344CB8AC3E}">
        <p14:creationId xmlns:p14="http://schemas.microsoft.com/office/powerpoint/2010/main" val="1688262573"/>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606E92-515D-A944-60A8-5C3B9B12E96A}"/>
              </a:ext>
            </a:extLst>
          </p:cNvPr>
          <p:cNvSpPr>
            <a:spLocks noGrp="1"/>
          </p:cNvSpPr>
          <p:nvPr>
            <p:ph type="title"/>
          </p:nvPr>
        </p:nvSpPr>
        <p:spPr>
          <a:xfrm>
            <a:off x="1981200" y="764704"/>
            <a:ext cx="8229600" cy="4464496"/>
          </a:xfrm>
        </p:spPr>
        <p:txBody>
          <a:bodyPr>
            <a:normAutofit/>
          </a:bodyPr>
          <a:lstStyle/>
          <a:p>
            <a:r>
              <a:rPr lang="en-GB"/>
              <a:t>Any closing remarks</a:t>
            </a:r>
            <a:br>
              <a:rPr lang="en-GB"/>
            </a:br>
            <a:br>
              <a:rPr lang="en-GB"/>
            </a:br>
            <a:r>
              <a:rPr lang="en-GB"/>
              <a:t> </a:t>
            </a:r>
            <a:br>
              <a:rPr lang="en-GB"/>
            </a:br>
            <a:br>
              <a:rPr lang="en-GB"/>
            </a:br>
            <a:r>
              <a:rPr lang="en-GB"/>
              <a:t>Thank you everyone </a:t>
            </a:r>
          </a:p>
        </p:txBody>
      </p:sp>
      <p:sp>
        <p:nvSpPr>
          <p:cNvPr id="3" name="TextBox 2">
            <a:extLst>
              <a:ext uri="{FF2B5EF4-FFF2-40B4-BE49-F238E27FC236}">
                <a16:creationId xmlns:a16="http://schemas.microsoft.com/office/drawing/2014/main" id="{9532E351-E046-735F-201B-3E344C035D7B}"/>
              </a:ext>
            </a:extLst>
          </p:cNvPr>
          <p:cNvSpPr txBox="1"/>
          <p:nvPr/>
        </p:nvSpPr>
        <p:spPr>
          <a:xfrm>
            <a:off x="5577195" y="6391105"/>
            <a:ext cx="4968553" cy="461665"/>
          </a:xfrm>
          <a:prstGeom prst="rect">
            <a:avLst/>
          </a:prstGeom>
          <a:noFill/>
        </p:spPr>
        <p:txBody>
          <a:bodyPr wrap="square" rtlCol="0">
            <a:spAutoFit/>
          </a:bodyPr>
          <a:lstStyle/>
          <a:p>
            <a:r>
              <a:rPr lang="en-GB" sz="1200"/>
              <a:t>Feel free to use these slides and please acknowledge your source if you do</a:t>
            </a:r>
          </a:p>
        </p:txBody>
      </p:sp>
    </p:spTree>
    <p:extLst>
      <p:ext uri="{BB962C8B-B14F-4D97-AF65-F5344CB8AC3E}">
        <p14:creationId xmlns:p14="http://schemas.microsoft.com/office/powerpoint/2010/main" val="3757422004"/>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69DA3C-9B6C-49B2-9E92-9DE40ED95323}"/>
              </a:ext>
            </a:extLst>
          </p:cNvPr>
          <p:cNvSpPr>
            <a:spLocks noGrp="1"/>
          </p:cNvSpPr>
          <p:nvPr>
            <p:ph type="ctrTitle"/>
          </p:nvPr>
        </p:nvSpPr>
        <p:spPr/>
        <p:txBody>
          <a:bodyPr/>
          <a:lstStyle/>
          <a:p>
            <a:endParaRPr lang="en-GB"/>
          </a:p>
        </p:txBody>
      </p:sp>
      <p:sp>
        <p:nvSpPr>
          <p:cNvPr id="3" name="Subtitle 2">
            <a:extLst>
              <a:ext uri="{FF2B5EF4-FFF2-40B4-BE49-F238E27FC236}">
                <a16:creationId xmlns:a16="http://schemas.microsoft.com/office/drawing/2014/main" id="{148BCD1A-435B-4F32-8A27-849606E0DFDC}"/>
              </a:ext>
            </a:extLst>
          </p:cNvPr>
          <p:cNvSpPr>
            <a:spLocks noGrp="1"/>
          </p:cNvSpPr>
          <p:nvPr>
            <p:ph type="subTitle" idx="1"/>
          </p:nvPr>
        </p:nvSpPr>
        <p:spPr/>
        <p:txBody>
          <a:bodyPr/>
          <a:lstStyle/>
          <a:p>
            <a:endParaRPr lang="en-GB"/>
          </a:p>
        </p:txBody>
      </p:sp>
      <p:sp>
        <p:nvSpPr>
          <p:cNvPr id="4" name="Rectangle 3">
            <a:extLst>
              <a:ext uri="{FF2B5EF4-FFF2-40B4-BE49-F238E27FC236}">
                <a16:creationId xmlns:a16="http://schemas.microsoft.com/office/drawing/2014/main" id="{AB2CCABD-EFCD-4E2D-8DC7-29A670D956FC}"/>
              </a:ext>
            </a:extLst>
          </p:cNvPr>
          <p:cNvSpPr/>
          <p:nvPr/>
        </p:nvSpPr>
        <p:spPr>
          <a:xfrm>
            <a:off x="0" y="0"/>
            <a:ext cx="12192000" cy="68580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Rectangle 4">
            <a:extLst>
              <a:ext uri="{FF2B5EF4-FFF2-40B4-BE49-F238E27FC236}">
                <a16:creationId xmlns:a16="http://schemas.microsoft.com/office/drawing/2014/main" id="{DBC6F949-E494-48AE-B051-937C0776CA58}"/>
              </a:ext>
            </a:extLst>
          </p:cNvPr>
          <p:cNvSpPr/>
          <p:nvPr/>
        </p:nvSpPr>
        <p:spPr>
          <a:xfrm>
            <a:off x="184558" y="192947"/>
            <a:ext cx="11828477" cy="64846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7" name="Picture 6" descr="A picture containing drawing&#10;&#10;Description automatically generated">
            <a:extLst>
              <a:ext uri="{FF2B5EF4-FFF2-40B4-BE49-F238E27FC236}">
                <a16:creationId xmlns:a16="http://schemas.microsoft.com/office/drawing/2014/main" id="{43A5DB04-1901-4599-988D-064C1AD37EAF}"/>
              </a:ext>
            </a:extLst>
          </p:cNvPr>
          <p:cNvPicPr>
            <a:picLocks noChangeAspect="1"/>
          </p:cNvPicPr>
          <p:nvPr/>
        </p:nvPicPr>
        <p:blipFill>
          <a:blip r:embed="rId3"/>
          <a:stretch>
            <a:fillRect/>
          </a:stretch>
        </p:blipFill>
        <p:spPr>
          <a:xfrm>
            <a:off x="277885" y="5038884"/>
            <a:ext cx="2640117" cy="1528489"/>
          </a:xfrm>
          <a:prstGeom prst="rect">
            <a:avLst/>
          </a:prstGeom>
        </p:spPr>
      </p:pic>
      <p:pic>
        <p:nvPicPr>
          <p:cNvPr id="8" name="Picture 7" descr="Icon&#10;&#10;Description automatically generated">
            <a:extLst>
              <a:ext uri="{FF2B5EF4-FFF2-40B4-BE49-F238E27FC236}">
                <a16:creationId xmlns:a16="http://schemas.microsoft.com/office/drawing/2014/main" id="{A8FC982B-10D7-4D7D-9959-9006ABC0B937}"/>
              </a:ext>
            </a:extLst>
          </p:cNvPr>
          <p:cNvPicPr/>
          <p:nvPr/>
        </p:nvPicPr>
        <p:blipFill>
          <a:blip r:embed="rId4">
            <a:extLst>
              <a:ext uri="{28A0092B-C50C-407E-A947-70E740481C1C}">
                <a14:useLocalDpi xmlns:a14="http://schemas.microsoft.com/office/drawing/2010/main" val="0"/>
              </a:ext>
            </a:extLst>
          </a:blip>
          <a:stretch>
            <a:fillRect/>
          </a:stretch>
        </p:blipFill>
        <p:spPr>
          <a:xfrm>
            <a:off x="10495135" y="5220960"/>
            <a:ext cx="1440180" cy="1367155"/>
          </a:xfrm>
          <a:prstGeom prst="rect">
            <a:avLst/>
          </a:prstGeom>
        </p:spPr>
      </p:pic>
      <p:sp>
        <p:nvSpPr>
          <p:cNvPr id="9" name="TextBox 8">
            <a:extLst>
              <a:ext uri="{FF2B5EF4-FFF2-40B4-BE49-F238E27FC236}">
                <a16:creationId xmlns:a16="http://schemas.microsoft.com/office/drawing/2014/main" id="{0A510117-7293-4773-EA5A-0B34A0EB3012}"/>
              </a:ext>
            </a:extLst>
          </p:cNvPr>
          <p:cNvSpPr txBox="1"/>
          <p:nvPr/>
        </p:nvSpPr>
        <p:spPr>
          <a:xfrm>
            <a:off x="1980547" y="2626273"/>
            <a:ext cx="8230906" cy="270843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3600">
                <a:solidFill>
                  <a:prstClr val="black"/>
                </a:solidFill>
                <a:latin typeface="Calibri" panose="020F0502020204030204"/>
              </a:rPr>
              <a:t>Closing Remarks</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3600" b="0" i="0" u="none" strike="noStrike" kern="1200" cap="none" spc="0" normalizeH="0" baseline="0" noProof="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a:ln>
                  <a:noFill/>
                </a:ln>
                <a:solidFill>
                  <a:prstClr val="black"/>
                </a:solidFill>
                <a:effectLst/>
                <a:uLnTx/>
                <a:uFillTx/>
                <a:latin typeface="Calibri" panose="020F0502020204030204"/>
                <a:ea typeface="+mn-ea"/>
                <a:cs typeface="+mn-cs"/>
              </a:rPr>
              <a:t>Reminder - Survey to be sent round, please complete to influence future Forums </a:t>
            </a:r>
            <a:endParaRPr kumimoji="0" lang="en-GB" sz="2000" b="0" i="0" u="none" strike="noStrike" kern="1200" cap="none" spc="0" normalizeH="0" baseline="0" noProof="0">
              <a:ln>
                <a:noFill/>
              </a:ln>
              <a:solidFill>
                <a:prstClr val="black"/>
              </a:solidFill>
              <a:effectLst/>
              <a:uLnTx/>
              <a:uFillTx/>
              <a:latin typeface="Calibri" panose="020F0502020204030204"/>
              <a:ea typeface="+mn-ea"/>
              <a:cs typeface="+mn-cs"/>
              <a:sym typeface="Wingdings" panose="05000000000000000000" pitchFamily="2" charset="2"/>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en-GB" sz="2000">
              <a:solidFill>
                <a:prstClr val="black"/>
              </a:solidFill>
              <a:latin typeface="Calibri" panose="020F0502020204030204"/>
              <a:sym typeface="Wingdings" panose="05000000000000000000" pitchFamily="2" charset="2"/>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a:ln>
                  <a:noFill/>
                </a:ln>
                <a:solidFill>
                  <a:prstClr val="black"/>
                </a:solidFill>
                <a:effectLst/>
                <a:uLnTx/>
                <a:uFillTx/>
                <a:latin typeface="Calibri" panose="020F0502020204030204"/>
                <a:ea typeface="+mn-ea"/>
                <a:cs typeface="+mn-cs"/>
                <a:sym typeface="Wingdings" panose="05000000000000000000" pitchFamily="2" charset="2"/>
              </a:rPr>
              <a:t>Thank you </a:t>
            </a:r>
            <a:endParaRPr kumimoji="0" lang="en-GB" sz="2000" b="0" i="0" u="none" strike="noStrike" kern="1200" cap="none" spc="0" normalizeH="0" baseline="0" noProof="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10" name="Picture 9"/>
          <p:cNvPicPr>
            <a:picLocks noChangeAspect="1"/>
          </p:cNvPicPr>
          <p:nvPr/>
        </p:nvPicPr>
        <p:blipFill>
          <a:blip r:embed="rId5"/>
          <a:stretch>
            <a:fillRect/>
          </a:stretch>
        </p:blipFill>
        <p:spPr>
          <a:xfrm>
            <a:off x="277885" y="242957"/>
            <a:ext cx="3038475" cy="1504950"/>
          </a:xfrm>
          <a:prstGeom prst="rect">
            <a:avLst/>
          </a:prstGeom>
        </p:spPr>
      </p:pic>
    </p:spTree>
    <p:extLst>
      <p:ext uri="{BB962C8B-B14F-4D97-AF65-F5344CB8AC3E}">
        <p14:creationId xmlns:p14="http://schemas.microsoft.com/office/powerpoint/2010/main" val="202922224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Basis">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Basis">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sis">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90E45F77-AEFC-46EF-A7C1-5B338C297B02}"/>
    </a:ext>
  </a:extLst>
</a:theme>
</file>

<file path=ppt/theme/theme3.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DF9A139C36E5743864EC7418F23B790" ma:contentTypeVersion="16" ma:contentTypeDescription="Create a new document." ma:contentTypeScope="" ma:versionID="35f2ef62e9d7e51e9ec37a0c00cc55e1">
  <xsd:schema xmlns:xsd="http://www.w3.org/2001/XMLSchema" xmlns:xs="http://www.w3.org/2001/XMLSchema" xmlns:p="http://schemas.microsoft.com/office/2006/metadata/properties" xmlns:ns1="http://schemas.microsoft.com/sharepoint/v3" xmlns:ns2="1afadbc5-aa94-4cb6-9272-0d3588cf79b2" xmlns:ns3="e5e4dbf6-565d-4406-8fdd-77d94833c6da" targetNamespace="http://schemas.microsoft.com/office/2006/metadata/properties" ma:root="true" ma:fieldsID="5a2e31853f75e343655bc1f8b6fef7c2" ns1:_="" ns2:_="" ns3:_="">
    <xsd:import namespace="http://schemas.microsoft.com/sharepoint/v3"/>
    <xsd:import namespace="1afadbc5-aa94-4cb6-9272-0d3588cf79b2"/>
    <xsd:import namespace="e5e4dbf6-565d-4406-8fdd-77d94833c6da"/>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element ref="ns1:_ip_UnifiedCompliancePolicyProperties" minOccurs="0"/>
                <xsd:element ref="ns1:_ip_UnifiedCompliancePolicyUIAc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2" nillable="true" ma:displayName="Unified Compliance Policy Properties" ma:hidden="true" ma:internalName="_ip_UnifiedCompliancePolicyProperties">
      <xsd:simpleType>
        <xsd:restriction base="dms:Note"/>
      </xsd:simpleType>
    </xsd:element>
    <xsd:element name="_ip_UnifiedCompliancePolicyUIAction" ma:index="23"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afadbc5-aa94-4cb6-9272-0d3588cf79b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2c8d5fda-b97d-42c6-97e2-f76465e161c0" ma:termSetId="09814cd3-568e-fe90-9814-8d621ff8fb84" ma:anchorId="fba54fb3-c3e1-fe81-a776-ca4b69148c4d" ma:open="true" ma:isKeyword="false">
      <xsd:complexType>
        <xsd:sequence>
          <xsd:element ref="pc:Terms" minOccurs="0" maxOccurs="1"/>
        </xsd:sequence>
      </xsd:complexType>
    </xsd:element>
    <xsd:element name="MediaServiceDateTaken" ma:index="17" nillable="true" ma:displayName="MediaServiceDateTaken" ma:hidden="true" ma:indexed="true" ma:internalName="MediaServiceDateTake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e5e4dbf6-565d-4406-8fdd-77d94833c6da"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6" nillable="true" ma:displayName="Taxonomy Catch All Column" ma:hidden="true" ma:list="{a4a068bf-85fd-4b6c-b596-1ae7d677ff8f}" ma:internalName="TaxCatchAll" ma:showField="CatchAllData" ma:web="e5e4dbf6-565d-4406-8fdd-77d94833c6d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TaxCatchAll xmlns="e5e4dbf6-565d-4406-8fdd-77d94833c6da" xsi:nil="true"/>
    <lcf76f155ced4ddcb4097134ff3c332f xmlns="1afadbc5-aa94-4cb6-9272-0d3588cf79b2">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5327643-15C8-4FE5-87F3-830C64BFCB15}">
  <ds:schemaRefs>
    <ds:schemaRef ds:uri="1afadbc5-aa94-4cb6-9272-0d3588cf79b2"/>
    <ds:schemaRef ds:uri="e5e4dbf6-565d-4406-8fdd-77d94833c6da"/>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microsoft.com/sharepoint/v3"/>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A01CB47B-45C4-4205-9670-6F1AFCA1339F}">
  <ds:schemaRefs>
    <ds:schemaRef ds:uri="1afadbc5-aa94-4cb6-9272-0d3588cf79b2"/>
    <ds:schemaRef ds:uri="e5e4dbf6-565d-4406-8fdd-77d94833c6da"/>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microsoft.com/sharepoint/v3"/>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E3EA6A9B-156D-463E-A3D2-C7536EAAF29B}">
  <ds:schemaRefs>
    <ds:schemaRef ds:uri="http://schemas.microsoft.com/sharepoint/v3/contenttype/forms"/>
  </ds:schemaRefs>
</ds:datastoreItem>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97</Slides>
  <Notes>61</Notes>
  <HiddenSlides>0</HiddenSlides>
  <ScaleCrop>false</ScaleCrop>
  <HeadingPairs>
    <vt:vector size="4" baseType="variant">
      <vt:variant>
        <vt:lpstr>Theme</vt:lpstr>
      </vt:variant>
      <vt:variant>
        <vt:i4>4</vt:i4>
      </vt:variant>
      <vt:variant>
        <vt:lpstr>Slide Titles</vt:lpstr>
      </vt:variant>
      <vt:variant>
        <vt:i4>97</vt:i4>
      </vt:variant>
    </vt:vector>
  </HeadingPairs>
  <TitlesOfParts>
    <vt:vector size="101" baseType="lpstr">
      <vt:lpstr>Office Theme</vt:lpstr>
      <vt:lpstr>Basis</vt:lpstr>
      <vt:lpstr>Default Design</vt:lpstr>
      <vt:lpstr>1_Default Design</vt:lpstr>
      <vt:lpstr>PowerPoint Presentation</vt:lpstr>
      <vt:lpstr>PowerPoint Presentation</vt:lpstr>
      <vt:lpstr>PowerPoint Presentation</vt:lpstr>
      <vt:lpstr>PowerPoint Presentation</vt:lpstr>
      <vt:lpstr>Compassionate Leadership in NHS Talking therapies</vt:lpstr>
      <vt:lpstr>Plan for this presentation</vt:lpstr>
      <vt:lpstr>My Background</vt:lpstr>
      <vt:lpstr>Context</vt:lpstr>
      <vt:lpstr>Leadership definition</vt:lpstr>
      <vt:lpstr>Compassionate Leadership definition (West, 2021)</vt:lpstr>
      <vt:lpstr>Compassionate leadership continued…</vt:lpstr>
      <vt:lpstr>Why compassionate leadership? </vt:lpstr>
      <vt:lpstr>Summary so far</vt:lpstr>
      <vt:lpstr>Developing a new intervention</vt:lpstr>
      <vt:lpstr>The Compassionate Leadership Workbook</vt:lpstr>
      <vt:lpstr>The content: ‘review 2’</vt:lpstr>
      <vt:lpstr>How should I test this in a clinical service? Review 3</vt:lpstr>
      <vt:lpstr>The Feasibility Study Design</vt:lpstr>
      <vt:lpstr>PowerPoint Presentation</vt:lpstr>
      <vt:lpstr>Measures</vt:lpstr>
      <vt:lpstr>Participants</vt:lpstr>
      <vt:lpstr>Questionnaires: summary of findings</vt:lpstr>
      <vt:lpstr>Questionnaires: summary of findings</vt:lpstr>
      <vt:lpstr>Questionnaires: summary of findings</vt:lpstr>
      <vt:lpstr>Leader interviews</vt:lpstr>
      <vt:lpstr>Leader interviews: summary of findings</vt:lpstr>
      <vt:lpstr>Leader interviews: summary of findings</vt:lpstr>
      <vt:lpstr>Leader Interviews: summary of findings</vt:lpstr>
      <vt:lpstr>Future research? </vt:lpstr>
      <vt:lpstr>Any questions…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Northern Talking Therapies  Practice Research Network:    Lessons from 10 years of collaboration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SPERS Reflection Session   What is a normal response,  what’s already helping…. and what might be next?</vt:lpstr>
      <vt:lpstr>Agenda for today</vt:lpstr>
      <vt:lpstr>Ground rules</vt:lpstr>
      <vt:lpstr>Summary of the team's experience </vt:lpstr>
      <vt:lpstr>What has been the impact for you and for others? </vt:lpstr>
      <vt:lpstr>What’s already helping you as individuals and as a team deal well with what has happened?</vt:lpstr>
      <vt:lpstr>Uncovering your present and future strengths…</vt:lpstr>
      <vt:lpstr>Immediate responses in the aftermath…</vt:lpstr>
      <vt:lpstr>Immediate emotional reactions</vt:lpstr>
      <vt:lpstr>Immediate cognitive reactions</vt:lpstr>
      <vt:lpstr>Immediate physical reactions</vt:lpstr>
      <vt:lpstr>Immediate behavioural reactions</vt:lpstr>
      <vt:lpstr>Immediate existential reactions</vt:lpstr>
      <vt:lpstr>What can help after an event like this…</vt:lpstr>
      <vt:lpstr>What not to do…</vt:lpstr>
      <vt:lpstr>Coping styles</vt:lpstr>
      <vt:lpstr>More severe responses</vt:lpstr>
      <vt:lpstr>Further support</vt:lpstr>
      <vt:lpstr>Beyond 6 weeks, if your difficult symptoms have not improved</vt:lpstr>
      <vt:lpstr>Any closing remarks     Thank you everyone </vt:lpstr>
      <vt:lpstr>PowerPoint Presentation</vt:lpstr>
    </vt:vector>
  </TitlesOfParts>
  <Company>NHS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GOODEN, Philip (NHS ENGLAND)</dc:creator>
  <cp:revision>1</cp:revision>
  <dcterms:created xsi:type="dcterms:W3CDTF">2025-04-25T07:40:08Z</dcterms:created>
  <dcterms:modified xsi:type="dcterms:W3CDTF">2025-04-30T15:07:39Z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0x010100FDF9A139C36E5743864EC7418F23B790</vt:lpwstr>
  </property>
  <property fmtid="{D5CDD505-2E9C-101B-9397-08002B2CF9AE}" pid="3" name="MediaServiceImageTags">
    <vt:lpwstr/>
  </property>
</Properties>
</file>