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sldIdLst>
    <p:sldId id="287" r:id="rId5"/>
    <p:sldId id="265" r:id="rId6"/>
    <p:sldId id="285" r:id="rId7"/>
    <p:sldId id="286" r:id="rId8"/>
    <p:sldId id="282" r:id="rId9"/>
    <p:sldId id="2147474428" r:id="rId10"/>
    <p:sldId id="2147474435" r:id="rId11"/>
    <p:sldId id="2147474436" r:id="rId12"/>
    <p:sldId id="2147474442" r:id="rId13"/>
    <p:sldId id="2147474437" r:id="rId14"/>
    <p:sldId id="2147474438" r:id="rId15"/>
    <p:sldId id="2147474439" r:id="rId16"/>
    <p:sldId id="2147474440" r:id="rId17"/>
    <p:sldId id="276" r:id="rId18"/>
    <p:sldId id="2147474434" r:id="rId19"/>
    <p:sldId id="279" r:id="rId20"/>
    <p:sldId id="290"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DD3818C-D2E2-DEC8-9389-5DD602D4F9A1}" name="James Varty" initials="JV" userId="S::j-varty@bsmht.nhs.uk::0356e4d9-c427-4677-9f02-9c5b6962506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318F"/>
    <a:srgbClr val="7030A0"/>
    <a:srgbClr val="6E51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66" y="3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y Simpson" userId="2dd02c2d-ebd3-403c-92a2-e473fa3c8f69" providerId="ADAL" clId="{DC6DC9E8-3376-4073-A13F-E2D1CFA67207}"/>
    <pc:docChg chg="delSld">
      <pc:chgData name="Molly Simpson" userId="2dd02c2d-ebd3-403c-92a2-e473fa3c8f69" providerId="ADAL" clId="{DC6DC9E8-3376-4073-A13F-E2D1CFA67207}" dt="2024-11-15T14:15:54.912" v="0" actId="2696"/>
      <pc:docMkLst>
        <pc:docMk/>
      </pc:docMkLst>
      <pc:sldChg chg="del">
        <pc:chgData name="Molly Simpson" userId="2dd02c2d-ebd3-403c-92a2-e473fa3c8f69" providerId="ADAL" clId="{DC6DC9E8-3376-4073-A13F-E2D1CFA67207}" dt="2024-11-15T14:15:54.912" v="0" actId="2696"/>
        <pc:sldMkLst>
          <pc:docMk/>
          <pc:sldMk cId="2453357780" sldId="214747444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99CCDC-FEEE-4012-A86A-B6B5ECD7A15C}" type="datetimeFigureOut">
              <a:rPr lang="en-GB" smtClean="0"/>
              <a:t>15/11/2024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2EC0D3-8240-4FF2-A2EF-650A7FFAC917}" type="slidenum">
              <a:rPr lang="en-GB" smtClean="0"/>
              <a:t>‹#›</a:t>
            </a:fld>
            <a:endParaRPr lang="en-GB"/>
          </a:p>
        </p:txBody>
      </p:sp>
    </p:spTree>
    <p:extLst>
      <p:ext uri="{BB962C8B-B14F-4D97-AF65-F5344CB8AC3E}">
        <p14:creationId xmlns:p14="http://schemas.microsoft.com/office/powerpoint/2010/main" val="1909612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B2EC0D3-8240-4FF2-A2EF-650A7FFAC917}" type="slidenum">
              <a:rPr lang="en-GB" smtClean="0"/>
              <a:t>2</a:t>
            </a:fld>
            <a:endParaRPr lang="en-GB"/>
          </a:p>
        </p:txBody>
      </p:sp>
    </p:spTree>
    <p:extLst>
      <p:ext uri="{BB962C8B-B14F-4D97-AF65-F5344CB8AC3E}">
        <p14:creationId xmlns:p14="http://schemas.microsoft.com/office/powerpoint/2010/main" val="18472697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B2EC0D3-8240-4FF2-A2EF-650A7FFAC917}" type="slidenum">
              <a:rPr lang="en-GB" smtClean="0"/>
              <a:t>15</a:t>
            </a:fld>
            <a:endParaRPr lang="en-GB"/>
          </a:p>
        </p:txBody>
      </p:sp>
    </p:spTree>
    <p:extLst>
      <p:ext uri="{BB962C8B-B14F-4D97-AF65-F5344CB8AC3E}">
        <p14:creationId xmlns:p14="http://schemas.microsoft.com/office/powerpoint/2010/main" val="31667952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C9B87EA-F527-46F9-A88C-50A926F52CB3}" type="slidenum">
              <a:rPr lang="en-GB" smtClean="0"/>
              <a:t>16</a:t>
            </a:fld>
            <a:endParaRPr lang="en-GB"/>
          </a:p>
        </p:txBody>
      </p:sp>
    </p:spTree>
    <p:extLst>
      <p:ext uri="{BB962C8B-B14F-4D97-AF65-F5344CB8AC3E}">
        <p14:creationId xmlns:p14="http://schemas.microsoft.com/office/powerpoint/2010/main" val="42111218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B2EC0D3-8240-4FF2-A2EF-650A7FFAC917}" type="slidenum">
              <a:rPr lang="en-GB" smtClean="0"/>
              <a:t>17</a:t>
            </a:fld>
            <a:endParaRPr lang="en-GB"/>
          </a:p>
        </p:txBody>
      </p:sp>
    </p:spTree>
    <p:extLst>
      <p:ext uri="{BB962C8B-B14F-4D97-AF65-F5344CB8AC3E}">
        <p14:creationId xmlns:p14="http://schemas.microsoft.com/office/powerpoint/2010/main" val="42126055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B2EC0D3-8240-4FF2-A2EF-650A7FFAC917}" type="slidenum">
              <a:rPr lang="en-GB" smtClean="0"/>
              <a:t>3</a:t>
            </a:fld>
            <a:endParaRPr lang="en-GB"/>
          </a:p>
        </p:txBody>
      </p:sp>
    </p:spTree>
    <p:extLst>
      <p:ext uri="{BB962C8B-B14F-4D97-AF65-F5344CB8AC3E}">
        <p14:creationId xmlns:p14="http://schemas.microsoft.com/office/powerpoint/2010/main" val="28559721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B2EC0D3-8240-4FF2-A2EF-650A7FFAC917}" type="slidenum">
              <a:rPr lang="en-GB" smtClean="0"/>
              <a:t>4</a:t>
            </a:fld>
            <a:endParaRPr lang="en-GB"/>
          </a:p>
        </p:txBody>
      </p:sp>
    </p:spTree>
    <p:extLst>
      <p:ext uri="{BB962C8B-B14F-4D97-AF65-F5344CB8AC3E}">
        <p14:creationId xmlns:p14="http://schemas.microsoft.com/office/powerpoint/2010/main" val="4219980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B2EC0D3-8240-4FF2-A2EF-650A7FFAC917}" type="slidenum">
              <a:rPr lang="en-GB" smtClean="0"/>
              <a:t>6</a:t>
            </a:fld>
            <a:endParaRPr lang="en-GB"/>
          </a:p>
        </p:txBody>
      </p:sp>
    </p:spTree>
    <p:extLst>
      <p:ext uri="{BB962C8B-B14F-4D97-AF65-F5344CB8AC3E}">
        <p14:creationId xmlns:p14="http://schemas.microsoft.com/office/powerpoint/2010/main" val="31595782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C9B87EA-F527-46F9-A88C-50A926F52CB3}" type="slidenum">
              <a:rPr lang="en-GB" smtClean="0"/>
              <a:t>9</a:t>
            </a:fld>
            <a:endParaRPr lang="en-GB"/>
          </a:p>
        </p:txBody>
      </p:sp>
    </p:spTree>
    <p:extLst>
      <p:ext uri="{BB962C8B-B14F-4D97-AF65-F5344CB8AC3E}">
        <p14:creationId xmlns:p14="http://schemas.microsoft.com/office/powerpoint/2010/main" val="5566422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B2EC0D3-8240-4FF2-A2EF-650A7FFAC917}" type="slidenum">
              <a:rPr lang="en-GB" smtClean="0"/>
              <a:t>10</a:t>
            </a:fld>
            <a:endParaRPr lang="en-GB"/>
          </a:p>
        </p:txBody>
      </p:sp>
    </p:spTree>
    <p:extLst>
      <p:ext uri="{BB962C8B-B14F-4D97-AF65-F5344CB8AC3E}">
        <p14:creationId xmlns:p14="http://schemas.microsoft.com/office/powerpoint/2010/main" val="33130192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B2EC0D3-8240-4FF2-A2EF-650A7FFAC917}" type="slidenum">
              <a:rPr lang="en-GB" smtClean="0"/>
              <a:t>12</a:t>
            </a:fld>
            <a:endParaRPr lang="en-GB"/>
          </a:p>
        </p:txBody>
      </p:sp>
    </p:spTree>
    <p:extLst>
      <p:ext uri="{BB962C8B-B14F-4D97-AF65-F5344CB8AC3E}">
        <p14:creationId xmlns:p14="http://schemas.microsoft.com/office/powerpoint/2010/main" val="34187878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B2EC0D3-8240-4FF2-A2EF-650A7FFAC917}" type="slidenum">
              <a:rPr lang="en-GB" smtClean="0"/>
              <a:t>13</a:t>
            </a:fld>
            <a:endParaRPr lang="en-GB"/>
          </a:p>
        </p:txBody>
      </p:sp>
    </p:spTree>
    <p:extLst>
      <p:ext uri="{BB962C8B-B14F-4D97-AF65-F5344CB8AC3E}">
        <p14:creationId xmlns:p14="http://schemas.microsoft.com/office/powerpoint/2010/main" val="11683013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C9B87EA-F527-46F9-A88C-50A926F52CB3}" type="slidenum">
              <a:rPr lang="en-GB" smtClean="0"/>
              <a:t>14</a:t>
            </a:fld>
            <a:endParaRPr lang="en-GB"/>
          </a:p>
        </p:txBody>
      </p:sp>
    </p:spTree>
    <p:extLst>
      <p:ext uri="{BB962C8B-B14F-4D97-AF65-F5344CB8AC3E}">
        <p14:creationId xmlns:p14="http://schemas.microsoft.com/office/powerpoint/2010/main" val="22891418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47F43-F57B-4EB6-A8C2-DAB11AEB879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3F4FF30-3D07-456D-83C7-81ED9D9FD1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8DB6486-B6DE-4D94-B8BC-DFE60BF10F15}"/>
              </a:ext>
            </a:extLst>
          </p:cNvPr>
          <p:cNvSpPr>
            <a:spLocks noGrp="1"/>
          </p:cNvSpPr>
          <p:nvPr>
            <p:ph type="dt" sz="half" idx="10"/>
          </p:nvPr>
        </p:nvSpPr>
        <p:spPr/>
        <p:txBody>
          <a:bodyPr/>
          <a:lstStyle/>
          <a:p>
            <a:fld id="{2F396573-2F3F-44F9-A9CE-D5A8F81C9D23}" type="datetimeFigureOut">
              <a:rPr lang="en-GB" smtClean="0"/>
              <a:t>15/11/2024</a:t>
            </a:fld>
            <a:endParaRPr lang="en-GB"/>
          </a:p>
        </p:txBody>
      </p:sp>
      <p:sp>
        <p:nvSpPr>
          <p:cNvPr id="5" name="Footer Placeholder 4">
            <a:extLst>
              <a:ext uri="{FF2B5EF4-FFF2-40B4-BE49-F238E27FC236}">
                <a16:creationId xmlns:a16="http://schemas.microsoft.com/office/drawing/2014/main" id="{E0329E5B-59E9-4031-A11C-9F0044BD483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545EA64-A6FF-4521-A327-7E985392016D}"/>
              </a:ext>
            </a:extLst>
          </p:cNvPr>
          <p:cNvSpPr>
            <a:spLocks noGrp="1"/>
          </p:cNvSpPr>
          <p:nvPr>
            <p:ph type="sldNum" sz="quarter" idx="12"/>
          </p:nvPr>
        </p:nvSpPr>
        <p:spPr/>
        <p:txBody>
          <a:bodyPr/>
          <a:lstStyle/>
          <a:p>
            <a:fld id="{96C0EC04-4107-4207-B2DE-9123F9C237A2}" type="slidenum">
              <a:rPr lang="en-GB" smtClean="0"/>
              <a:t>‹#›</a:t>
            </a:fld>
            <a:endParaRPr lang="en-GB"/>
          </a:p>
        </p:txBody>
      </p:sp>
    </p:spTree>
    <p:extLst>
      <p:ext uri="{BB962C8B-B14F-4D97-AF65-F5344CB8AC3E}">
        <p14:creationId xmlns:p14="http://schemas.microsoft.com/office/powerpoint/2010/main" val="17782086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DEF1B-BEC0-4070-BE65-6644779457E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F23816D-89AB-4668-A056-6D1669BE534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40102BD-44D2-45CE-924F-E946C1206643}"/>
              </a:ext>
            </a:extLst>
          </p:cNvPr>
          <p:cNvSpPr>
            <a:spLocks noGrp="1"/>
          </p:cNvSpPr>
          <p:nvPr>
            <p:ph type="dt" sz="half" idx="10"/>
          </p:nvPr>
        </p:nvSpPr>
        <p:spPr/>
        <p:txBody>
          <a:bodyPr/>
          <a:lstStyle/>
          <a:p>
            <a:fld id="{2F396573-2F3F-44F9-A9CE-D5A8F81C9D23}" type="datetimeFigureOut">
              <a:rPr lang="en-GB" smtClean="0"/>
              <a:t>15/11/2024</a:t>
            </a:fld>
            <a:endParaRPr lang="en-GB"/>
          </a:p>
        </p:txBody>
      </p:sp>
      <p:sp>
        <p:nvSpPr>
          <p:cNvPr id="5" name="Footer Placeholder 4">
            <a:extLst>
              <a:ext uri="{FF2B5EF4-FFF2-40B4-BE49-F238E27FC236}">
                <a16:creationId xmlns:a16="http://schemas.microsoft.com/office/drawing/2014/main" id="{CD1BC919-C75D-42E7-9983-CB5568A1A8D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4EE0E7-4927-4752-A0D4-8D63A3B3AA03}"/>
              </a:ext>
            </a:extLst>
          </p:cNvPr>
          <p:cNvSpPr>
            <a:spLocks noGrp="1"/>
          </p:cNvSpPr>
          <p:nvPr>
            <p:ph type="sldNum" sz="quarter" idx="12"/>
          </p:nvPr>
        </p:nvSpPr>
        <p:spPr/>
        <p:txBody>
          <a:bodyPr/>
          <a:lstStyle/>
          <a:p>
            <a:fld id="{96C0EC04-4107-4207-B2DE-9123F9C237A2}" type="slidenum">
              <a:rPr lang="en-GB" smtClean="0"/>
              <a:t>‹#›</a:t>
            </a:fld>
            <a:endParaRPr lang="en-GB"/>
          </a:p>
        </p:txBody>
      </p:sp>
    </p:spTree>
    <p:extLst>
      <p:ext uri="{BB962C8B-B14F-4D97-AF65-F5344CB8AC3E}">
        <p14:creationId xmlns:p14="http://schemas.microsoft.com/office/powerpoint/2010/main" val="31299569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2076B10-FB1B-4B07-9F8A-CB653B86313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6A6546C-4CCF-4BA6-B29E-1609E3E88ED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D05D12B-404A-4A1C-91DF-711DAF0448A4}"/>
              </a:ext>
            </a:extLst>
          </p:cNvPr>
          <p:cNvSpPr>
            <a:spLocks noGrp="1"/>
          </p:cNvSpPr>
          <p:nvPr>
            <p:ph type="dt" sz="half" idx="10"/>
          </p:nvPr>
        </p:nvSpPr>
        <p:spPr/>
        <p:txBody>
          <a:bodyPr/>
          <a:lstStyle/>
          <a:p>
            <a:fld id="{2F396573-2F3F-44F9-A9CE-D5A8F81C9D23}" type="datetimeFigureOut">
              <a:rPr lang="en-GB" smtClean="0"/>
              <a:t>15/11/2024</a:t>
            </a:fld>
            <a:endParaRPr lang="en-GB"/>
          </a:p>
        </p:txBody>
      </p:sp>
      <p:sp>
        <p:nvSpPr>
          <p:cNvPr id="5" name="Footer Placeholder 4">
            <a:extLst>
              <a:ext uri="{FF2B5EF4-FFF2-40B4-BE49-F238E27FC236}">
                <a16:creationId xmlns:a16="http://schemas.microsoft.com/office/drawing/2014/main" id="{6B9516F2-55E8-4B6F-9FFF-5FA2C151CFD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C11886D-C52E-4092-96E4-D4E65D50E324}"/>
              </a:ext>
            </a:extLst>
          </p:cNvPr>
          <p:cNvSpPr>
            <a:spLocks noGrp="1"/>
          </p:cNvSpPr>
          <p:nvPr>
            <p:ph type="sldNum" sz="quarter" idx="12"/>
          </p:nvPr>
        </p:nvSpPr>
        <p:spPr/>
        <p:txBody>
          <a:bodyPr/>
          <a:lstStyle/>
          <a:p>
            <a:fld id="{96C0EC04-4107-4207-B2DE-9123F9C237A2}" type="slidenum">
              <a:rPr lang="en-GB" smtClean="0"/>
              <a:t>‹#›</a:t>
            </a:fld>
            <a:endParaRPr lang="en-GB"/>
          </a:p>
        </p:txBody>
      </p:sp>
    </p:spTree>
    <p:extLst>
      <p:ext uri="{BB962C8B-B14F-4D97-AF65-F5344CB8AC3E}">
        <p14:creationId xmlns:p14="http://schemas.microsoft.com/office/powerpoint/2010/main" val="1395843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42ADE-0393-4295-A751-DC3FDA7B14E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2C6253E-FF12-43AE-8461-42A8EFBAB21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DD930C9-46E5-4BF6-B6C5-04E183AB3650}"/>
              </a:ext>
            </a:extLst>
          </p:cNvPr>
          <p:cNvSpPr>
            <a:spLocks noGrp="1"/>
          </p:cNvSpPr>
          <p:nvPr>
            <p:ph type="dt" sz="half" idx="10"/>
          </p:nvPr>
        </p:nvSpPr>
        <p:spPr/>
        <p:txBody>
          <a:bodyPr/>
          <a:lstStyle/>
          <a:p>
            <a:fld id="{2F396573-2F3F-44F9-A9CE-D5A8F81C9D23}" type="datetimeFigureOut">
              <a:rPr lang="en-GB" smtClean="0"/>
              <a:t>15/11/2024</a:t>
            </a:fld>
            <a:endParaRPr lang="en-GB"/>
          </a:p>
        </p:txBody>
      </p:sp>
      <p:sp>
        <p:nvSpPr>
          <p:cNvPr id="5" name="Footer Placeholder 4">
            <a:extLst>
              <a:ext uri="{FF2B5EF4-FFF2-40B4-BE49-F238E27FC236}">
                <a16:creationId xmlns:a16="http://schemas.microsoft.com/office/drawing/2014/main" id="{64FE9631-61A2-4E4B-B4BA-A9E4F54E23B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F49318C-D90D-4BB2-BD6B-2897C4D83FA1}"/>
              </a:ext>
            </a:extLst>
          </p:cNvPr>
          <p:cNvSpPr>
            <a:spLocks noGrp="1"/>
          </p:cNvSpPr>
          <p:nvPr>
            <p:ph type="sldNum" sz="quarter" idx="12"/>
          </p:nvPr>
        </p:nvSpPr>
        <p:spPr/>
        <p:txBody>
          <a:bodyPr/>
          <a:lstStyle/>
          <a:p>
            <a:fld id="{96C0EC04-4107-4207-B2DE-9123F9C237A2}" type="slidenum">
              <a:rPr lang="en-GB" smtClean="0"/>
              <a:t>‹#›</a:t>
            </a:fld>
            <a:endParaRPr lang="en-GB"/>
          </a:p>
        </p:txBody>
      </p:sp>
    </p:spTree>
    <p:extLst>
      <p:ext uri="{BB962C8B-B14F-4D97-AF65-F5344CB8AC3E}">
        <p14:creationId xmlns:p14="http://schemas.microsoft.com/office/powerpoint/2010/main" val="371303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12567-C32A-438F-8891-904817B1079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70BE8DD-78F6-4737-A1C3-DAB07DC1B9B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25A7D37-E8B3-4665-BB2E-C124AFABE56B}"/>
              </a:ext>
            </a:extLst>
          </p:cNvPr>
          <p:cNvSpPr>
            <a:spLocks noGrp="1"/>
          </p:cNvSpPr>
          <p:nvPr>
            <p:ph type="dt" sz="half" idx="10"/>
          </p:nvPr>
        </p:nvSpPr>
        <p:spPr/>
        <p:txBody>
          <a:bodyPr/>
          <a:lstStyle/>
          <a:p>
            <a:fld id="{2F396573-2F3F-44F9-A9CE-D5A8F81C9D23}" type="datetimeFigureOut">
              <a:rPr lang="en-GB" smtClean="0"/>
              <a:t>15/11/2024</a:t>
            </a:fld>
            <a:endParaRPr lang="en-GB"/>
          </a:p>
        </p:txBody>
      </p:sp>
      <p:sp>
        <p:nvSpPr>
          <p:cNvPr id="5" name="Footer Placeholder 4">
            <a:extLst>
              <a:ext uri="{FF2B5EF4-FFF2-40B4-BE49-F238E27FC236}">
                <a16:creationId xmlns:a16="http://schemas.microsoft.com/office/drawing/2014/main" id="{98248D68-AB55-42CA-A0A8-176CAFA8C7D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9ECA132-B88C-407D-8EE4-40C77C46AFA7}"/>
              </a:ext>
            </a:extLst>
          </p:cNvPr>
          <p:cNvSpPr>
            <a:spLocks noGrp="1"/>
          </p:cNvSpPr>
          <p:nvPr>
            <p:ph type="sldNum" sz="quarter" idx="12"/>
          </p:nvPr>
        </p:nvSpPr>
        <p:spPr/>
        <p:txBody>
          <a:bodyPr/>
          <a:lstStyle/>
          <a:p>
            <a:fld id="{96C0EC04-4107-4207-B2DE-9123F9C237A2}" type="slidenum">
              <a:rPr lang="en-GB" smtClean="0"/>
              <a:t>‹#›</a:t>
            </a:fld>
            <a:endParaRPr lang="en-GB"/>
          </a:p>
        </p:txBody>
      </p:sp>
    </p:spTree>
    <p:extLst>
      <p:ext uri="{BB962C8B-B14F-4D97-AF65-F5344CB8AC3E}">
        <p14:creationId xmlns:p14="http://schemas.microsoft.com/office/powerpoint/2010/main" val="39994650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2870D-2E13-4574-B636-A921E904C86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22265C-8E1A-433D-ADA6-ADED56AB068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5A58665-090A-4B47-8C6A-DDF9F29D4F5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0897C7B-0959-4AD7-B3FE-3399CF26BA5E}"/>
              </a:ext>
            </a:extLst>
          </p:cNvPr>
          <p:cNvSpPr>
            <a:spLocks noGrp="1"/>
          </p:cNvSpPr>
          <p:nvPr>
            <p:ph type="dt" sz="half" idx="10"/>
          </p:nvPr>
        </p:nvSpPr>
        <p:spPr/>
        <p:txBody>
          <a:bodyPr/>
          <a:lstStyle/>
          <a:p>
            <a:fld id="{2F396573-2F3F-44F9-A9CE-D5A8F81C9D23}" type="datetimeFigureOut">
              <a:rPr lang="en-GB" smtClean="0"/>
              <a:t>15/11/2024</a:t>
            </a:fld>
            <a:endParaRPr lang="en-GB"/>
          </a:p>
        </p:txBody>
      </p:sp>
      <p:sp>
        <p:nvSpPr>
          <p:cNvPr id="6" name="Footer Placeholder 5">
            <a:extLst>
              <a:ext uri="{FF2B5EF4-FFF2-40B4-BE49-F238E27FC236}">
                <a16:creationId xmlns:a16="http://schemas.microsoft.com/office/drawing/2014/main" id="{A4D1FAA8-E1FF-42D0-AB9A-5DD67678061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16C8250-A216-4D5A-8B12-E382C46C1A58}"/>
              </a:ext>
            </a:extLst>
          </p:cNvPr>
          <p:cNvSpPr>
            <a:spLocks noGrp="1"/>
          </p:cNvSpPr>
          <p:nvPr>
            <p:ph type="sldNum" sz="quarter" idx="12"/>
          </p:nvPr>
        </p:nvSpPr>
        <p:spPr/>
        <p:txBody>
          <a:bodyPr/>
          <a:lstStyle/>
          <a:p>
            <a:fld id="{96C0EC04-4107-4207-B2DE-9123F9C237A2}" type="slidenum">
              <a:rPr lang="en-GB" smtClean="0"/>
              <a:t>‹#›</a:t>
            </a:fld>
            <a:endParaRPr lang="en-GB"/>
          </a:p>
        </p:txBody>
      </p:sp>
    </p:spTree>
    <p:extLst>
      <p:ext uri="{BB962C8B-B14F-4D97-AF65-F5344CB8AC3E}">
        <p14:creationId xmlns:p14="http://schemas.microsoft.com/office/powerpoint/2010/main" val="1458518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19DF3-16B3-485D-98C2-1660CE9F42B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25B5B39-AB01-4D51-874B-34B7EB05939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EF46244-9C32-4CB5-AD16-E689B70CD8A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77637A7-469B-4D83-A718-585FAEDF04F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A951CDC-5F61-470E-914E-E85262A2837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28C1F02-21CE-4A02-84A9-8665D5D66DCB}"/>
              </a:ext>
            </a:extLst>
          </p:cNvPr>
          <p:cNvSpPr>
            <a:spLocks noGrp="1"/>
          </p:cNvSpPr>
          <p:nvPr>
            <p:ph type="dt" sz="half" idx="10"/>
          </p:nvPr>
        </p:nvSpPr>
        <p:spPr/>
        <p:txBody>
          <a:bodyPr/>
          <a:lstStyle/>
          <a:p>
            <a:fld id="{2F396573-2F3F-44F9-A9CE-D5A8F81C9D23}" type="datetimeFigureOut">
              <a:rPr lang="en-GB" smtClean="0"/>
              <a:t>15/11/2024</a:t>
            </a:fld>
            <a:endParaRPr lang="en-GB"/>
          </a:p>
        </p:txBody>
      </p:sp>
      <p:sp>
        <p:nvSpPr>
          <p:cNvPr id="8" name="Footer Placeholder 7">
            <a:extLst>
              <a:ext uri="{FF2B5EF4-FFF2-40B4-BE49-F238E27FC236}">
                <a16:creationId xmlns:a16="http://schemas.microsoft.com/office/drawing/2014/main" id="{C10B399C-8827-4298-B676-5348734FF23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231D4A1-D8FA-4654-866D-87F52AFCEDD4}"/>
              </a:ext>
            </a:extLst>
          </p:cNvPr>
          <p:cNvSpPr>
            <a:spLocks noGrp="1"/>
          </p:cNvSpPr>
          <p:nvPr>
            <p:ph type="sldNum" sz="quarter" idx="12"/>
          </p:nvPr>
        </p:nvSpPr>
        <p:spPr/>
        <p:txBody>
          <a:bodyPr/>
          <a:lstStyle/>
          <a:p>
            <a:fld id="{96C0EC04-4107-4207-B2DE-9123F9C237A2}" type="slidenum">
              <a:rPr lang="en-GB" smtClean="0"/>
              <a:t>‹#›</a:t>
            </a:fld>
            <a:endParaRPr lang="en-GB"/>
          </a:p>
        </p:txBody>
      </p:sp>
    </p:spTree>
    <p:extLst>
      <p:ext uri="{BB962C8B-B14F-4D97-AF65-F5344CB8AC3E}">
        <p14:creationId xmlns:p14="http://schemas.microsoft.com/office/powerpoint/2010/main" val="35107454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25600-9A08-488F-B9BB-EFF95A7E0A6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21D6543-D133-42F0-A843-EB77E9F8592B}"/>
              </a:ext>
            </a:extLst>
          </p:cNvPr>
          <p:cNvSpPr>
            <a:spLocks noGrp="1"/>
          </p:cNvSpPr>
          <p:nvPr>
            <p:ph type="dt" sz="half" idx="10"/>
          </p:nvPr>
        </p:nvSpPr>
        <p:spPr/>
        <p:txBody>
          <a:bodyPr/>
          <a:lstStyle/>
          <a:p>
            <a:fld id="{2F396573-2F3F-44F9-A9CE-D5A8F81C9D23}" type="datetimeFigureOut">
              <a:rPr lang="en-GB" smtClean="0"/>
              <a:t>15/11/2024</a:t>
            </a:fld>
            <a:endParaRPr lang="en-GB"/>
          </a:p>
        </p:txBody>
      </p:sp>
      <p:sp>
        <p:nvSpPr>
          <p:cNvPr id="4" name="Footer Placeholder 3">
            <a:extLst>
              <a:ext uri="{FF2B5EF4-FFF2-40B4-BE49-F238E27FC236}">
                <a16:creationId xmlns:a16="http://schemas.microsoft.com/office/drawing/2014/main" id="{B839C34D-422A-4C69-8146-48544AD554D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EEA404F-B3FC-45A6-B4DD-B53B29A2C775}"/>
              </a:ext>
            </a:extLst>
          </p:cNvPr>
          <p:cNvSpPr>
            <a:spLocks noGrp="1"/>
          </p:cNvSpPr>
          <p:nvPr>
            <p:ph type="sldNum" sz="quarter" idx="12"/>
          </p:nvPr>
        </p:nvSpPr>
        <p:spPr/>
        <p:txBody>
          <a:bodyPr/>
          <a:lstStyle/>
          <a:p>
            <a:fld id="{96C0EC04-4107-4207-B2DE-9123F9C237A2}" type="slidenum">
              <a:rPr lang="en-GB" smtClean="0"/>
              <a:t>‹#›</a:t>
            </a:fld>
            <a:endParaRPr lang="en-GB"/>
          </a:p>
        </p:txBody>
      </p:sp>
    </p:spTree>
    <p:extLst>
      <p:ext uri="{BB962C8B-B14F-4D97-AF65-F5344CB8AC3E}">
        <p14:creationId xmlns:p14="http://schemas.microsoft.com/office/powerpoint/2010/main" val="3255028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32B2F2-1803-4F38-91CE-4C2D6ED8E5B6}"/>
              </a:ext>
            </a:extLst>
          </p:cNvPr>
          <p:cNvSpPr>
            <a:spLocks noGrp="1"/>
          </p:cNvSpPr>
          <p:nvPr>
            <p:ph type="dt" sz="half" idx="10"/>
          </p:nvPr>
        </p:nvSpPr>
        <p:spPr/>
        <p:txBody>
          <a:bodyPr/>
          <a:lstStyle/>
          <a:p>
            <a:fld id="{2F396573-2F3F-44F9-A9CE-D5A8F81C9D23}" type="datetimeFigureOut">
              <a:rPr lang="en-GB" smtClean="0"/>
              <a:t>15/11/2024</a:t>
            </a:fld>
            <a:endParaRPr lang="en-GB"/>
          </a:p>
        </p:txBody>
      </p:sp>
      <p:sp>
        <p:nvSpPr>
          <p:cNvPr id="3" name="Footer Placeholder 2">
            <a:extLst>
              <a:ext uri="{FF2B5EF4-FFF2-40B4-BE49-F238E27FC236}">
                <a16:creationId xmlns:a16="http://schemas.microsoft.com/office/drawing/2014/main" id="{0812D664-5949-46A6-B758-CCEC754E107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9C1F6DF-5095-4379-B1EB-2B3832C70876}"/>
              </a:ext>
            </a:extLst>
          </p:cNvPr>
          <p:cNvSpPr>
            <a:spLocks noGrp="1"/>
          </p:cNvSpPr>
          <p:nvPr>
            <p:ph type="sldNum" sz="quarter" idx="12"/>
          </p:nvPr>
        </p:nvSpPr>
        <p:spPr/>
        <p:txBody>
          <a:bodyPr/>
          <a:lstStyle/>
          <a:p>
            <a:fld id="{96C0EC04-4107-4207-B2DE-9123F9C237A2}" type="slidenum">
              <a:rPr lang="en-GB" smtClean="0"/>
              <a:t>‹#›</a:t>
            </a:fld>
            <a:endParaRPr lang="en-GB"/>
          </a:p>
        </p:txBody>
      </p:sp>
    </p:spTree>
    <p:extLst>
      <p:ext uri="{BB962C8B-B14F-4D97-AF65-F5344CB8AC3E}">
        <p14:creationId xmlns:p14="http://schemas.microsoft.com/office/powerpoint/2010/main" val="3778489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B50C80-26C4-4F0F-8FB2-38C9D6FA8E5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9A849E3-F030-4117-899C-A4977504AF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789488E-90D5-4659-A0C5-625494162B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E0C58F7-B588-4092-A876-886CD04F9A68}"/>
              </a:ext>
            </a:extLst>
          </p:cNvPr>
          <p:cNvSpPr>
            <a:spLocks noGrp="1"/>
          </p:cNvSpPr>
          <p:nvPr>
            <p:ph type="dt" sz="half" idx="10"/>
          </p:nvPr>
        </p:nvSpPr>
        <p:spPr/>
        <p:txBody>
          <a:bodyPr/>
          <a:lstStyle/>
          <a:p>
            <a:fld id="{2F396573-2F3F-44F9-A9CE-D5A8F81C9D23}" type="datetimeFigureOut">
              <a:rPr lang="en-GB" smtClean="0"/>
              <a:t>15/11/2024</a:t>
            </a:fld>
            <a:endParaRPr lang="en-GB"/>
          </a:p>
        </p:txBody>
      </p:sp>
      <p:sp>
        <p:nvSpPr>
          <p:cNvPr id="6" name="Footer Placeholder 5">
            <a:extLst>
              <a:ext uri="{FF2B5EF4-FFF2-40B4-BE49-F238E27FC236}">
                <a16:creationId xmlns:a16="http://schemas.microsoft.com/office/drawing/2014/main" id="{5E0D67C7-A1AE-4864-87D3-9A3D2A3B1C5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7FABF0A-148E-4DD0-A946-C7F74007073E}"/>
              </a:ext>
            </a:extLst>
          </p:cNvPr>
          <p:cNvSpPr>
            <a:spLocks noGrp="1"/>
          </p:cNvSpPr>
          <p:nvPr>
            <p:ph type="sldNum" sz="quarter" idx="12"/>
          </p:nvPr>
        </p:nvSpPr>
        <p:spPr/>
        <p:txBody>
          <a:bodyPr/>
          <a:lstStyle/>
          <a:p>
            <a:fld id="{96C0EC04-4107-4207-B2DE-9123F9C237A2}" type="slidenum">
              <a:rPr lang="en-GB" smtClean="0"/>
              <a:t>‹#›</a:t>
            </a:fld>
            <a:endParaRPr lang="en-GB"/>
          </a:p>
        </p:txBody>
      </p:sp>
    </p:spTree>
    <p:extLst>
      <p:ext uri="{BB962C8B-B14F-4D97-AF65-F5344CB8AC3E}">
        <p14:creationId xmlns:p14="http://schemas.microsoft.com/office/powerpoint/2010/main" val="440092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3CF34-A3D2-4E80-9F00-41E7334E469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71D373A-1608-4F5B-B87B-EA9529733A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F75F2FE-496A-4838-8525-0FD3B7140C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72111DA-FE53-433E-BA06-80B4733F6539}"/>
              </a:ext>
            </a:extLst>
          </p:cNvPr>
          <p:cNvSpPr>
            <a:spLocks noGrp="1"/>
          </p:cNvSpPr>
          <p:nvPr>
            <p:ph type="dt" sz="half" idx="10"/>
          </p:nvPr>
        </p:nvSpPr>
        <p:spPr/>
        <p:txBody>
          <a:bodyPr/>
          <a:lstStyle/>
          <a:p>
            <a:fld id="{2F396573-2F3F-44F9-A9CE-D5A8F81C9D23}" type="datetimeFigureOut">
              <a:rPr lang="en-GB" smtClean="0"/>
              <a:t>15/11/2024</a:t>
            </a:fld>
            <a:endParaRPr lang="en-GB"/>
          </a:p>
        </p:txBody>
      </p:sp>
      <p:sp>
        <p:nvSpPr>
          <p:cNvPr id="6" name="Footer Placeholder 5">
            <a:extLst>
              <a:ext uri="{FF2B5EF4-FFF2-40B4-BE49-F238E27FC236}">
                <a16:creationId xmlns:a16="http://schemas.microsoft.com/office/drawing/2014/main" id="{8B815E81-A1D9-4FD1-BC17-E600403C484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EDFB8EB-FDBF-4EC2-BC42-BBBB4735D9E2}"/>
              </a:ext>
            </a:extLst>
          </p:cNvPr>
          <p:cNvSpPr>
            <a:spLocks noGrp="1"/>
          </p:cNvSpPr>
          <p:nvPr>
            <p:ph type="sldNum" sz="quarter" idx="12"/>
          </p:nvPr>
        </p:nvSpPr>
        <p:spPr/>
        <p:txBody>
          <a:bodyPr/>
          <a:lstStyle/>
          <a:p>
            <a:fld id="{96C0EC04-4107-4207-B2DE-9123F9C237A2}" type="slidenum">
              <a:rPr lang="en-GB" smtClean="0"/>
              <a:t>‹#›</a:t>
            </a:fld>
            <a:endParaRPr lang="en-GB"/>
          </a:p>
        </p:txBody>
      </p:sp>
    </p:spTree>
    <p:extLst>
      <p:ext uri="{BB962C8B-B14F-4D97-AF65-F5344CB8AC3E}">
        <p14:creationId xmlns:p14="http://schemas.microsoft.com/office/powerpoint/2010/main" val="29320342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EDCE7A-1D8A-41B3-9AB7-9B1B6C01B68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6C5AC71-284A-46A0-8AAC-B299DDAA501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6E48F4-8338-4E95-B0D2-ED34154377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396573-2F3F-44F9-A9CE-D5A8F81C9D23}" type="datetimeFigureOut">
              <a:rPr lang="en-GB" smtClean="0"/>
              <a:t>15/11/2024</a:t>
            </a:fld>
            <a:endParaRPr lang="en-GB"/>
          </a:p>
        </p:txBody>
      </p:sp>
      <p:sp>
        <p:nvSpPr>
          <p:cNvPr id="5" name="Footer Placeholder 4">
            <a:extLst>
              <a:ext uri="{FF2B5EF4-FFF2-40B4-BE49-F238E27FC236}">
                <a16:creationId xmlns:a16="http://schemas.microsoft.com/office/drawing/2014/main" id="{0710DE91-1FCB-4E4C-9EC5-10B454B78C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A6E70C9-97E8-4A95-8E33-A58B7539B4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C0EC04-4107-4207-B2DE-9123F9C237A2}" type="slidenum">
              <a:rPr lang="en-GB" smtClean="0"/>
              <a:t>‹#›</a:t>
            </a:fld>
            <a:endParaRPr lang="en-GB"/>
          </a:p>
        </p:txBody>
      </p:sp>
    </p:spTree>
    <p:extLst>
      <p:ext uri="{BB962C8B-B14F-4D97-AF65-F5344CB8AC3E}">
        <p14:creationId xmlns:p14="http://schemas.microsoft.com/office/powerpoint/2010/main" val="1974405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hyperlink" Target="https://learninghub.nhs.uk/Resource/58002/Item" TargetMode="External"/><Relationship Id="rId4" Type="http://schemas.openxmlformats.org/officeDocument/2006/relationships/hyperlink" Target="https://learninghub.nhs.uk/Resource/41098/Item"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3.png"/><Relationship Id="rId4" Type="http://schemas.openxmlformats.org/officeDocument/2006/relationships/hyperlink" Target="http://www.menti.com/"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8" Type="http://schemas.openxmlformats.org/officeDocument/2006/relationships/hyperlink" Target="mailto:ppn-ney.lypft@nhs.net" TargetMode="External"/><Relationship Id="rId3" Type="http://schemas.openxmlformats.org/officeDocument/2006/relationships/image" Target="../media/image1.png"/><Relationship Id="rId7" Type="http://schemas.openxmlformats.org/officeDocument/2006/relationships/hyperlink" Target="mailto:spnt.ppnse@nhs.net" TargetMode="External"/><Relationship Id="rId12" Type="http://schemas.openxmlformats.org/officeDocument/2006/relationships/hyperlink" Target="mailto:spnt.ppnengland@nhs.net"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hyperlink" Target="mailto:ppn-sw@exeter.ac.uk" TargetMode="External"/><Relationship Id="rId11" Type="http://schemas.openxmlformats.org/officeDocument/2006/relationships/hyperlink" Target="mailto:Hpft.eoeppn@nhs.net" TargetMode="External"/><Relationship Id="rId5" Type="http://schemas.openxmlformats.org/officeDocument/2006/relationships/hyperlink" Target="mailto:bsmhft.ppnmidlands@nhs.net" TargetMode="External"/><Relationship Id="rId10" Type="http://schemas.openxmlformats.org/officeDocument/2006/relationships/hyperlink" Target="mailto:wlm-tr.ppnlondon@nhs.net" TargetMode="External"/><Relationship Id="rId4" Type="http://schemas.openxmlformats.org/officeDocument/2006/relationships/image" Target="../media/image3.png"/><Relationship Id="rId9" Type="http://schemas.openxmlformats.org/officeDocument/2006/relationships/hyperlink" Target="mailto:ppn.north@hee.nhs.uk"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hyperlink" Target="https://www.healthcareers.nhs.uk/explore-roles/psychological-therapies/roles-psychological-therapies"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3.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england.nhs.uk/publication/psychological-professions-vision-for-england-2019-24/" TargetMode="Externa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png"/><Relationship Id="rId9"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4688CB2-2A65-5A1D-EDFD-380E4BC7DC9F}"/>
              </a:ext>
            </a:extLst>
          </p:cNvPr>
          <p:cNvGrpSpPr/>
          <p:nvPr/>
        </p:nvGrpSpPr>
        <p:grpSpPr>
          <a:xfrm>
            <a:off x="0" y="5865838"/>
            <a:ext cx="12192000" cy="186124"/>
            <a:chOff x="0" y="4271041"/>
            <a:chExt cx="9144000" cy="139593"/>
          </a:xfrm>
        </p:grpSpPr>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2" name="Picture 4">
            <a:extLst>
              <a:ext uri="{FF2B5EF4-FFF2-40B4-BE49-F238E27FC236}">
                <a16:creationId xmlns:a16="http://schemas.microsoft.com/office/drawing/2014/main" id="{F5518CE4-843D-7EF5-CD4A-DC023BF2562B}"/>
              </a:ext>
            </a:extLst>
          </p:cNvPr>
          <p:cNvPicPr>
            <a:picLocks noChangeAspect="1"/>
          </p:cNvPicPr>
          <p:nvPr/>
        </p:nvPicPr>
        <p:blipFill>
          <a:blip r:embed="rId2"/>
          <a:stretch>
            <a:fillRect/>
          </a:stretch>
        </p:blipFill>
        <p:spPr>
          <a:xfrm>
            <a:off x="8538163" y="3654916"/>
            <a:ext cx="3657600" cy="2106984"/>
          </a:xfrm>
          <a:prstGeom prst="rect">
            <a:avLst/>
          </a:prstGeom>
        </p:spPr>
      </p:pic>
      <p:sp>
        <p:nvSpPr>
          <p:cNvPr id="11" name="TextBox 10"/>
          <p:cNvSpPr txBox="1"/>
          <p:nvPr/>
        </p:nvSpPr>
        <p:spPr>
          <a:xfrm>
            <a:off x="797859" y="4804733"/>
            <a:ext cx="7892704" cy="943873"/>
          </a:xfrm>
          <a:prstGeom prst="rect">
            <a:avLst/>
          </a:prstGeom>
          <a:noFill/>
        </p:spPr>
        <p:txBody>
          <a:bodyPr wrap="square" lIns="121819" tIns="60909" rIns="121819" bIns="60909" rtlCol="0">
            <a:spAutoFit/>
          </a:bodyPr>
          <a:lstStyle/>
          <a:p>
            <a:pPr algn="ctr" defTabSz="1217760">
              <a:defRPr/>
            </a:pPr>
            <a:r>
              <a:rPr lang="en-GB" sz="2667" b="1">
                <a:solidFill>
                  <a:srgbClr val="7030A0"/>
                </a:solidFill>
                <a:latin typeface="Arial" panose="020B0604020202020204" pitchFamily="34" charset="0"/>
                <a:cs typeface="Arial" panose="020B0604020202020204" pitchFamily="34" charset="0"/>
              </a:rPr>
              <a:t>Grab yourself a cuppa. The session will begin at 2:00pm</a:t>
            </a:r>
          </a:p>
        </p:txBody>
      </p:sp>
      <p:pic>
        <p:nvPicPr>
          <p:cNvPr id="8" name="Picture 7">
            <a:extLst>
              <a:ext uri="{FF2B5EF4-FFF2-40B4-BE49-F238E27FC236}">
                <a16:creationId xmlns:a16="http://schemas.microsoft.com/office/drawing/2014/main" id="{D3C9E9B2-6E23-92C9-D134-0DFB8EEFE4F3}"/>
              </a:ext>
            </a:extLst>
          </p:cNvPr>
          <p:cNvPicPr>
            <a:picLocks noChangeAspect="1"/>
          </p:cNvPicPr>
          <p:nvPr/>
        </p:nvPicPr>
        <p:blipFill>
          <a:blip r:embed="rId3"/>
          <a:stretch>
            <a:fillRect/>
          </a:stretch>
        </p:blipFill>
        <p:spPr>
          <a:xfrm>
            <a:off x="207380" y="148283"/>
            <a:ext cx="2356525" cy="1127524"/>
          </a:xfrm>
          <a:prstGeom prst="rect">
            <a:avLst/>
          </a:prstGeom>
        </p:spPr>
      </p:pic>
      <p:pic>
        <p:nvPicPr>
          <p:cNvPr id="6" name="Picture 5" descr="A white and purple banner with people around a circle. Logo for PPWeek24">
            <a:extLst>
              <a:ext uri="{FF2B5EF4-FFF2-40B4-BE49-F238E27FC236}">
                <a16:creationId xmlns:a16="http://schemas.microsoft.com/office/drawing/2014/main" id="{8F9C9BAB-0DE1-B1B8-701D-825DF9294A03}"/>
              </a:ext>
            </a:extLst>
          </p:cNvPr>
          <p:cNvPicPr>
            <a:picLocks noChangeAspect="1"/>
          </p:cNvPicPr>
          <p:nvPr/>
        </p:nvPicPr>
        <p:blipFill>
          <a:blip r:embed="rId4"/>
          <a:stretch>
            <a:fillRect/>
          </a:stretch>
        </p:blipFill>
        <p:spPr>
          <a:xfrm>
            <a:off x="8282207" y="-500508"/>
            <a:ext cx="4201139" cy="2362549"/>
          </a:xfrm>
          <a:prstGeom prst="rect">
            <a:avLst/>
          </a:prstGeom>
        </p:spPr>
      </p:pic>
      <p:sp>
        <p:nvSpPr>
          <p:cNvPr id="3" name="TextBox 2">
            <a:extLst>
              <a:ext uri="{FF2B5EF4-FFF2-40B4-BE49-F238E27FC236}">
                <a16:creationId xmlns:a16="http://schemas.microsoft.com/office/drawing/2014/main" id="{D6D1A483-076E-FB9E-EA0B-FCECFF4773ED}"/>
              </a:ext>
            </a:extLst>
          </p:cNvPr>
          <p:cNvSpPr txBox="1"/>
          <p:nvPr/>
        </p:nvSpPr>
        <p:spPr>
          <a:xfrm>
            <a:off x="287354" y="6301950"/>
            <a:ext cx="11617291" cy="369209"/>
          </a:xfrm>
          <a:prstGeom prst="rect">
            <a:avLst/>
          </a:prstGeom>
          <a:noFill/>
        </p:spPr>
        <p:txBody>
          <a:bodyPr wrap="square" lIns="121797" tIns="60899" rIns="121797" bIns="60899" rtlCol="0">
            <a:spAutoFit/>
          </a:bodyPr>
          <a:lstStyle/>
          <a:p>
            <a:pPr marL="0" marR="0" lvl="0" indent="0" algn="l" defTabSz="121779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@PPNMidlands		             bsmhft.ppnmidlands@nhs.net 	        	        www.ppn.nhs.uk/midlands</a:t>
            </a:r>
          </a:p>
        </p:txBody>
      </p:sp>
      <p:sp>
        <p:nvSpPr>
          <p:cNvPr id="5" name="TextBox 4">
            <a:extLst>
              <a:ext uri="{FF2B5EF4-FFF2-40B4-BE49-F238E27FC236}">
                <a16:creationId xmlns:a16="http://schemas.microsoft.com/office/drawing/2014/main" id="{232AEBF5-5D01-3B1E-F57E-FD59FD05B5A5}"/>
              </a:ext>
            </a:extLst>
          </p:cNvPr>
          <p:cNvSpPr txBox="1"/>
          <p:nvPr/>
        </p:nvSpPr>
        <p:spPr>
          <a:xfrm>
            <a:off x="335360" y="142413"/>
            <a:ext cx="11521280" cy="4678037"/>
          </a:xfrm>
          <a:prstGeom prst="rect">
            <a:avLst/>
          </a:prstGeom>
          <a:noFill/>
        </p:spPr>
        <p:txBody>
          <a:bodyPr wrap="square" lIns="121819" tIns="60909" rIns="121819" bIns="60909" rtlCol="0">
            <a:spAutoFit/>
          </a:bodyPr>
          <a:lstStyle/>
          <a:p>
            <a:pPr defTabSz="1217760">
              <a:lnSpc>
                <a:spcPct val="150000"/>
              </a:lnSpc>
              <a:defRPr/>
            </a:pPr>
            <a:r>
              <a:rPr lang="en-GB" sz="5333" b="1">
                <a:solidFill>
                  <a:srgbClr val="7030A0"/>
                </a:solidFill>
                <a:latin typeface="Arial" panose="020B0604020202020204" pitchFamily="34" charset="0"/>
                <a:cs typeface="Arial" panose="020B0604020202020204" pitchFamily="34" charset="0"/>
              </a:rPr>
              <a:t>		    Welcome</a:t>
            </a:r>
            <a:endParaRPr lang="en-GB" sz="2667">
              <a:solidFill>
                <a:prstClr val="black"/>
              </a:solidFill>
              <a:latin typeface="Arial" panose="020B0604020202020204" pitchFamily="34" charset="0"/>
              <a:cs typeface="Arial" panose="020B0604020202020204" pitchFamily="34" charset="0"/>
            </a:endParaRPr>
          </a:p>
          <a:p>
            <a:pPr marL="380626" indent="-380626" defTabSz="1217760">
              <a:buFont typeface="Arial" panose="020B0604020202020204" pitchFamily="34" charset="0"/>
              <a:buChar char="•"/>
              <a:defRPr/>
            </a:pPr>
            <a:r>
              <a:rPr lang="en-GB" sz="2400">
                <a:solidFill>
                  <a:prstClr val="black"/>
                </a:solidFill>
                <a:latin typeface="Arial" panose="020B0604020202020204" pitchFamily="34" charset="0"/>
                <a:cs typeface="Arial" panose="020B0604020202020204" pitchFamily="34" charset="0"/>
              </a:rPr>
              <a:t>Please note </a:t>
            </a:r>
            <a:r>
              <a:rPr lang="en-GB" sz="2400" b="1">
                <a:solidFill>
                  <a:prstClr val="black"/>
                </a:solidFill>
                <a:latin typeface="Arial" panose="020B0604020202020204" pitchFamily="34" charset="0"/>
                <a:cs typeface="Arial" panose="020B0604020202020204" pitchFamily="34" charset="0"/>
              </a:rPr>
              <a:t>we will be recording </a:t>
            </a:r>
            <a:r>
              <a:rPr lang="en-GB" sz="2400">
                <a:solidFill>
                  <a:prstClr val="black"/>
                </a:solidFill>
                <a:latin typeface="Arial" panose="020B0604020202020204" pitchFamily="34" charset="0"/>
                <a:cs typeface="Arial" panose="020B0604020202020204" pitchFamily="34" charset="0"/>
              </a:rPr>
              <a:t>the session</a:t>
            </a:r>
          </a:p>
          <a:p>
            <a:pPr marL="380626" indent="-380626" defTabSz="1217760">
              <a:buFont typeface="Arial" panose="020B0604020202020204" pitchFamily="34" charset="0"/>
              <a:buChar char="•"/>
              <a:defRPr/>
            </a:pPr>
            <a:r>
              <a:rPr lang="en-GB" sz="2400">
                <a:solidFill>
                  <a:prstClr val="black"/>
                </a:solidFill>
                <a:latin typeface="Arial" panose="020B0604020202020204" pitchFamily="34" charset="0"/>
                <a:cs typeface="Arial" panose="020B0604020202020204" pitchFamily="34" charset="0"/>
              </a:rPr>
              <a:t>Upon arrival, please </a:t>
            </a:r>
            <a:r>
              <a:rPr lang="en-GB" sz="2400" b="1">
                <a:solidFill>
                  <a:prstClr val="black"/>
                </a:solidFill>
                <a:latin typeface="Arial" panose="020B0604020202020204" pitchFamily="34" charset="0"/>
                <a:cs typeface="Arial" panose="020B0604020202020204" pitchFamily="34" charset="0"/>
              </a:rPr>
              <a:t>MUTE</a:t>
            </a:r>
            <a:r>
              <a:rPr lang="en-GB" sz="2400">
                <a:solidFill>
                  <a:prstClr val="black"/>
                </a:solidFill>
                <a:latin typeface="Arial" panose="020B0604020202020204" pitchFamily="34" charset="0"/>
                <a:cs typeface="Arial" panose="020B0604020202020204" pitchFamily="34" charset="0"/>
              </a:rPr>
              <a:t> on connection</a:t>
            </a:r>
          </a:p>
          <a:p>
            <a:pPr marL="380626" indent="-380626" defTabSz="1217760">
              <a:buFont typeface="Arial" panose="020B0604020202020204" pitchFamily="34" charset="0"/>
              <a:buChar char="•"/>
              <a:defRPr/>
            </a:pPr>
            <a:r>
              <a:rPr lang="en-GB" sz="2400">
                <a:solidFill>
                  <a:prstClr val="black"/>
                </a:solidFill>
                <a:latin typeface="Arial" panose="020B0604020202020204" pitchFamily="34" charset="0"/>
                <a:cs typeface="Arial" panose="020B0604020202020204" pitchFamily="34" charset="0"/>
              </a:rPr>
              <a:t>Please use the </a:t>
            </a:r>
            <a:r>
              <a:rPr lang="en-GB" sz="2400" b="1">
                <a:solidFill>
                  <a:prstClr val="black"/>
                </a:solidFill>
                <a:latin typeface="Arial" panose="020B0604020202020204" pitchFamily="34" charset="0"/>
                <a:cs typeface="Arial" panose="020B0604020202020204" pitchFamily="34" charset="0"/>
              </a:rPr>
              <a:t>chat function </a:t>
            </a:r>
            <a:r>
              <a:rPr lang="en-GB" sz="2400">
                <a:solidFill>
                  <a:prstClr val="black"/>
                </a:solidFill>
                <a:latin typeface="Arial" panose="020B0604020202020204" pitchFamily="34" charset="0"/>
                <a:cs typeface="Arial" panose="020B0604020202020204" pitchFamily="34" charset="0"/>
              </a:rPr>
              <a:t>throughout the session and we will bring you in during the Q&amp;A section at the end if you have a question </a:t>
            </a:r>
          </a:p>
          <a:p>
            <a:pPr marL="380626" indent="-380626" defTabSz="1217760">
              <a:buFont typeface="Arial" panose="020B0604020202020204" pitchFamily="34" charset="0"/>
              <a:buChar char="•"/>
              <a:defRPr/>
            </a:pPr>
            <a:r>
              <a:rPr lang="en-GB" sz="2400">
                <a:solidFill>
                  <a:prstClr val="black"/>
                </a:solidFill>
                <a:latin typeface="Arial" panose="020B0604020202020204" pitchFamily="34" charset="0"/>
                <a:cs typeface="Arial" panose="020B0604020202020204" pitchFamily="34" charset="0"/>
              </a:rPr>
              <a:t>Any unanswered questions will be collated and we will get answers back to you as soon as we can</a:t>
            </a:r>
          </a:p>
          <a:p>
            <a:pPr marL="380626" indent="-380626" defTabSz="1217760">
              <a:buFont typeface="Arial" panose="020B0604020202020204" pitchFamily="34" charset="0"/>
              <a:buChar char="•"/>
              <a:defRPr/>
            </a:pPr>
            <a:r>
              <a:rPr lang="en-GB" sz="2400">
                <a:solidFill>
                  <a:prstClr val="black"/>
                </a:solidFill>
                <a:latin typeface="Arial" panose="020B0604020202020204" pitchFamily="34" charset="0"/>
                <a:cs typeface="Arial" panose="020B0604020202020204" pitchFamily="34" charset="0"/>
              </a:rPr>
              <a:t>To turn on live captions, select </a:t>
            </a:r>
            <a:r>
              <a:rPr lang="en-GB" sz="2400" b="1">
                <a:solidFill>
                  <a:prstClr val="black"/>
                </a:solidFill>
                <a:latin typeface="Arial" panose="020B0604020202020204" pitchFamily="34" charset="0"/>
                <a:cs typeface="Arial" panose="020B0604020202020204" pitchFamily="34" charset="0"/>
              </a:rPr>
              <a:t>Captions/Subtitles On </a:t>
            </a:r>
            <a:r>
              <a:rPr lang="en-GB" sz="2400">
                <a:solidFill>
                  <a:prstClr val="black"/>
                </a:solidFill>
                <a:latin typeface="Arial" panose="020B0604020202020204" pitchFamily="34" charset="0"/>
                <a:cs typeface="Arial" panose="020B0604020202020204" pitchFamily="34" charset="0"/>
              </a:rPr>
              <a:t>(CC)</a:t>
            </a:r>
          </a:p>
          <a:p>
            <a:pPr marL="380626" indent="-380626" defTabSz="1217760">
              <a:buFont typeface="Arial" panose="020B0604020202020204" pitchFamily="34" charset="0"/>
              <a:buChar char="•"/>
              <a:defRPr/>
            </a:pPr>
            <a:r>
              <a:rPr lang="en-GB" sz="2400">
                <a:solidFill>
                  <a:prstClr val="black"/>
                </a:solidFill>
                <a:latin typeface="Arial" panose="020B0604020202020204" pitchFamily="34" charset="0"/>
                <a:cs typeface="Arial" panose="020B0604020202020204" pitchFamily="34" charset="0"/>
              </a:rPr>
              <a:t>We will share the presentation slides on our website </a:t>
            </a:r>
          </a:p>
          <a:p>
            <a:pPr defTabSz="1217760">
              <a:defRPr/>
            </a:pPr>
            <a:r>
              <a:rPr lang="en-GB" sz="2400">
                <a:solidFill>
                  <a:prstClr val="black"/>
                </a:solidFill>
                <a:latin typeface="Arial" panose="020B0604020202020204" pitchFamily="34" charset="0"/>
                <a:cs typeface="Arial" panose="020B0604020202020204" pitchFamily="34" charset="0"/>
              </a:rPr>
              <a:t>    after the event</a:t>
            </a:r>
            <a:endParaRPr lang="en-GB" sz="2667">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142713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BC6F949-E494-48AE-B051-937C0776CA58}"/>
              </a:ext>
            </a:extLst>
          </p:cNvPr>
          <p:cNvSpPr/>
          <p:nvPr/>
        </p:nvSpPr>
        <p:spPr>
          <a:xfrm>
            <a:off x="178965" y="18665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EE76ABC-89AD-773D-C106-8209DE1DEFF2}"/>
              </a:ext>
            </a:extLst>
          </p:cNvPr>
          <p:cNvSpPr txBox="1"/>
          <p:nvPr/>
        </p:nvSpPr>
        <p:spPr>
          <a:xfrm>
            <a:off x="357052" y="531223"/>
            <a:ext cx="7820594" cy="1200329"/>
          </a:xfrm>
          <a:prstGeom prst="rect">
            <a:avLst/>
          </a:prstGeom>
          <a:noFill/>
        </p:spPr>
        <p:txBody>
          <a:bodyPr wrap="square" rtlCol="0">
            <a:spAutoFit/>
          </a:bodyPr>
          <a:lstStyle/>
          <a:p>
            <a:r>
              <a:rPr lang="en-GB" sz="3600" b="1">
                <a:solidFill>
                  <a:srgbClr val="54318F"/>
                </a:solidFill>
                <a:latin typeface="Arial" panose="020B0604020202020204" pitchFamily="34" charset="0"/>
                <a:cs typeface="Arial" panose="020B0604020202020204" pitchFamily="34" charset="0"/>
              </a:rPr>
              <a:t>Context – NHS Long Term Workforce Plan: June 2023</a:t>
            </a:r>
          </a:p>
        </p:txBody>
      </p:sp>
      <p:sp>
        <p:nvSpPr>
          <p:cNvPr id="3" name="Text Placeholder 5">
            <a:extLst>
              <a:ext uri="{FF2B5EF4-FFF2-40B4-BE49-F238E27FC236}">
                <a16:creationId xmlns:a16="http://schemas.microsoft.com/office/drawing/2014/main" id="{3469FBCE-EA60-E759-32F8-670CFBD006C1}"/>
              </a:ext>
            </a:extLst>
          </p:cNvPr>
          <p:cNvSpPr txBox="1">
            <a:spLocks/>
          </p:cNvSpPr>
          <p:nvPr/>
        </p:nvSpPr>
        <p:spPr>
          <a:xfrm>
            <a:off x="357051" y="141679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endParaRPr kumimoji="0" lang="en-GB" sz="2400" b="1" i="0" u="none" strike="noStrike" kern="1200" cap="none" spc="0" normalizeH="0" baseline="0" noProof="0">
              <a:ln>
                <a:noFill/>
              </a:ln>
              <a:solidFill>
                <a:srgbClr val="7030A0"/>
              </a:solidFill>
              <a:effectLst/>
              <a:uLnTx/>
              <a:uFillTx/>
              <a:latin typeface="Arial" panose="020B0604020202020204"/>
              <a:ea typeface="+mn-ea"/>
              <a:cs typeface="+mn-cs"/>
            </a:endParaRPr>
          </a:p>
        </p:txBody>
      </p:sp>
      <p:sp>
        <p:nvSpPr>
          <p:cNvPr id="6" name="TextBox 5"/>
          <p:cNvSpPr txBox="1"/>
          <p:nvPr/>
        </p:nvSpPr>
        <p:spPr>
          <a:xfrm>
            <a:off x="716280" y="2032259"/>
            <a:ext cx="10988040" cy="3477875"/>
          </a:xfrm>
          <a:prstGeom prst="rect">
            <a:avLst/>
          </a:prstGeom>
          <a:noFill/>
        </p:spPr>
        <p:txBody>
          <a:bodyPr wrap="square" rtlCol="0">
            <a:spAutoFit/>
          </a:bodyPr>
          <a:lstStyle/>
          <a:p>
            <a:r>
              <a:rPr lang="en-GB" sz="2000"/>
              <a:t>In response to a growing need the NHS Long Term Plan proposed a rapid growth of the Psychological Professions workforce, roughly doubling by 2037 (fastest growing group in the NHS):</a:t>
            </a:r>
          </a:p>
          <a:p>
            <a:pPr marL="285750" indent="-285750">
              <a:buFont typeface="Arial" panose="020B0604020202020204" pitchFamily="34" charset="0"/>
              <a:buChar char="•"/>
            </a:pPr>
            <a:r>
              <a:rPr lang="en-GB" sz="2000"/>
              <a:t>Increase training places by 26% for both clinical psychology and child and adolescent psychotherapy by 2031</a:t>
            </a:r>
          </a:p>
          <a:p>
            <a:pPr marL="285750" indent="-285750">
              <a:buFont typeface="Arial" panose="020B0604020202020204" pitchFamily="34" charset="0"/>
              <a:buChar char="•"/>
            </a:pPr>
            <a:r>
              <a:rPr lang="en-GB" sz="2000"/>
              <a:t>Over the next three years NHS England has committed funding of over £600 million to grow the wider psychological professions workforce through training approximately 15,000 more individuals to undertake psychological therapist and psychological practitioner roles.</a:t>
            </a:r>
          </a:p>
          <a:p>
            <a:pPr marL="285750" indent="-285750">
              <a:buFont typeface="Arial" panose="020B0604020202020204" pitchFamily="34" charset="0"/>
              <a:buChar char="•"/>
            </a:pPr>
            <a:r>
              <a:rPr lang="en-GB" sz="2000"/>
              <a:t>1,065 Clinical Psychology training places were commissioned in 2022/23 with a similar level projected in 2023/24</a:t>
            </a:r>
          </a:p>
          <a:p>
            <a:pPr marL="285750" indent="-285750">
              <a:buFont typeface="Arial" panose="020B0604020202020204" pitchFamily="34" charset="0"/>
              <a:buChar char="•"/>
            </a:pPr>
            <a:r>
              <a:rPr lang="en-GB" sz="2000"/>
              <a:t>2,556 training places for Psychological therapists  were commissioned in 2022/23 with more than 3,000 projected in 2023/24</a:t>
            </a:r>
          </a:p>
        </p:txBody>
      </p:sp>
      <p:pic>
        <p:nvPicPr>
          <p:cNvPr id="2" name="Picture 1" descr="A white and purple banner with people around a circle. Logo for PPWeek24">
            <a:extLst>
              <a:ext uri="{FF2B5EF4-FFF2-40B4-BE49-F238E27FC236}">
                <a16:creationId xmlns:a16="http://schemas.microsoft.com/office/drawing/2014/main" id="{A2C5E415-E683-EACD-274D-79E70B5450B4}"/>
              </a:ext>
            </a:extLst>
          </p:cNvPr>
          <p:cNvPicPr>
            <a:picLocks noChangeAspect="1"/>
          </p:cNvPicPr>
          <p:nvPr/>
        </p:nvPicPr>
        <p:blipFill>
          <a:blip r:embed="rId3"/>
          <a:srcRect l="8433" t="21738" r="6589" b="21950"/>
          <a:stretch/>
        </p:blipFill>
        <p:spPr>
          <a:xfrm>
            <a:off x="8437417" y="186656"/>
            <a:ext cx="3570025" cy="1330418"/>
          </a:xfrm>
          <a:prstGeom prst="rect">
            <a:avLst/>
          </a:prstGeom>
        </p:spPr>
      </p:pic>
    </p:spTree>
    <p:extLst>
      <p:ext uri="{BB962C8B-B14F-4D97-AF65-F5344CB8AC3E}">
        <p14:creationId xmlns:p14="http://schemas.microsoft.com/office/powerpoint/2010/main" val="26162981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BC6F949-E494-48AE-B051-937C0776CA58}"/>
              </a:ext>
            </a:extLst>
          </p:cNvPr>
          <p:cNvSpPr/>
          <p:nvPr/>
        </p:nvSpPr>
        <p:spPr>
          <a:xfrm>
            <a:off x="178965" y="18665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EE76ABC-89AD-773D-C106-8209DE1DEFF2}"/>
              </a:ext>
            </a:extLst>
          </p:cNvPr>
          <p:cNvSpPr txBox="1"/>
          <p:nvPr/>
        </p:nvSpPr>
        <p:spPr>
          <a:xfrm>
            <a:off x="357051" y="531223"/>
            <a:ext cx="10920549" cy="646331"/>
          </a:xfrm>
          <a:prstGeom prst="rect">
            <a:avLst/>
          </a:prstGeom>
          <a:noFill/>
        </p:spPr>
        <p:txBody>
          <a:bodyPr wrap="square" rtlCol="0">
            <a:spAutoFit/>
          </a:bodyPr>
          <a:lstStyle/>
          <a:p>
            <a:r>
              <a:rPr lang="en-GB" sz="3600" b="1">
                <a:solidFill>
                  <a:srgbClr val="54318F"/>
                </a:solidFill>
                <a:latin typeface="Arial" panose="020B0604020202020204" pitchFamily="34" charset="0"/>
                <a:cs typeface="Arial" panose="020B0604020202020204" pitchFamily="34" charset="0"/>
              </a:rPr>
              <a:t>Evolution</a:t>
            </a:r>
          </a:p>
        </p:txBody>
      </p:sp>
      <p:sp>
        <p:nvSpPr>
          <p:cNvPr id="3" name="Text Placeholder 5">
            <a:extLst>
              <a:ext uri="{FF2B5EF4-FFF2-40B4-BE49-F238E27FC236}">
                <a16:creationId xmlns:a16="http://schemas.microsoft.com/office/drawing/2014/main" id="{3469FBCE-EA60-E759-32F8-670CFBD006C1}"/>
              </a:ext>
            </a:extLst>
          </p:cNvPr>
          <p:cNvSpPr txBox="1">
            <a:spLocks/>
          </p:cNvSpPr>
          <p:nvPr/>
        </p:nvSpPr>
        <p:spPr>
          <a:xfrm>
            <a:off x="357051" y="141679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endParaRPr kumimoji="0" lang="en-GB" sz="2400" b="1" i="0" u="none" strike="noStrike" kern="1200" cap="none" spc="0" normalizeH="0" baseline="0" noProof="0">
              <a:ln>
                <a:noFill/>
              </a:ln>
              <a:solidFill>
                <a:srgbClr val="7030A0"/>
              </a:solidFill>
              <a:effectLst/>
              <a:uLnTx/>
              <a:uFillTx/>
              <a:latin typeface="Arial" panose="020B0604020202020204"/>
              <a:ea typeface="+mn-ea"/>
              <a:cs typeface="+mn-cs"/>
            </a:endParaRPr>
          </a:p>
        </p:txBody>
      </p:sp>
      <p:pic>
        <p:nvPicPr>
          <p:cNvPr id="7" name="Picture 6">
            <a:extLst>
              <a:ext uri="{FF2B5EF4-FFF2-40B4-BE49-F238E27FC236}">
                <a16:creationId xmlns:a16="http://schemas.microsoft.com/office/drawing/2014/main" id="{E268E8D7-F45E-9687-3102-819B80783DAF}"/>
              </a:ext>
            </a:extLst>
          </p:cNvPr>
          <p:cNvPicPr>
            <a:picLocks noChangeAspect="1"/>
          </p:cNvPicPr>
          <p:nvPr/>
        </p:nvPicPr>
        <p:blipFill>
          <a:blip r:embed="rId2"/>
          <a:stretch>
            <a:fillRect/>
          </a:stretch>
        </p:blipFill>
        <p:spPr>
          <a:xfrm>
            <a:off x="9660279" y="203415"/>
            <a:ext cx="2347163" cy="871804"/>
          </a:xfrm>
          <a:prstGeom prst="rect">
            <a:avLst/>
          </a:prstGeom>
        </p:spPr>
      </p:pic>
      <p:sp>
        <p:nvSpPr>
          <p:cNvPr id="6" name="TextBox 5"/>
          <p:cNvSpPr txBox="1"/>
          <p:nvPr/>
        </p:nvSpPr>
        <p:spPr>
          <a:xfrm>
            <a:off x="838600" y="1078123"/>
            <a:ext cx="3852535" cy="5632311"/>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b="1"/>
              <a:t>November 2023 </a:t>
            </a:r>
            <a:r>
              <a:rPr lang="en-GB"/>
              <a:t>– PPN day in London launched the Psychological Practice in Physical Healthcare position paper </a:t>
            </a:r>
          </a:p>
          <a:p>
            <a:pPr marL="285750" indent="-285750">
              <a:buFont typeface="Arial" panose="020B0604020202020204" pitchFamily="34" charset="0"/>
              <a:buChar char="•"/>
            </a:pPr>
            <a:r>
              <a:rPr lang="en-GB" b="1"/>
              <a:t>January 2024 </a:t>
            </a:r>
            <a:r>
              <a:rPr lang="en-GB"/>
              <a:t>– PPN Midlands and Leadership Fellows meeting where agreed to develop e-learning materials to upskill the Psychological Professionals  workforce to work in physical health settings </a:t>
            </a:r>
            <a:endParaRPr lang="en-GB">
              <a:ea typeface="Calibri"/>
              <a:cs typeface="Calibri"/>
            </a:endParaRPr>
          </a:p>
          <a:p>
            <a:pPr marL="285750" indent="-285750">
              <a:buFont typeface="Arial" panose="020B0604020202020204" pitchFamily="34" charset="0"/>
              <a:buChar char="•"/>
            </a:pPr>
            <a:r>
              <a:rPr lang="en-GB" b="1"/>
              <a:t>April 2024 </a:t>
            </a:r>
            <a:r>
              <a:rPr lang="en-GB"/>
              <a:t>– PPN Midlands and Leadership Fellows meeting where began to think about content that was not competency based, but focused on awareness raising and providing fundamental information to Psychological Professionals  new to working in a physical health setting</a:t>
            </a:r>
            <a:endParaRPr lang="en-GB">
              <a:ea typeface="Calibri"/>
              <a:cs typeface="Calibri"/>
            </a:endParaRP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48055" y="1553706"/>
            <a:ext cx="6774675" cy="5081006"/>
          </a:xfrm>
          <a:prstGeom prst="rect">
            <a:avLst/>
          </a:prstGeom>
        </p:spPr>
      </p:pic>
      <p:pic>
        <p:nvPicPr>
          <p:cNvPr id="2" name="Picture 1" descr="A white and purple banner with people around a circle. Logo for PPWeek24">
            <a:extLst>
              <a:ext uri="{FF2B5EF4-FFF2-40B4-BE49-F238E27FC236}">
                <a16:creationId xmlns:a16="http://schemas.microsoft.com/office/drawing/2014/main" id="{D32180ED-5CF7-CC5B-3535-111B41A016A8}"/>
              </a:ext>
            </a:extLst>
          </p:cNvPr>
          <p:cNvPicPr>
            <a:picLocks noChangeAspect="1"/>
          </p:cNvPicPr>
          <p:nvPr/>
        </p:nvPicPr>
        <p:blipFill>
          <a:blip r:embed="rId4"/>
          <a:srcRect l="8433" t="21738" r="6589" b="21950"/>
          <a:stretch/>
        </p:blipFill>
        <p:spPr>
          <a:xfrm>
            <a:off x="8437417" y="186656"/>
            <a:ext cx="3570025" cy="1330418"/>
          </a:xfrm>
          <a:prstGeom prst="rect">
            <a:avLst/>
          </a:prstGeom>
        </p:spPr>
      </p:pic>
    </p:spTree>
    <p:extLst>
      <p:ext uri="{BB962C8B-B14F-4D97-AF65-F5344CB8AC3E}">
        <p14:creationId xmlns:p14="http://schemas.microsoft.com/office/powerpoint/2010/main" val="30744190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p:cNvPicPr>
            <a:picLocks noGrp="1" noChangeAspect="1"/>
          </p:cNvPicPr>
          <p:nvPr>
            <p:ph idx="4294967295"/>
          </p:nvPr>
        </p:nvPicPr>
        <p:blipFill>
          <a:blip r:embed="rId3" cstate="print">
            <a:extLst>
              <a:ext uri="{28A0092B-C50C-407E-A947-70E740481C1C}">
                <a14:useLocalDpi xmlns:a14="http://schemas.microsoft.com/office/drawing/2010/main" val="0"/>
              </a:ext>
            </a:extLst>
          </a:blip>
          <a:stretch>
            <a:fillRect/>
          </a:stretch>
        </p:blipFill>
        <p:spPr>
          <a:xfrm>
            <a:off x="0" y="1825625"/>
            <a:ext cx="5800725" cy="4351338"/>
          </a:xfrm>
        </p:spPr>
      </p:pic>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BC6F949-E494-48AE-B051-937C0776CA58}"/>
              </a:ext>
            </a:extLst>
          </p:cNvPr>
          <p:cNvSpPr/>
          <p:nvPr/>
        </p:nvSpPr>
        <p:spPr>
          <a:xfrm>
            <a:off x="181761" y="181349"/>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EE76ABC-89AD-773D-C106-8209DE1DEFF2}"/>
              </a:ext>
            </a:extLst>
          </p:cNvPr>
          <p:cNvSpPr txBox="1"/>
          <p:nvPr/>
        </p:nvSpPr>
        <p:spPr>
          <a:xfrm>
            <a:off x="357051" y="531223"/>
            <a:ext cx="10920549" cy="646331"/>
          </a:xfrm>
          <a:prstGeom prst="rect">
            <a:avLst/>
          </a:prstGeom>
          <a:noFill/>
        </p:spPr>
        <p:txBody>
          <a:bodyPr wrap="square" rtlCol="0">
            <a:spAutoFit/>
          </a:bodyPr>
          <a:lstStyle/>
          <a:p>
            <a:r>
              <a:rPr lang="en-GB" sz="3600" b="1">
                <a:solidFill>
                  <a:srgbClr val="54318F"/>
                </a:solidFill>
                <a:latin typeface="Arial" panose="020B0604020202020204" pitchFamily="34" charset="0"/>
                <a:cs typeface="Arial" panose="020B0604020202020204" pitchFamily="34" charset="0"/>
              </a:rPr>
              <a:t>Evolution</a:t>
            </a:r>
          </a:p>
        </p:txBody>
      </p:sp>
      <p:sp>
        <p:nvSpPr>
          <p:cNvPr id="3" name="Text Placeholder 5">
            <a:extLst>
              <a:ext uri="{FF2B5EF4-FFF2-40B4-BE49-F238E27FC236}">
                <a16:creationId xmlns:a16="http://schemas.microsoft.com/office/drawing/2014/main" id="{3469FBCE-EA60-E759-32F8-670CFBD006C1}"/>
              </a:ext>
            </a:extLst>
          </p:cNvPr>
          <p:cNvSpPr txBox="1">
            <a:spLocks/>
          </p:cNvSpPr>
          <p:nvPr/>
        </p:nvSpPr>
        <p:spPr>
          <a:xfrm>
            <a:off x="357051" y="141679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endParaRPr kumimoji="0" lang="en-GB" sz="2400" b="1" i="0" u="none" strike="noStrike" kern="1200" cap="none" spc="0" normalizeH="0" baseline="0" noProof="0">
              <a:ln>
                <a:noFill/>
              </a:ln>
              <a:solidFill>
                <a:srgbClr val="7030A0"/>
              </a:solidFill>
              <a:effectLst/>
              <a:uLnTx/>
              <a:uFillTx/>
              <a:latin typeface="Arial" panose="020B0604020202020204"/>
              <a:ea typeface="+mn-ea"/>
              <a:cs typeface="+mn-cs"/>
            </a:endParaRPr>
          </a:p>
        </p:txBody>
      </p:sp>
      <p:sp>
        <p:nvSpPr>
          <p:cNvPr id="11" name="TextBox 10"/>
          <p:cNvSpPr txBox="1"/>
          <p:nvPr/>
        </p:nvSpPr>
        <p:spPr>
          <a:xfrm>
            <a:off x="599440" y="1544320"/>
            <a:ext cx="5699760" cy="4801314"/>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b="1"/>
              <a:t>May – June 2024 </a:t>
            </a:r>
            <a:r>
              <a:rPr lang="en-GB"/>
              <a:t>– working independently on different allocated topics or themes on shared document on the Google drive</a:t>
            </a:r>
            <a:endParaRPr lang="en-GB">
              <a:ea typeface="Calibri"/>
              <a:cs typeface="Calibri"/>
            </a:endParaRPr>
          </a:p>
          <a:p>
            <a:pPr marL="285750" indent="-285750">
              <a:buFont typeface="Arial" panose="020B0604020202020204" pitchFamily="34" charset="0"/>
              <a:buChar char="•"/>
            </a:pPr>
            <a:r>
              <a:rPr lang="en-GB" b="1"/>
              <a:t>June 2024 </a:t>
            </a:r>
            <a:r>
              <a:rPr lang="en-GB"/>
              <a:t>– met to review coherence of content and further refine</a:t>
            </a:r>
            <a:endParaRPr lang="en-GB">
              <a:ea typeface="Calibri"/>
              <a:cs typeface="Calibri"/>
            </a:endParaRPr>
          </a:p>
          <a:p>
            <a:pPr marL="285750" indent="-285750">
              <a:buFont typeface="Arial" panose="020B0604020202020204" pitchFamily="34" charset="0"/>
              <a:buChar char="•"/>
            </a:pPr>
            <a:r>
              <a:rPr lang="en-GB" b="1"/>
              <a:t>July – Aug 2024 </a:t>
            </a:r>
            <a:r>
              <a:rPr lang="en-GB"/>
              <a:t>– further refinement of content with Expert By Experience and Physical Health Community Of Practice member feedback. Formatting to make suitable for animated slides</a:t>
            </a:r>
            <a:endParaRPr lang="en-GB">
              <a:ea typeface="Calibri"/>
              <a:cs typeface="Calibri"/>
            </a:endParaRPr>
          </a:p>
          <a:p>
            <a:pPr marL="285750" indent="-285750">
              <a:buFont typeface="Arial" panose="020B0604020202020204" pitchFamily="34" charset="0"/>
              <a:buChar char="•"/>
            </a:pPr>
            <a:r>
              <a:rPr lang="en-GB" b="1"/>
              <a:t>Sep 2024 </a:t>
            </a:r>
            <a:r>
              <a:rPr lang="en-GB"/>
              <a:t>– feedback incorporated and content reviewed and finalised. Narration by PPN Midlands Chair.</a:t>
            </a:r>
            <a:endParaRPr lang="en-GB">
              <a:ea typeface="Calibri"/>
              <a:cs typeface="Calibri"/>
            </a:endParaRPr>
          </a:p>
          <a:p>
            <a:pPr marL="285750" indent="-285750">
              <a:buFont typeface="Arial" panose="020B0604020202020204" pitchFamily="34" charset="0"/>
              <a:buChar char="•"/>
            </a:pPr>
            <a:r>
              <a:rPr lang="en-GB" b="1"/>
              <a:t>Oct 2024 </a:t>
            </a:r>
            <a:r>
              <a:rPr lang="en-GB"/>
              <a:t>– Expert By Experience video recorded and beta version on NHS Learning hub tested, final amendments to content agreed by PPN Leadership Fellows and PPN Core Team before  sign off</a:t>
            </a:r>
            <a:endParaRPr lang="en-GB">
              <a:ea typeface="Calibri"/>
              <a:cs typeface="Calibri"/>
            </a:endParaRPr>
          </a:p>
          <a:p>
            <a:pPr marL="285750" indent="-285750">
              <a:buFont typeface="Arial" panose="020B0604020202020204" pitchFamily="34" charset="0"/>
              <a:buChar char="•"/>
            </a:pPr>
            <a:r>
              <a:rPr lang="en-GB" b="1"/>
              <a:t>Nov 2024 </a:t>
            </a:r>
            <a:r>
              <a:rPr lang="en-GB"/>
              <a:t>– official launch!!</a:t>
            </a:r>
            <a:endParaRPr lang="en-GB">
              <a:ea typeface="Calibri"/>
              <a:cs typeface="Calibri"/>
            </a:endParaRPr>
          </a:p>
        </p:txBody>
      </p: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37759" y="1825625"/>
            <a:ext cx="4797766" cy="3136053"/>
          </a:xfrm>
          <a:prstGeom prst="rect">
            <a:avLst/>
          </a:prstGeom>
        </p:spPr>
      </p:pic>
      <p:pic>
        <p:nvPicPr>
          <p:cNvPr id="2" name="Picture 1" descr="A white and purple banner with people around a circle. Logo for PPWeek24">
            <a:extLst>
              <a:ext uri="{FF2B5EF4-FFF2-40B4-BE49-F238E27FC236}">
                <a16:creationId xmlns:a16="http://schemas.microsoft.com/office/drawing/2014/main" id="{6ECF7C0E-8818-DF9A-769A-F239601F1CDF}"/>
              </a:ext>
            </a:extLst>
          </p:cNvPr>
          <p:cNvPicPr>
            <a:picLocks noChangeAspect="1"/>
          </p:cNvPicPr>
          <p:nvPr/>
        </p:nvPicPr>
        <p:blipFill>
          <a:blip r:embed="rId5"/>
          <a:srcRect l="8433" t="21738" r="6589" b="21950"/>
          <a:stretch/>
        </p:blipFill>
        <p:spPr>
          <a:xfrm>
            <a:off x="8437417" y="186656"/>
            <a:ext cx="3570025" cy="1330418"/>
          </a:xfrm>
          <a:prstGeom prst="rect">
            <a:avLst/>
          </a:prstGeom>
        </p:spPr>
      </p:pic>
    </p:spTree>
    <p:extLst>
      <p:ext uri="{BB962C8B-B14F-4D97-AF65-F5344CB8AC3E}">
        <p14:creationId xmlns:p14="http://schemas.microsoft.com/office/powerpoint/2010/main" val="41974045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BC6F949-E494-48AE-B051-937C0776CA58}"/>
              </a:ext>
            </a:extLst>
          </p:cNvPr>
          <p:cNvSpPr/>
          <p:nvPr/>
        </p:nvSpPr>
        <p:spPr>
          <a:xfrm>
            <a:off x="178965" y="18665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EE76ABC-89AD-773D-C106-8209DE1DEFF2}"/>
              </a:ext>
            </a:extLst>
          </p:cNvPr>
          <p:cNvSpPr txBox="1"/>
          <p:nvPr/>
        </p:nvSpPr>
        <p:spPr>
          <a:xfrm>
            <a:off x="357051" y="531223"/>
            <a:ext cx="10920549" cy="646331"/>
          </a:xfrm>
          <a:prstGeom prst="rect">
            <a:avLst/>
          </a:prstGeom>
          <a:noFill/>
        </p:spPr>
        <p:txBody>
          <a:bodyPr wrap="square" lIns="91440" tIns="45720" rIns="91440" bIns="45720" rtlCol="0" anchor="t">
            <a:spAutoFit/>
          </a:bodyPr>
          <a:lstStyle/>
          <a:p>
            <a:r>
              <a:rPr lang="en-GB" sz="3600" b="1">
                <a:solidFill>
                  <a:srgbClr val="54318F"/>
                </a:solidFill>
                <a:latin typeface="Arial"/>
                <a:cs typeface="Arial"/>
              </a:rPr>
              <a:t>Design and development</a:t>
            </a:r>
            <a:endParaRPr lang="en-GB" sz="3600" b="1">
              <a:solidFill>
                <a:srgbClr val="54318F"/>
              </a:solidFill>
              <a:latin typeface="Arial" panose="020B0604020202020204" pitchFamily="34" charset="0"/>
              <a:cs typeface="Arial" panose="020B0604020202020204" pitchFamily="34" charset="0"/>
            </a:endParaRPr>
          </a:p>
        </p:txBody>
      </p:sp>
      <p:sp>
        <p:nvSpPr>
          <p:cNvPr id="3" name="Text Placeholder 5">
            <a:extLst>
              <a:ext uri="{FF2B5EF4-FFF2-40B4-BE49-F238E27FC236}">
                <a16:creationId xmlns:a16="http://schemas.microsoft.com/office/drawing/2014/main" id="{3469FBCE-EA60-E759-32F8-670CFBD006C1}"/>
              </a:ext>
            </a:extLst>
          </p:cNvPr>
          <p:cNvSpPr txBox="1">
            <a:spLocks/>
          </p:cNvSpPr>
          <p:nvPr/>
        </p:nvSpPr>
        <p:spPr>
          <a:xfrm>
            <a:off x="357051" y="141679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endParaRPr kumimoji="0" lang="en-GB" sz="2400" b="1" i="0" u="none" strike="noStrike" kern="1200" cap="none" spc="0" normalizeH="0" baseline="0" noProof="0">
              <a:ln>
                <a:noFill/>
              </a:ln>
              <a:solidFill>
                <a:srgbClr val="7030A0"/>
              </a:solidFill>
              <a:effectLst/>
              <a:uLnTx/>
              <a:uFillTx/>
              <a:latin typeface="Arial" panose="020B0604020202020204"/>
              <a:ea typeface="+mn-ea"/>
              <a:cs typeface="+mn-cs"/>
            </a:endParaRPr>
          </a:p>
        </p:txBody>
      </p:sp>
      <p:pic>
        <p:nvPicPr>
          <p:cNvPr id="7" name="Picture 6">
            <a:extLst>
              <a:ext uri="{FF2B5EF4-FFF2-40B4-BE49-F238E27FC236}">
                <a16:creationId xmlns:a16="http://schemas.microsoft.com/office/drawing/2014/main" id="{E268E8D7-F45E-9687-3102-819B80783DAF}"/>
              </a:ext>
            </a:extLst>
          </p:cNvPr>
          <p:cNvPicPr>
            <a:picLocks noChangeAspect="1"/>
          </p:cNvPicPr>
          <p:nvPr/>
        </p:nvPicPr>
        <p:blipFill>
          <a:blip r:embed="rId3"/>
          <a:stretch>
            <a:fillRect/>
          </a:stretch>
        </p:blipFill>
        <p:spPr>
          <a:xfrm>
            <a:off x="9660279" y="203415"/>
            <a:ext cx="2347163" cy="871804"/>
          </a:xfrm>
          <a:prstGeom prst="rect">
            <a:avLst/>
          </a:prstGeom>
        </p:spPr>
      </p:pic>
      <p:sp>
        <p:nvSpPr>
          <p:cNvPr id="6" name="TextBox 5"/>
          <p:cNvSpPr txBox="1"/>
          <p:nvPr/>
        </p:nvSpPr>
        <p:spPr>
          <a:xfrm>
            <a:off x="716280" y="2032259"/>
            <a:ext cx="10988040" cy="4093428"/>
          </a:xfrm>
          <a:prstGeom prst="rect">
            <a:avLst/>
          </a:prstGeom>
          <a:noFill/>
        </p:spPr>
        <p:txBody>
          <a:bodyPr wrap="square" lIns="91440" tIns="45720" rIns="91440" bIns="45720" rtlCol="0" anchor="t">
            <a:spAutoFit/>
          </a:bodyPr>
          <a:lstStyle/>
          <a:p>
            <a:pPr marL="342900" indent="-342900">
              <a:buFont typeface="Arial"/>
              <a:buChar char="•"/>
            </a:pPr>
            <a:r>
              <a:rPr lang="en-GB" sz="2400">
                <a:ea typeface="Calibri"/>
                <a:cs typeface="Calibri"/>
              </a:rPr>
              <a:t>Context: budget limitations</a:t>
            </a:r>
          </a:p>
          <a:p>
            <a:pPr marL="342900" indent="-342900">
              <a:buFont typeface="Arial"/>
              <a:buChar char="•"/>
            </a:pPr>
            <a:r>
              <a:rPr lang="en-GB" sz="2400">
                <a:ea typeface="Calibri"/>
                <a:cs typeface="Calibri"/>
              </a:rPr>
              <a:t>Previous course development (launched in PPWeek23 – </a:t>
            </a:r>
            <a:r>
              <a:rPr lang="en-GB" sz="2400">
                <a:ea typeface="Calibri"/>
                <a:cs typeface="Calibri"/>
                <a:hlinkClick r:id="rId4"/>
              </a:rPr>
              <a:t>Developing psychological therapy skills: Transferring training into practice</a:t>
            </a:r>
            <a:r>
              <a:rPr lang="en-GB" sz="2400">
                <a:ea typeface="Calibri"/>
                <a:cs typeface="Calibri"/>
              </a:rPr>
              <a:t>) </a:t>
            </a:r>
          </a:p>
          <a:p>
            <a:pPr marL="342900" indent="-342900">
              <a:buFont typeface="Arial"/>
              <a:buChar char="•"/>
            </a:pPr>
            <a:r>
              <a:rPr lang="en-GB" sz="2400">
                <a:ea typeface="Calibri"/>
                <a:cs typeface="Calibri"/>
              </a:rPr>
              <a:t>Competitive tendering</a:t>
            </a:r>
          </a:p>
          <a:p>
            <a:pPr marL="342900" indent="-342900">
              <a:buFont typeface="Arial"/>
              <a:buChar char="•"/>
            </a:pPr>
            <a:r>
              <a:rPr lang="en-GB" sz="2400">
                <a:ea typeface="Calibri"/>
                <a:cs typeface="Calibri"/>
              </a:rPr>
              <a:t>Design commenced in early September, using Articulate Storyline</a:t>
            </a:r>
          </a:p>
          <a:p>
            <a:pPr marL="342900" indent="-342900">
              <a:buFont typeface="Arial"/>
              <a:buChar char="•"/>
            </a:pPr>
            <a:r>
              <a:rPr lang="en-GB" sz="2400">
                <a:ea typeface="Calibri"/>
                <a:cs typeface="Calibri"/>
              </a:rPr>
              <a:t>Limitations with graphics: about 70% of graphics were recycled from previous designs</a:t>
            </a:r>
          </a:p>
          <a:p>
            <a:pPr marL="342900" indent="-342900">
              <a:buFont typeface="Arial"/>
              <a:buChar char="•"/>
            </a:pPr>
            <a:r>
              <a:rPr lang="en-GB" sz="2400">
                <a:ea typeface="Calibri"/>
                <a:cs typeface="Calibri"/>
              </a:rPr>
              <a:t>Programme link: </a:t>
            </a:r>
            <a:r>
              <a:rPr lang="en-GB" sz="2400">
                <a:ea typeface="Calibri"/>
                <a:cs typeface="Calibri"/>
                <a:hlinkClick r:id="rId5"/>
              </a:rPr>
              <a:t>Psychological Practice in Physical Health: Fundamentals Elearning Programme</a:t>
            </a:r>
            <a:endParaRPr lang="en-GB" sz="2400">
              <a:ea typeface="Calibri"/>
              <a:cs typeface="Calibri"/>
            </a:endParaRPr>
          </a:p>
          <a:p>
            <a:pPr marL="342900" indent="-342900">
              <a:buFont typeface="Arial"/>
              <a:buChar char="•"/>
            </a:pPr>
            <a:r>
              <a:rPr lang="en-GB" sz="2400">
                <a:ea typeface="Calibri"/>
                <a:cs typeface="Calibri"/>
              </a:rPr>
              <a:t>Demo!</a:t>
            </a:r>
          </a:p>
          <a:p>
            <a:pPr marL="342900" indent="-342900">
              <a:buFont typeface="Arial"/>
              <a:buChar char="•"/>
            </a:pPr>
            <a:endParaRPr lang="en-GB" sz="2000">
              <a:ea typeface="Calibri"/>
              <a:cs typeface="Calibri"/>
            </a:endParaRPr>
          </a:p>
        </p:txBody>
      </p:sp>
    </p:spTree>
    <p:extLst>
      <p:ext uri="{BB962C8B-B14F-4D97-AF65-F5344CB8AC3E}">
        <p14:creationId xmlns:p14="http://schemas.microsoft.com/office/powerpoint/2010/main" val="25334424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p:cNvPicPr>
            <a:picLocks noGrp="1" noChangeAspect="1"/>
          </p:cNvPicPr>
          <p:nvPr>
            <p:ph idx="4294967295"/>
          </p:nvPr>
        </p:nvPicPr>
        <p:blipFill>
          <a:blip r:embed="rId3" cstate="print">
            <a:extLst>
              <a:ext uri="{28A0092B-C50C-407E-A947-70E740481C1C}">
                <a14:useLocalDpi xmlns:a14="http://schemas.microsoft.com/office/drawing/2010/main" val="0"/>
              </a:ext>
            </a:extLst>
          </a:blip>
          <a:stretch>
            <a:fillRect/>
          </a:stretch>
        </p:blipFill>
        <p:spPr>
          <a:xfrm>
            <a:off x="0" y="1825625"/>
            <a:ext cx="5800725" cy="4351338"/>
          </a:xfrm>
        </p:spPr>
      </p:pic>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BC6F949-E494-48AE-B051-937C0776CA58}"/>
              </a:ext>
            </a:extLst>
          </p:cNvPr>
          <p:cNvSpPr/>
          <p:nvPr/>
        </p:nvSpPr>
        <p:spPr>
          <a:xfrm>
            <a:off x="181761" y="181349"/>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EE76ABC-89AD-773D-C106-8209DE1DEFF2}"/>
              </a:ext>
            </a:extLst>
          </p:cNvPr>
          <p:cNvSpPr txBox="1"/>
          <p:nvPr/>
        </p:nvSpPr>
        <p:spPr>
          <a:xfrm>
            <a:off x="357051" y="531223"/>
            <a:ext cx="10920549" cy="646331"/>
          </a:xfrm>
          <a:prstGeom prst="rect">
            <a:avLst/>
          </a:prstGeom>
          <a:noFill/>
        </p:spPr>
        <p:txBody>
          <a:bodyPr wrap="square" rtlCol="0">
            <a:spAutoFit/>
          </a:bodyPr>
          <a:lstStyle/>
          <a:p>
            <a:r>
              <a:rPr lang="en-GB" sz="3600" b="1">
                <a:solidFill>
                  <a:srgbClr val="54318F"/>
                </a:solidFill>
                <a:latin typeface="Arial" panose="020B0604020202020204" pitchFamily="34" charset="0"/>
                <a:cs typeface="Arial" panose="020B0604020202020204" pitchFamily="34" charset="0"/>
              </a:rPr>
              <a:t>Next Steps &amp; Dissemination</a:t>
            </a:r>
          </a:p>
        </p:txBody>
      </p:sp>
      <p:sp>
        <p:nvSpPr>
          <p:cNvPr id="3" name="Text Placeholder 5">
            <a:extLst>
              <a:ext uri="{FF2B5EF4-FFF2-40B4-BE49-F238E27FC236}">
                <a16:creationId xmlns:a16="http://schemas.microsoft.com/office/drawing/2014/main" id="{3469FBCE-EA60-E759-32F8-670CFBD006C1}"/>
              </a:ext>
            </a:extLst>
          </p:cNvPr>
          <p:cNvSpPr txBox="1">
            <a:spLocks/>
          </p:cNvSpPr>
          <p:nvPr/>
        </p:nvSpPr>
        <p:spPr>
          <a:xfrm>
            <a:off x="357051" y="141679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endParaRPr kumimoji="0" lang="en-GB" sz="2400" b="1" i="0" u="none" strike="noStrike" kern="1200" cap="none" spc="0" normalizeH="0" baseline="0" noProof="0">
              <a:ln>
                <a:noFill/>
              </a:ln>
              <a:solidFill>
                <a:srgbClr val="7030A0"/>
              </a:solidFill>
              <a:effectLst/>
              <a:uLnTx/>
              <a:uFillTx/>
              <a:latin typeface="Arial" panose="020B0604020202020204"/>
              <a:ea typeface="+mn-ea"/>
              <a:cs typeface="+mn-cs"/>
            </a:endParaRPr>
          </a:p>
        </p:txBody>
      </p:sp>
      <p:pic>
        <p:nvPicPr>
          <p:cNvPr id="7" name="Picture 6">
            <a:extLst>
              <a:ext uri="{FF2B5EF4-FFF2-40B4-BE49-F238E27FC236}">
                <a16:creationId xmlns:a16="http://schemas.microsoft.com/office/drawing/2014/main" id="{E268E8D7-F45E-9687-3102-819B80783DAF}"/>
              </a:ext>
            </a:extLst>
          </p:cNvPr>
          <p:cNvPicPr>
            <a:picLocks noChangeAspect="1"/>
          </p:cNvPicPr>
          <p:nvPr/>
        </p:nvPicPr>
        <p:blipFill>
          <a:blip r:embed="rId4"/>
          <a:stretch>
            <a:fillRect/>
          </a:stretch>
        </p:blipFill>
        <p:spPr>
          <a:xfrm>
            <a:off x="9660279" y="203415"/>
            <a:ext cx="2347163" cy="871804"/>
          </a:xfrm>
          <a:prstGeom prst="rect">
            <a:avLst/>
          </a:prstGeom>
        </p:spPr>
      </p:pic>
      <p:sp>
        <p:nvSpPr>
          <p:cNvPr id="11" name="TextBox 10"/>
          <p:cNvSpPr txBox="1"/>
          <p:nvPr/>
        </p:nvSpPr>
        <p:spPr>
          <a:xfrm>
            <a:off x="631557" y="2177966"/>
            <a:ext cx="6007917" cy="2954655"/>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sz="2800" b="1"/>
              <a:t>Nov 2024 </a:t>
            </a:r>
            <a:r>
              <a:rPr lang="en-GB" sz="2800"/>
              <a:t>– official launch!!</a:t>
            </a:r>
            <a:endParaRPr lang="en-GB" sz="2800">
              <a:ea typeface="Calibri"/>
              <a:cs typeface="Calibri"/>
            </a:endParaRPr>
          </a:p>
          <a:p>
            <a:pPr marL="285750" indent="-285750">
              <a:buFont typeface="Arial" panose="020B0604020202020204" pitchFamily="34" charset="0"/>
              <a:buChar char="•"/>
            </a:pPr>
            <a:r>
              <a:rPr lang="en-GB" sz="2800"/>
              <a:t>Postgraduate training courses</a:t>
            </a:r>
            <a:endParaRPr lang="en-GB" sz="2800">
              <a:ea typeface="Calibri"/>
              <a:cs typeface="Calibri"/>
            </a:endParaRPr>
          </a:p>
          <a:p>
            <a:pPr marL="285750" indent="-285750">
              <a:buFont typeface="Arial" panose="020B0604020202020204" pitchFamily="34" charset="0"/>
              <a:buChar char="•"/>
            </a:pPr>
            <a:r>
              <a:rPr lang="en-GB" sz="2800"/>
              <a:t>New members of teams</a:t>
            </a:r>
            <a:endParaRPr lang="en-GB" sz="2800">
              <a:ea typeface="Calibri"/>
              <a:cs typeface="Calibri"/>
            </a:endParaRPr>
          </a:p>
          <a:p>
            <a:pPr marL="285750" indent="-285750">
              <a:buFont typeface="Arial" panose="020B0604020202020204" pitchFamily="34" charset="0"/>
              <a:buChar char="•"/>
            </a:pPr>
            <a:r>
              <a:rPr lang="en-GB" sz="2800"/>
              <a:t>PPN Physical Health Community Of Practice.</a:t>
            </a:r>
            <a:endParaRPr lang="en-GB" sz="2800">
              <a:ea typeface="Calibri"/>
              <a:cs typeface="Calibri"/>
            </a:endParaRPr>
          </a:p>
          <a:p>
            <a:pPr marL="285750" indent="-285750">
              <a:buFont typeface="Arial" panose="020B0604020202020204" pitchFamily="34" charset="0"/>
              <a:buChar char="•"/>
            </a:pPr>
            <a:r>
              <a:rPr lang="en-GB" sz="2800"/>
              <a:t>What/where are our blind spots?</a:t>
            </a:r>
            <a:endParaRPr lang="en-GB" sz="2800">
              <a:ea typeface="Calibri"/>
              <a:cs typeface="Calibri"/>
            </a:endParaRPr>
          </a:p>
          <a:p>
            <a:pPr marL="285750" indent="-285750">
              <a:buFont typeface="Arial" panose="020B0604020202020204" pitchFamily="34" charset="0"/>
              <a:buChar char="•"/>
            </a:pPr>
            <a:endParaRPr lang="en-GB"/>
          </a:p>
        </p:txBody>
      </p:sp>
      <p:pic>
        <p:nvPicPr>
          <p:cNvPr id="1026" name="Picture 2" descr="Next Step&quot; Images – Browse 1,651 Stock ...">
            <a:extLst>
              <a:ext uri="{FF2B5EF4-FFF2-40B4-BE49-F238E27FC236}">
                <a16:creationId xmlns:a16="http://schemas.microsoft.com/office/drawing/2014/main" id="{BE8C1A64-44A8-1EB0-E080-90F48CE4AEC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57151" y="2164555"/>
            <a:ext cx="5079482" cy="2523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60870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EAF4EF-90C9-5D3D-CF9F-ED23B351E653}"/>
            </a:ext>
          </a:extLst>
        </p:cNvPr>
        <p:cNvGrpSpPr/>
        <p:nvPr/>
      </p:nvGrpSpPr>
      <p:grpSpPr>
        <a:xfrm>
          <a:off x="0" y="0"/>
          <a:ext cx="0" cy="0"/>
          <a:chOff x="0" y="0"/>
          <a:chExt cx="0" cy="0"/>
        </a:xfrm>
      </p:grpSpPr>
      <p:grpSp>
        <p:nvGrpSpPr>
          <p:cNvPr id="4" name="Group 3">
            <a:extLst>
              <a:ext uri="{FF2B5EF4-FFF2-40B4-BE49-F238E27FC236}">
                <a16:creationId xmlns:a16="http://schemas.microsoft.com/office/drawing/2014/main" id="{886EF0D6-BC2D-A372-08AC-057F0534B2A5}"/>
              </a:ext>
            </a:extLst>
          </p:cNvPr>
          <p:cNvGrpSpPr/>
          <p:nvPr/>
        </p:nvGrpSpPr>
        <p:grpSpPr>
          <a:xfrm>
            <a:off x="0" y="5865838"/>
            <a:ext cx="12192000" cy="186124"/>
            <a:chOff x="0" y="4271041"/>
            <a:chExt cx="9144000" cy="139593"/>
          </a:xfrm>
        </p:grpSpPr>
        <p:cxnSp>
          <p:nvCxnSpPr>
            <p:cNvPr id="12" name="Straight Connector 11">
              <a:extLst>
                <a:ext uri="{FF2B5EF4-FFF2-40B4-BE49-F238E27FC236}">
                  <a16:creationId xmlns:a16="http://schemas.microsoft.com/office/drawing/2014/main" id="{FD802A51-3C65-5F74-F547-DE74FD70FA1B}"/>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9B4115F-881F-D538-6300-57C10BF817F8}"/>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2" name="Picture 4">
            <a:extLst>
              <a:ext uri="{FF2B5EF4-FFF2-40B4-BE49-F238E27FC236}">
                <a16:creationId xmlns:a16="http://schemas.microsoft.com/office/drawing/2014/main" id="{06E3259F-1F8E-333B-D6E8-057660AC7A80}"/>
              </a:ext>
            </a:extLst>
          </p:cNvPr>
          <p:cNvPicPr>
            <a:picLocks noChangeAspect="1"/>
          </p:cNvPicPr>
          <p:nvPr/>
        </p:nvPicPr>
        <p:blipFill>
          <a:blip r:embed="rId3"/>
          <a:stretch>
            <a:fillRect/>
          </a:stretch>
        </p:blipFill>
        <p:spPr>
          <a:xfrm>
            <a:off x="8538163" y="3654916"/>
            <a:ext cx="3657600" cy="2106984"/>
          </a:xfrm>
          <a:prstGeom prst="rect">
            <a:avLst/>
          </a:prstGeom>
        </p:spPr>
      </p:pic>
      <p:sp>
        <p:nvSpPr>
          <p:cNvPr id="14" name="Title 1">
            <a:extLst>
              <a:ext uri="{FF2B5EF4-FFF2-40B4-BE49-F238E27FC236}">
                <a16:creationId xmlns:a16="http://schemas.microsoft.com/office/drawing/2014/main" id="{FCAEA05F-5492-E8D8-6888-F1DBD9B60186}"/>
              </a:ext>
            </a:extLst>
          </p:cNvPr>
          <p:cNvSpPr txBox="1">
            <a:spLocks/>
          </p:cNvSpPr>
          <p:nvPr/>
        </p:nvSpPr>
        <p:spPr>
          <a:xfrm>
            <a:off x="0" y="359494"/>
            <a:ext cx="8686800" cy="573916"/>
          </a:xfrm>
          <a:prstGeom prst="rect">
            <a:avLst/>
          </a:prstGeom>
          <a:noFill/>
        </p:spPr>
        <p:txBody>
          <a:bodyPr vert="horz" lIns="121920" tIns="60960" rIns="121920" bIns="60960" rtlCol="0" anchor="b">
            <a:normAutofit fontScale="77500" lnSpcReduction="20000"/>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r>
              <a:rPr lang="en-GB" sz="5333" b="1" err="1">
                <a:solidFill>
                  <a:srgbClr val="7030A0"/>
                </a:solidFill>
                <a:latin typeface="Arial" panose="020B0604020202020204" pitchFamily="34" charset="0"/>
                <a:cs typeface="Arial" panose="020B0604020202020204" pitchFamily="34" charset="0"/>
              </a:rPr>
              <a:t>Mentimeter</a:t>
            </a:r>
            <a:endParaRPr lang="en-GB" sz="6000" b="1">
              <a:solidFill>
                <a:srgbClr val="FF0000"/>
              </a:solidFill>
              <a:latin typeface="Arial" panose="020B0604020202020204" pitchFamily="34" charset="0"/>
              <a:cs typeface="Arial" panose="020B0604020202020204" pitchFamily="34" charset="0"/>
            </a:endParaRPr>
          </a:p>
        </p:txBody>
      </p:sp>
      <p:sp>
        <p:nvSpPr>
          <p:cNvPr id="16" name="Content Placeholder 2">
            <a:extLst>
              <a:ext uri="{FF2B5EF4-FFF2-40B4-BE49-F238E27FC236}">
                <a16:creationId xmlns:a16="http://schemas.microsoft.com/office/drawing/2014/main" id="{26D395B7-9757-F6AA-B641-54AE3A120042}"/>
              </a:ext>
            </a:extLst>
          </p:cNvPr>
          <p:cNvSpPr txBox="1">
            <a:spLocks/>
          </p:cNvSpPr>
          <p:nvPr/>
        </p:nvSpPr>
        <p:spPr>
          <a:xfrm>
            <a:off x="228600" y="1272337"/>
            <a:ext cx="8788400" cy="4593497"/>
          </a:xfrm>
          <a:prstGeom prst="rect">
            <a:avLst/>
          </a:prstGeom>
        </p:spPr>
        <p:txBody>
          <a:bodyPr vert="horz" lIns="121920" tIns="60960" rIns="121920" bIns="60960" rtlCol="0" anchor="t">
            <a:norm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marL="380365" indent="-380365" algn="l">
              <a:buFont typeface="Arial" pitchFamily="34" charset="0"/>
              <a:buChar char="•"/>
            </a:pPr>
            <a:r>
              <a:rPr lang="en-GB" sz="2667">
                <a:solidFill>
                  <a:srgbClr val="000000"/>
                </a:solidFill>
                <a:latin typeface="Arial" panose="020B0604020202020204" pitchFamily="34" charset="0"/>
                <a:hlinkClick r:id="rId4"/>
              </a:rPr>
              <a:t>www.menti.com</a:t>
            </a:r>
            <a:endParaRPr lang="en-GB" sz="2667">
              <a:solidFill>
                <a:srgbClr val="000000"/>
              </a:solidFill>
              <a:latin typeface="Arial" panose="020B0604020202020204" pitchFamily="34" charset="0"/>
              <a:cs typeface="Arial" panose="020B0604020202020204" pitchFamily="34" charset="0"/>
            </a:endParaRPr>
          </a:p>
          <a:p>
            <a:pPr marL="380365" indent="-380365" algn="l">
              <a:buFont typeface="Arial" pitchFamily="34" charset="0"/>
              <a:buChar char="•"/>
            </a:pPr>
            <a:endParaRPr lang="en-GB" sz="2667">
              <a:solidFill>
                <a:srgbClr val="000000"/>
              </a:solidFill>
              <a:latin typeface="Arial" panose="020B0604020202020204" pitchFamily="34" charset="0"/>
              <a:cs typeface="Arial" panose="020B0604020202020204" pitchFamily="34" charset="0"/>
            </a:endParaRPr>
          </a:p>
          <a:p>
            <a:pPr marL="380365" indent="-380365" algn="l">
              <a:buFont typeface="Arial" pitchFamily="34" charset="0"/>
              <a:buChar char="•"/>
            </a:pPr>
            <a:r>
              <a:rPr lang="en-GB" sz="2650">
                <a:solidFill>
                  <a:srgbClr val="000000"/>
                </a:solidFill>
                <a:latin typeface="Arial"/>
                <a:cs typeface="Arial"/>
              </a:rPr>
              <a:t>Code is </a:t>
            </a:r>
            <a:r>
              <a:rPr lang="en-GB" sz="2800">
                <a:solidFill>
                  <a:srgbClr val="242424"/>
                </a:solidFill>
                <a:latin typeface="Aptos"/>
              </a:rPr>
              <a:t>3430 6084</a:t>
            </a:r>
            <a:endParaRPr lang="en-GB" sz="2800" b="0" i="0">
              <a:solidFill>
                <a:srgbClr val="242424"/>
              </a:solidFill>
              <a:effectLst/>
              <a:latin typeface="Aptos"/>
            </a:endParaRPr>
          </a:p>
          <a:p>
            <a:pPr marL="380365" indent="-380365" algn="l">
              <a:buChar char="•"/>
            </a:pPr>
            <a:endParaRPr lang="en-GB" sz="2800">
              <a:solidFill>
                <a:srgbClr val="242424"/>
              </a:solidFill>
              <a:latin typeface="Aptos" panose="020B0004020202020204" pitchFamily="34" charset="0"/>
              <a:cs typeface="Calibri"/>
            </a:endParaRPr>
          </a:p>
          <a:p>
            <a:pPr marL="380365" indent="-380365" algn="l">
              <a:buFont typeface="Arial" pitchFamily="34" charset="0"/>
              <a:buChar char="•"/>
            </a:pPr>
            <a:r>
              <a:rPr lang="en-GB" sz="2800">
                <a:solidFill>
                  <a:srgbClr val="242424"/>
                </a:solidFill>
                <a:latin typeface="Aptos"/>
              </a:rPr>
              <a:t>or scan the QR code</a:t>
            </a:r>
            <a:endParaRPr lang="en-GB" sz="2667">
              <a:solidFill>
                <a:srgbClr val="000000"/>
              </a:solidFill>
              <a:latin typeface="Aptos"/>
              <a:cs typeface="Arial" panose="020B0604020202020204" pitchFamily="34" charset="0"/>
            </a:endParaRPr>
          </a:p>
          <a:p>
            <a:pPr marL="380365" indent="-380365" algn="l">
              <a:buFont typeface="Arial" pitchFamily="34" charset="0"/>
              <a:buChar char="•"/>
            </a:pPr>
            <a:endParaRPr lang="en-GB" sz="2667">
              <a:solidFill>
                <a:srgbClr val="000000"/>
              </a:solidFill>
              <a:latin typeface="Arial" panose="020B0604020202020204" pitchFamily="34" charset="0"/>
              <a:cs typeface="Arial" panose="020B0604020202020204" pitchFamily="34" charset="0"/>
            </a:endParaRPr>
          </a:p>
        </p:txBody>
      </p:sp>
      <p:pic>
        <p:nvPicPr>
          <p:cNvPr id="6" name="Picture 5" descr="A white and purple banner with people around a circle. Logo for PPWeek24">
            <a:extLst>
              <a:ext uri="{FF2B5EF4-FFF2-40B4-BE49-F238E27FC236}">
                <a16:creationId xmlns:a16="http://schemas.microsoft.com/office/drawing/2014/main" id="{B067308F-5BE9-86A6-0987-2179506091DD}"/>
              </a:ext>
            </a:extLst>
          </p:cNvPr>
          <p:cNvPicPr>
            <a:picLocks noChangeAspect="1"/>
          </p:cNvPicPr>
          <p:nvPr/>
        </p:nvPicPr>
        <p:blipFill>
          <a:blip r:embed="rId5"/>
          <a:stretch>
            <a:fillRect/>
          </a:stretch>
        </p:blipFill>
        <p:spPr>
          <a:xfrm>
            <a:off x="8282207" y="-500508"/>
            <a:ext cx="4201139" cy="2362549"/>
          </a:xfrm>
          <a:prstGeom prst="rect">
            <a:avLst/>
          </a:prstGeom>
        </p:spPr>
      </p:pic>
      <p:sp>
        <p:nvSpPr>
          <p:cNvPr id="3" name="TextBox 2">
            <a:extLst>
              <a:ext uri="{FF2B5EF4-FFF2-40B4-BE49-F238E27FC236}">
                <a16:creationId xmlns:a16="http://schemas.microsoft.com/office/drawing/2014/main" id="{03642A0C-9070-C9ED-9DD8-55AB5178C340}"/>
              </a:ext>
            </a:extLst>
          </p:cNvPr>
          <p:cNvSpPr txBox="1"/>
          <p:nvPr/>
        </p:nvSpPr>
        <p:spPr>
          <a:xfrm>
            <a:off x="287354" y="6301950"/>
            <a:ext cx="11617291" cy="369209"/>
          </a:xfrm>
          <a:prstGeom prst="rect">
            <a:avLst/>
          </a:prstGeom>
          <a:noFill/>
        </p:spPr>
        <p:txBody>
          <a:bodyPr wrap="square" lIns="121797" tIns="60899" rIns="121797" bIns="60899" rtlCol="0">
            <a:spAutoFit/>
          </a:bodyPr>
          <a:lstStyle/>
          <a:p>
            <a:pPr marL="0" marR="0" lvl="0" indent="0" algn="l" defTabSz="121779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@PPNMidlands		             bsmhft.ppnmidlands@nhs.net 	        	        www.ppn.nhs.uk/midlands</a:t>
            </a:r>
          </a:p>
        </p:txBody>
      </p:sp>
      <p:pic>
        <p:nvPicPr>
          <p:cNvPr id="5" name="Content Placeholder 5" descr="A qr code on a white background&#10;&#10;Description automatically generated">
            <a:extLst>
              <a:ext uri="{FF2B5EF4-FFF2-40B4-BE49-F238E27FC236}">
                <a16:creationId xmlns:a16="http://schemas.microsoft.com/office/drawing/2014/main" id="{258B57A9-97DC-D421-6C5D-31050546B78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97873" y="1189185"/>
            <a:ext cx="4351338" cy="4351338"/>
          </a:xfrm>
          <a:prstGeom prst="rect">
            <a:avLst/>
          </a:prstGeom>
        </p:spPr>
      </p:pic>
    </p:spTree>
    <p:extLst>
      <p:ext uri="{BB962C8B-B14F-4D97-AF65-F5344CB8AC3E}">
        <p14:creationId xmlns:p14="http://schemas.microsoft.com/office/powerpoint/2010/main" val="32443480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p:cNvPicPr>
            <a:picLocks noGrp="1" noChangeAspect="1"/>
          </p:cNvPicPr>
          <p:nvPr>
            <p:ph idx="4294967295"/>
          </p:nvPr>
        </p:nvPicPr>
        <p:blipFill>
          <a:blip r:embed="rId3" cstate="print">
            <a:extLst>
              <a:ext uri="{28A0092B-C50C-407E-A947-70E740481C1C}">
                <a14:useLocalDpi xmlns:a14="http://schemas.microsoft.com/office/drawing/2010/main" val="0"/>
              </a:ext>
            </a:extLst>
          </a:blip>
          <a:stretch>
            <a:fillRect/>
          </a:stretch>
        </p:blipFill>
        <p:spPr>
          <a:xfrm>
            <a:off x="0" y="1825625"/>
            <a:ext cx="5800725" cy="4351338"/>
          </a:xfrm>
        </p:spPr>
      </p:pic>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BC6F949-E494-48AE-B051-937C0776CA58}"/>
              </a:ext>
            </a:extLst>
          </p:cNvPr>
          <p:cNvSpPr/>
          <p:nvPr/>
        </p:nvSpPr>
        <p:spPr>
          <a:xfrm>
            <a:off x="181761" y="181349"/>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EE76ABC-89AD-773D-C106-8209DE1DEFF2}"/>
              </a:ext>
            </a:extLst>
          </p:cNvPr>
          <p:cNvSpPr txBox="1"/>
          <p:nvPr/>
        </p:nvSpPr>
        <p:spPr>
          <a:xfrm>
            <a:off x="357051" y="531223"/>
            <a:ext cx="10920549" cy="646331"/>
          </a:xfrm>
          <a:prstGeom prst="rect">
            <a:avLst/>
          </a:prstGeom>
          <a:noFill/>
        </p:spPr>
        <p:txBody>
          <a:bodyPr wrap="square" rtlCol="0">
            <a:spAutoFit/>
          </a:bodyPr>
          <a:lstStyle/>
          <a:p>
            <a:r>
              <a:rPr lang="en-GB" sz="3600" b="1">
                <a:solidFill>
                  <a:srgbClr val="54318F"/>
                </a:solidFill>
                <a:latin typeface="Arial" panose="020B0604020202020204" pitchFamily="34" charset="0"/>
                <a:cs typeface="Arial" panose="020B0604020202020204" pitchFamily="34" charset="0"/>
              </a:rPr>
              <a:t>Next Steps &amp; Dissemination</a:t>
            </a:r>
          </a:p>
        </p:txBody>
      </p:sp>
      <p:sp>
        <p:nvSpPr>
          <p:cNvPr id="3" name="Text Placeholder 5">
            <a:extLst>
              <a:ext uri="{FF2B5EF4-FFF2-40B4-BE49-F238E27FC236}">
                <a16:creationId xmlns:a16="http://schemas.microsoft.com/office/drawing/2014/main" id="{3469FBCE-EA60-E759-32F8-670CFBD006C1}"/>
              </a:ext>
            </a:extLst>
          </p:cNvPr>
          <p:cNvSpPr txBox="1">
            <a:spLocks/>
          </p:cNvSpPr>
          <p:nvPr/>
        </p:nvSpPr>
        <p:spPr>
          <a:xfrm>
            <a:off x="357051" y="141679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endParaRPr kumimoji="0" lang="en-GB" sz="2400" b="1" i="0" u="none" strike="noStrike" kern="1200" cap="none" spc="0" normalizeH="0" baseline="0" noProof="0">
              <a:ln>
                <a:noFill/>
              </a:ln>
              <a:solidFill>
                <a:srgbClr val="7030A0"/>
              </a:solidFill>
              <a:effectLst/>
              <a:uLnTx/>
              <a:uFillTx/>
              <a:latin typeface="Arial" panose="020B0604020202020204"/>
              <a:ea typeface="+mn-ea"/>
              <a:cs typeface="+mn-cs"/>
            </a:endParaRPr>
          </a:p>
        </p:txBody>
      </p:sp>
      <p:pic>
        <p:nvPicPr>
          <p:cNvPr id="7" name="Picture 6">
            <a:extLst>
              <a:ext uri="{FF2B5EF4-FFF2-40B4-BE49-F238E27FC236}">
                <a16:creationId xmlns:a16="http://schemas.microsoft.com/office/drawing/2014/main" id="{E268E8D7-F45E-9687-3102-819B80783DAF}"/>
              </a:ext>
            </a:extLst>
          </p:cNvPr>
          <p:cNvPicPr>
            <a:picLocks noChangeAspect="1"/>
          </p:cNvPicPr>
          <p:nvPr/>
        </p:nvPicPr>
        <p:blipFill>
          <a:blip r:embed="rId4"/>
          <a:stretch>
            <a:fillRect/>
          </a:stretch>
        </p:blipFill>
        <p:spPr>
          <a:xfrm>
            <a:off x="9660279" y="203415"/>
            <a:ext cx="2347163" cy="871804"/>
          </a:xfrm>
          <a:prstGeom prst="rect">
            <a:avLst/>
          </a:prstGeom>
        </p:spPr>
      </p:pic>
      <p:sp>
        <p:nvSpPr>
          <p:cNvPr id="11" name="TextBox 10"/>
          <p:cNvSpPr txBox="1"/>
          <p:nvPr/>
        </p:nvSpPr>
        <p:spPr>
          <a:xfrm>
            <a:off x="730049" y="1842818"/>
            <a:ext cx="5699760" cy="3877985"/>
          </a:xfrm>
          <a:prstGeom prst="rect">
            <a:avLst/>
          </a:prstGeom>
          <a:noFill/>
        </p:spPr>
        <p:txBody>
          <a:bodyPr wrap="square" rtlCol="0">
            <a:spAutoFit/>
          </a:bodyPr>
          <a:lstStyle/>
          <a:p>
            <a:pPr marL="285750" indent="-285750">
              <a:buFont typeface="Arial" panose="020B0604020202020204" pitchFamily="34" charset="0"/>
              <a:buChar char="•"/>
            </a:pPr>
            <a:r>
              <a:rPr lang="en-GB" sz="2400" b="1">
                <a:solidFill>
                  <a:srgbClr val="002451"/>
                </a:solidFill>
                <a:effectLst/>
                <a:latin typeface="Arial" panose="020B0604020202020204" pitchFamily="34" charset="0"/>
                <a:ea typeface="Calibri" panose="020F0502020204030204" pitchFamily="34" charset="0"/>
                <a:cs typeface="Calibri" panose="020F0502020204030204" pitchFamily="34" charset="0"/>
              </a:rPr>
              <a:t>What ideas have you got for sharing and disseminating the E-Learning Programme?</a:t>
            </a:r>
          </a:p>
          <a:p>
            <a:endParaRPr lang="en-GB" sz="2400" b="1">
              <a:solidFill>
                <a:srgbClr val="002451"/>
              </a:solidFill>
              <a:effectLst/>
              <a:latin typeface="Arial" panose="020B060402020202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GB" sz="2400" b="1">
              <a:solidFill>
                <a:srgbClr val="002451"/>
              </a:solidFill>
              <a:latin typeface="Arial" panose="020B060402020202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sz="2400" b="1">
                <a:solidFill>
                  <a:srgbClr val="002451"/>
                </a:solidFill>
                <a:effectLst/>
                <a:latin typeface="Arial" panose="020B0604020202020204" pitchFamily="34" charset="0"/>
                <a:ea typeface="Calibri" panose="020F0502020204030204" pitchFamily="34" charset="0"/>
                <a:cs typeface="Calibri" panose="020F0502020204030204" pitchFamily="34" charset="0"/>
              </a:rPr>
              <a:t>What comments, learning points, or take-aways do you have from today's session?</a:t>
            </a:r>
          </a:p>
          <a:p>
            <a:endParaRPr lang="en-GB"/>
          </a:p>
          <a:p>
            <a:endParaRPr lang="en-GB"/>
          </a:p>
          <a:p>
            <a:pPr marL="285750" indent="-285750">
              <a:buFont typeface="Arial" panose="020B0604020202020204" pitchFamily="34" charset="0"/>
              <a:buChar char="•"/>
            </a:pPr>
            <a:endParaRPr lang="en-GB"/>
          </a:p>
        </p:txBody>
      </p:sp>
      <p:pic>
        <p:nvPicPr>
          <p:cNvPr id="6" name="Picture 2" descr="Mentimeter Alternatives - Mentimeter">
            <a:extLst>
              <a:ext uri="{FF2B5EF4-FFF2-40B4-BE49-F238E27FC236}">
                <a16:creationId xmlns:a16="http://schemas.microsoft.com/office/drawing/2014/main" id="{F84B983E-A677-AB1E-F429-6FDC4F2A376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82917" y="2173389"/>
            <a:ext cx="2369897" cy="25112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55612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4688CB2-2A65-5A1D-EDFD-380E4BC7DC9F}"/>
              </a:ext>
            </a:extLst>
          </p:cNvPr>
          <p:cNvGrpSpPr/>
          <p:nvPr/>
        </p:nvGrpSpPr>
        <p:grpSpPr>
          <a:xfrm>
            <a:off x="0" y="5865838"/>
            <a:ext cx="12192000" cy="186124"/>
            <a:chOff x="0" y="4271041"/>
            <a:chExt cx="9144000" cy="139593"/>
          </a:xfrm>
        </p:grpSpPr>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2" name="Picture 4">
            <a:extLst>
              <a:ext uri="{FF2B5EF4-FFF2-40B4-BE49-F238E27FC236}">
                <a16:creationId xmlns:a16="http://schemas.microsoft.com/office/drawing/2014/main" id="{F5518CE4-843D-7EF5-CD4A-DC023BF2562B}"/>
              </a:ext>
            </a:extLst>
          </p:cNvPr>
          <p:cNvPicPr>
            <a:picLocks noChangeAspect="1"/>
          </p:cNvPicPr>
          <p:nvPr/>
        </p:nvPicPr>
        <p:blipFill>
          <a:blip r:embed="rId3"/>
          <a:stretch>
            <a:fillRect/>
          </a:stretch>
        </p:blipFill>
        <p:spPr>
          <a:xfrm>
            <a:off x="8538163" y="3654916"/>
            <a:ext cx="3657600" cy="2106984"/>
          </a:xfrm>
          <a:prstGeom prst="rect">
            <a:avLst/>
          </a:prstGeom>
        </p:spPr>
      </p:pic>
      <p:pic>
        <p:nvPicPr>
          <p:cNvPr id="6" name="Picture 5" descr="A white and purple banner with people around a circle. Logo for PPWeek24">
            <a:extLst>
              <a:ext uri="{FF2B5EF4-FFF2-40B4-BE49-F238E27FC236}">
                <a16:creationId xmlns:a16="http://schemas.microsoft.com/office/drawing/2014/main" id="{192FFB7A-FB81-1156-AD0E-599D1F8BA010}"/>
              </a:ext>
            </a:extLst>
          </p:cNvPr>
          <p:cNvPicPr>
            <a:picLocks noChangeAspect="1"/>
          </p:cNvPicPr>
          <p:nvPr/>
        </p:nvPicPr>
        <p:blipFill>
          <a:blip r:embed="rId4"/>
          <a:stretch>
            <a:fillRect/>
          </a:stretch>
        </p:blipFill>
        <p:spPr>
          <a:xfrm>
            <a:off x="8282207" y="-500508"/>
            <a:ext cx="4201139" cy="2362549"/>
          </a:xfrm>
          <a:prstGeom prst="rect">
            <a:avLst/>
          </a:prstGeom>
        </p:spPr>
      </p:pic>
      <p:graphicFrame>
        <p:nvGraphicFramePr>
          <p:cNvPr id="5" name="Table 4">
            <a:extLst>
              <a:ext uri="{FF2B5EF4-FFF2-40B4-BE49-F238E27FC236}">
                <a16:creationId xmlns:a16="http://schemas.microsoft.com/office/drawing/2014/main" id="{ACEDA8C7-4272-76E8-5738-9E0A14F91503}"/>
              </a:ext>
            </a:extLst>
          </p:cNvPr>
          <p:cNvGraphicFramePr>
            <a:graphicFrameLocks noGrp="1"/>
          </p:cNvGraphicFramePr>
          <p:nvPr>
            <p:extLst>
              <p:ext uri="{D42A27DB-BD31-4B8C-83A1-F6EECF244321}">
                <p14:modId xmlns:p14="http://schemas.microsoft.com/office/powerpoint/2010/main" val="2811171170"/>
              </p:ext>
            </p:extLst>
          </p:nvPr>
        </p:nvGraphicFramePr>
        <p:xfrm>
          <a:off x="1164082" y="3134881"/>
          <a:ext cx="5483606" cy="2637896"/>
        </p:xfrm>
        <a:graphic>
          <a:graphicData uri="http://schemas.openxmlformats.org/drawingml/2006/table">
            <a:tbl>
              <a:tblPr>
                <a:tableStyleId>{5C22544A-7EE6-4342-B048-85BDC9FD1C3A}</a:tableStyleId>
              </a:tblPr>
              <a:tblGrid>
                <a:gridCol w="2245084">
                  <a:extLst>
                    <a:ext uri="{9D8B030D-6E8A-4147-A177-3AD203B41FA5}">
                      <a16:colId xmlns:a16="http://schemas.microsoft.com/office/drawing/2014/main" val="3317242067"/>
                    </a:ext>
                  </a:extLst>
                </a:gridCol>
                <a:gridCol w="3238522">
                  <a:extLst>
                    <a:ext uri="{9D8B030D-6E8A-4147-A177-3AD203B41FA5}">
                      <a16:colId xmlns:a16="http://schemas.microsoft.com/office/drawing/2014/main" val="3915162317"/>
                    </a:ext>
                  </a:extLst>
                </a:gridCol>
              </a:tblGrid>
              <a:tr h="329737">
                <a:tc>
                  <a:txBody>
                    <a:bodyPr/>
                    <a:lstStyle/>
                    <a:p>
                      <a:pPr algn="l" fontAlgn="b"/>
                      <a:r>
                        <a:rPr lang="en-GB" sz="1700" b="0" u="none" strike="noStrike">
                          <a:solidFill>
                            <a:srgbClr val="54318F"/>
                          </a:solidFill>
                          <a:effectLst/>
                          <a:latin typeface="Arial" panose="020B0604020202020204" pitchFamily="34" charset="0"/>
                          <a:cs typeface="Arial" panose="020B0604020202020204" pitchFamily="34" charset="0"/>
                        </a:rPr>
                        <a:t>Midlands</a:t>
                      </a:r>
                      <a:endParaRPr lang="en-GB" sz="1700" b="0" i="0" u="none" strike="noStrike">
                        <a:solidFill>
                          <a:srgbClr val="54318F"/>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tc>
                  <a:txBody>
                    <a:bodyPr/>
                    <a:lstStyle/>
                    <a:p>
                      <a:pPr algn="l" fontAlgn="b"/>
                      <a:r>
                        <a:rPr lang="en-GB" sz="1700" u="sng" strike="noStrike">
                          <a:effectLst/>
                          <a:latin typeface="Arial" panose="020B0604020202020204" pitchFamily="34" charset="0"/>
                          <a:cs typeface="Arial" panose="020B0604020202020204" pitchFamily="34" charset="0"/>
                          <a:hlinkClick r:id="rId5"/>
                        </a:rPr>
                        <a:t>bsmhft.ppnmidlands@nhs.net</a:t>
                      </a:r>
                      <a:endParaRPr lang="en-GB" sz="1700" b="0" i="0" u="sng" strike="noStrike">
                        <a:solidFill>
                          <a:srgbClr val="467886"/>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extLst>
                  <a:ext uri="{0D108BD9-81ED-4DB2-BD59-A6C34878D82A}">
                    <a16:rowId xmlns:a16="http://schemas.microsoft.com/office/drawing/2014/main" val="2674235657"/>
                  </a:ext>
                </a:extLst>
              </a:tr>
              <a:tr h="329737">
                <a:tc>
                  <a:txBody>
                    <a:bodyPr/>
                    <a:lstStyle/>
                    <a:p>
                      <a:pPr algn="l" fontAlgn="b"/>
                      <a:r>
                        <a:rPr lang="en-GB" sz="1700" b="0" u="none" strike="noStrike">
                          <a:solidFill>
                            <a:srgbClr val="54318F"/>
                          </a:solidFill>
                          <a:effectLst/>
                          <a:latin typeface="Arial" panose="020B0604020202020204" pitchFamily="34" charset="0"/>
                          <a:cs typeface="Arial" panose="020B0604020202020204" pitchFamily="34" charset="0"/>
                        </a:rPr>
                        <a:t>Southwest</a:t>
                      </a:r>
                      <a:endParaRPr lang="en-GB" sz="1700" b="0" i="0" u="none" strike="noStrike">
                        <a:solidFill>
                          <a:srgbClr val="54318F"/>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tc>
                  <a:txBody>
                    <a:bodyPr/>
                    <a:lstStyle/>
                    <a:p>
                      <a:pPr algn="l" fontAlgn="b"/>
                      <a:r>
                        <a:rPr lang="en-GB" sz="1700" u="sng" strike="noStrike">
                          <a:effectLst/>
                          <a:latin typeface="Arial" panose="020B0604020202020204" pitchFamily="34" charset="0"/>
                          <a:cs typeface="Arial" panose="020B0604020202020204" pitchFamily="34" charset="0"/>
                          <a:hlinkClick r:id="rId6"/>
                        </a:rPr>
                        <a:t>ppn-sw@exeter.ac.uk</a:t>
                      </a:r>
                      <a:endParaRPr lang="en-GB" sz="1700" b="0" i="0" u="sng" strike="noStrike">
                        <a:solidFill>
                          <a:srgbClr val="467886"/>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extLst>
                  <a:ext uri="{0D108BD9-81ED-4DB2-BD59-A6C34878D82A}">
                    <a16:rowId xmlns:a16="http://schemas.microsoft.com/office/drawing/2014/main" val="3690824559"/>
                  </a:ext>
                </a:extLst>
              </a:tr>
              <a:tr h="329737">
                <a:tc>
                  <a:txBody>
                    <a:bodyPr/>
                    <a:lstStyle/>
                    <a:p>
                      <a:pPr algn="l" fontAlgn="b"/>
                      <a:r>
                        <a:rPr lang="en-GB" sz="1700" b="0" u="none" strike="noStrike">
                          <a:solidFill>
                            <a:srgbClr val="54318F"/>
                          </a:solidFill>
                          <a:effectLst/>
                          <a:latin typeface="Arial" panose="020B0604020202020204" pitchFamily="34" charset="0"/>
                          <a:cs typeface="Arial" panose="020B0604020202020204" pitchFamily="34" charset="0"/>
                        </a:rPr>
                        <a:t>Southeast</a:t>
                      </a:r>
                      <a:endParaRPr lang="en-GB" sz="1700" b="0" i="0" u="none" strike="noStrike">
                        <a:solidFill>
                          <a:srgbClr val="54318F"/>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tc>
                  <a:txBody>
                    <a:bodyPr/>
                    <a:lstStyle/>
                    <a:p>
                      <a:pPr algn="l" fontAlgn="b"/>
                      <a:r>
                        <a:rPr lang="en-GB" sz="1700" u="sng" strike="noStrike">
                          <a:effectLst/>
                          <a:latin typeface="Arial" panose="020B0604020202020204" pitchFamily="34" charset="0"/>
                          <a:cs typeface="Arial" panose="020B0604020202020204" pitchFamily="34" charset="0"/>
                          <a:hlinkClick r:id="rId7"/>
                        </a:rPr>
                        <a:t>spnt.ppnse@nhs.net</a:t>
                      </a:r>
                      <a:endParaRPr lang="en-GB" sz="1700" b="0" i="0" u="sng" strike="noStrike">
                        <a:solidFill>
                          <a:srgbClr val="467886"/>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extLst>
                  <a:ext uri="{0D108BD9-81ED-4DB2-BD59-A6C34878D82A}">
                    <a16:rowId xmlns:a16="http://schemas.microsoft.com/office/drawing/2014/main" val="3742894203"/>
                  </a:ext>
                </a:extLst>
              </a:tr>
              <a:tr h="329737">
                <a:tc>
                  <a:txBody>
                    <a:bodyPr/>
                    <a:lstStyle/>
                    <a:p>
                      <a:pPr algn="l" fontAlgn="b"/>
                      <a:r>
                        <a:rPr lang="en-GB" sz="1700" b="0" u="none" strike="noStrike">
                          <a:solidFill>
                            <a:srgbClr val="54318F"/>
                          </a:solidFill>
                          <a:effectLst/>
                          <a:latin typeface="Arial" panose="020B0604020202020204" pitchFamily="34" charset="0"/>
                          <a:cs typeface="Arial" panose="020B0604020202020204" pitchFamily="34" charset="0"/>
                        </a:rPr>
                        <a:t>NE&amp;Y</a:t>
                      </a:r>
                      <a:endParaRPr lang="en-GB" sz="1700" b="0" i="0" u="none" strike="noStrike">
                        <a:solidFill>
                          <a:srgbClr val="54318F"/>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tc>
                  <a:txBody>
                    <a:bodyPr/>
                    <a:lstStyle/>
                    <a:p>
                      <a:pPr algn="l" fontAlgn="ctr"/>
                      <a:r>
                        <a:rPr lang="en-GB" sz="1700" u="sng" strike="noStrike">
                          <a:effectLst/>
                          <a:latin typeface="Arial" panose="020B0604020202020204" pitchFamily="34" charset="0"/>
                          <a:cs typeface="Arial" panose="020B0604020202020204" pitchFamily="34" charset="0"/>
                          <a:hlinkClick r:id="rId8"/>
                        </a:rPr>
                        <a:t>ppn-ney.lypft@nhs.net</a:t>
                      </a:r>
                      <a:r>
                        <a:rPr lang="en-GB" sz="1700" u="sng" strike="noStrike">
                          <a:effectLst/>
                          <a:latin typeface="Arial" panose="020B0604020202020204" pitchFamily="34" charset="0"/>
                          <a:cs typeface="Arial" panose="020B0604020202020204" pitchFamily="34" charset="0"/>
                        </a:rPr>
                        <a:t> </a:t>
                      </a:r>
                      <a:endParaRPr lang="en-GB" sz="1700" b="0" i="0" u="sng" strike="noStrike">
                        <a:solidFill>
                          <a:srgbClr val="467886"/>
                        </a:solidFill>
                        <a:effectLst/>
                        <a:latin typeface="Arial" panose="020B0604020202020204" pitchFamily="34" charset="0"/>
                        <a:cs typeface="Arial" panose="020B0604020202020204" pitchFamily="34" charset="0"/>
                      </a:endParaRPr>
                    </a:p>
                  </a:txBody>
                  <a:tcPr marL="9525" marR="9525" marT="9525" marB="0" anchor="ctr">
                    <a:solidFill>
                      <a:schemeClr val="bg1"/>
                    </a:solidFill>
                  </a:tcPr>
                </a:tc>
                <a:extLst>
                  <a:ext uri="{0D108BD9-81ED-4DB2-BD59-A6C34878D82A}">
                    <a16:rowId xmlns:a16="http://schemas.microsoft.com/office/drawing/2014/main" val="3906944177"/>
                  </a:ext>
                </a:extLst>
              </a:tr>
              <a:tr h="329737">
                <a:tc>
                  <a:txBody>
                    <a:bodyPr/>
                    <a:lstStyle/>
                    <a:p>
                      <a:pPr algn="l" fontAlgn="b"/>
                      <a:r>
                        <a:rPr lang="en-GB" sz="1700" b="0" u="none" strike="noStrike">
                          <a:solidFill>
                            <a:srgbClr val="54318F"/>
                          </a:solidFill>
                          <a:effectLst/>
                          <a:latin typeface="Arial" panose="020B0604020202020204" pitchFamily="34" charset="0"/>
                          <a:cs typeface="Arial" panose="020B0604020202020204" pitchFamily="34" charset="0"/>
                        </a:rPr>
                        <a:t>Northwest</a:t>
                      </a:r>
                      <a:endParaRPr lang="en-GB" sz="1700" b="0" i="0" u="none" strike="noStrike">
                        <a:solidFill>
                          <a:srgbClr val="54318F"/>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tc>
                  <a:txBody>
                    <a:bodyPr/>
                    <a:lstStyle/>
                    <a:p>
                      <a:pPr algn="l" fontAlgn="b"/>
                      <a:r>
                        <a:rPr lang="en-GB" sz="1700" u="sng" strike="noStrike">
                          <a:effectLst/>
                          <a:latin typeface="Arial" panose="020B0604020202020204" pitchFamily="34" charset="0"/>
                          <a:cs typeface="Arial" panose="020B0604020202020204" pitchFamily="34" charset="0"/>
                          <a:hlinkClick r:id="rId9"/>
                        </a:rPr>
                        <a:t>ppn.north@hee.nhs.uk</a:t>
                      </a:r>
                      <a:endParaRPr lang="en-GB" sz="1700" b="0" i="0" u="sng" strike="noStrike">
                        <a:solidFill>
                          <a:srgbClr val="467886"/>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extLst>
                  <a:ext uri="{0D108BD9-81ED-4DB2-BD59-A6C34878D82A}">
                    <a16:rowId xmlns:a16="http://schemas.microsoft.com/office/drawing/2014/main" val="2328843631"/>
                  </a:ext>
                </a:extLst>
              </a:tr>
              <a:tr h="329737">
                <a:tc>
                  <a:txBody>
                    <a:bodyPr/>
                    <a:lstStyle/>
                    <a:p>
                      <a:pPr algn="l" fontAlgn="b"/>
                      <a:r>
                        <a:rPr lang="en-GB" sz="1700" b="0" u="none" strike="noStrike">
                          <a:solidFill>
                            <a:srgbClr val="54318F"/>
                          </a:solidFill>
                          <a:effectLst/>
                          <a:latin typeface="Arial" panose="020B0604020202020204" pitchFamily="34" charset="0"/>
                          <a:cs typeface="Arial" panose="020B0604020202020204" pitchFamily="34" charset="0"/>
                        </a:rPr>
                        <a:t>London</a:t>
                      </a:r>
                      <a:endParaRPr lang="en-GB" sz="1700" b="0" i="0" u="none" strike="noStrike">
                        <a:solidFill>
                          <a:srgbClr val="54318F"/>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tc>
                  <a:txBody>
                    <a:bodyPr/>
                    <a:lstStyle/>
                    <a:p>
                      <a:pPr algn="l" fontAlgn="ctr"/>
                      <a:r>
                        <a:rPr lang="en-GB" sz="1700" u="sng" strike="noStrike">
                          <a:effectLst/>
                          <a:latin typeface="Arial" panose="020B0604020202020204" pitchFamily="34" charset="0"/>
                          <a:cs typeface="Arial" panose="020B0604020202020204" pitchFamily="34" charset="0"/>
                          <a:hlinkClick r:id="rId10"/>
                        </a:rPr>
                        <a:t>wlm-tr.ppnlondon@nhs.net </a:t>
                      </a:r>
                      <a:endParaRPr lang="en-GB" sz="1700" b="0" i="0" u="sng" strike="noStrike">
                        <a:solidFill>
                          <a:srgbClr val="467886"/>
                        </a:solidFill>
                        <a:effectLst/>
                        <a:latin typeface="Arial" panose="020B0604020202020204" pitchFamily="34" charset="0"/>
                        <a:cs typeface="Arial" panose="020B0604020202020204" pitchFamily="34" charset="0"/>
                      </a:endParaRPr>
                    </a:p>
                  </a:txBody>
                  <a:tcPr marL="9525" marR="9525" marT="9525" marB="0" anchor="ctr">
                    <a:solidFill>
                      <a:schemeClr val="bg1"/>
                    </a:solidFill>
                  </a:tcPr>
                </a:tc>
                <a:extLst>
                  <a:ext uri="{0D108BD9-81ED-4DB2-BD59-A6C34878D82A}">
                    <a16:rowId xmlns:a16="http://schemas.microsoft.com/office/drawing/2014/main" val="2717913825"/>
                  </a:ext>
                </a:extLst>
              </a:tr>
              <a:tr h="329737">
                <a:tc>
                  <a:txBody>
                    <a:bodyPr/>
                    <a:lstStyle/>
                    <a:p>
                      <a:pPr algn="l" fontAlgn="b"/>
                      <a:r>
                        <a:rPr lang="en-GB" sz="1700" b="0" u="none" strike="noStrike">
                          <a:solidFill>
                            <a:srgbClr val="54318F"/>
                          </a:solidFill>
                          <a:effectLst/>
                          <a:latin typeface="Arial" panose="020B0604020202020204" pitchFamily="34" charset="0"/>
                          <a:cs typeface="Arial" panose="020B0604020202020204" pitchFamily="34" charset="0"/>
                        </a:rPr>
                        <a:t>East</a:t>
                      </a:r>
                      <a:endParaRPr lang="en-GB" sz="1700" b="0" i="0" u="none" strike="noStrike">
                        <a:solidFill>
                          <a:srgbClr val="54318F"/>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tc>
                  <a:txBody>
                    <a:bodyPr/>
                    <a:lstStyle/>
                    <a:p>
                      <a:pPr algn="l" fontAlgn="b"/>
                      <a:r>
                        <a:rPr lang="en-GB" sz="1700" u="sng" strike="noStrike">
                          <a:effectLst/>
                          <a:latin typeface="Arial" panose="020B0604020202020204" pitchFamily="34" charset="0"/>
                          <a:cs typeface="Arial" panose="020B0604020202020204" pitchFamily="34" charset="0"/>
                          <a:hlinkClick r:id="rId11"/>
                        </a:rPr>
                        <a:t>Hpft.eoeppn@nhs.net</a:t>
                      </a:r>
                      <a:endParaRPr lang="en-GB" sz="1700" b="0" i="0" u="sng" strike="noStrike">
                        <a:solidFill>
                          <a:srgbClr val="467886"/>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extLst>
                  <a:ext uri="{0D108BD9-81ED-4DB2-BD59-A6C34878D82A}">
                    <a16:rowId xmlns:a16="http://schemas.microsoft.com/office/drawing/2014/main" val="20019047"/>
                  </a:ext>
                </a:extLst>
              </a:tr>
              <a:tr h="329737">
                <a:tc>
                  <a:txBody>
                    <a:bodyPr/>
                    <a:lstStyle/>
                    <a:p>
                      <a:pPr algn="l" fontAlgn="b"/>
                      <a:r>
                        <a:rPr lang="en-GB" sz="1700" b="0" u="none" strike="noStrike">
                          <a:solidFill>
                            <a:srgbClr val="54318F"/>
                          </a:solidFill>
                          <a:effectLst/>
                          <a:latin typeface="Arial" panose="020B0604020202020204" pitchFamily="34" charset="0"/>
                          <a:cs typeface="Arial" panose="020B0604020202020204" pitchFamily="34" charset="0"/>
                        </a:rPr>
                        <a:t>National</a:t>
                      </a:r>
                      <a:endParaRPr lang="en-GB" sz="1700" b="0" i="0" u="none" strike="noStrike">
                        <a:solidFill>
                          <a:srgbClr val="54318F"/>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tc>
                  <a:txBody>
                    <a:bodyPr/>
                    <a:lstStyle/>
                    <a:p>
                      <a:pPr algn="l" fontAlgn="b"/>
                      <a:r>
                        <a:rPr lang="en-GB" sz="1700" u="sng" strike="noStrike">
                          <a:effectLst/>
                          <a:latin typeface="Arial" panose="020B0604020202020204" pitchFamily="34" charset="0"/>
                          <a:cs typeface="Arial" panose="020B0604020202020204" pitchFamily="34" charset="0"/>
                          <a:hlinkClick r:id="rId12"/>
                        </a:rPr>
                        <a:t>spnt.ppnengland@nhs.net </a:t>
                      </a:r>
                      <a:endParaRPr lang="en-GB" sz="1700" b="0" i="0" u="sng" strike="noStrike">
                        <a:solidFill>
                          <a:srgbClr val="467886"/>
                        </a:solidFill>
                        <a:effectLst/>
                        <a:latin typeface="Arial" panose="020B0604020202020204" pitchFamily="34" charset="0"/>
                        <a:cs typeface="Arial" panose="020B0604020202020204" pitchFamily="34" charset="0"/>
                      </a:endParaRPr>
                    </a:p>
                  </a:txBody>
                  <a:tcPr marL="9525" marR="9525" marT="9525" marB="0" anchor="b">
                    <a:solidFill>
                      <a:schemeClr val="bg1"/>
                    </a:solidFill>
                  </a:tcPr>
                </a:tc>
                <a:extLst>
                  <a:ext uri="{0D108BD9-81ED-4DB2-BD59-A6C34878D82A}">
                    <a16:rowId xmlns:a16="http://schemas.microsoft.com/office/drawing/2014/main" val="2572317578"/>
                  </a:ext>
                </a:extLst>
              </a:tr>
            </a:tbl>
          </a:graphicData>
        </a:graphic>
      </p:graphicFrame>
      <p:sp>
        <p:nvSpPr>
          <p:cNvPr id="8" name="TextBox 7">
            <a:extLst>
              <a:ext uri="{FF2B5EF4-FFF2-40B4-BE49-F238E27FC236}">
                <a16:creationId xmlns:a16="http://schemas.microsoft.com/office/drawing/2014/main" id="{5976F825-27BF-69C4-B767-DF9471532716}"/>
              </a:ext>
            </a:extLst>
          </p:cNvPr>
          <p:cNvSpPr txBox="1"/>
          <p:nvPr/>
        </p:nvSpPr>
        <p:spPr>
          <a:xfrm>
            <a:off x="287354" y="6301950"/>
            <a:ext cx="11617291" cy="369209"/>
          </a:xfrm>
          <a:prstGeom prst="rect">
            <a:avLst/>
          </a:prstGeom>
          <a:noFill/>
        </p:spPr>
        <p:txBody>
          <a:bodyPr wrap="square" lIns="121797" tIns="60899" rIns="121797" bIns="60899" rtlCol="0">
            <a:spAutoFit/>
          </a:bodyPr>
          <a:lstStyle/>
          <a:p>
            <a:pPr marL="0" marR="0" lvl="0" indent="0" algn="l" defTabSz="121779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@PPNMidlands		             bsmhft.ppnmidlands@nhs.net 	        	        www.ppn.nhs.uk/midlands</a:t>
            </a:r>
          </a:p>
        </p:txBody>
      </p:sp>
      <p:sp>
        <p:nvSpPr>
          <p:cNvPr id="15" name="Title 1">
            <a:extLst>
              <a:ext uri="{FF2B5EF4-FFF2-40B4-BE49-F238E27FC236}">
                <a16:creationId xmlns:a16="http://schemas.microsoft.com/office/drawing/2014/main" id="{9A6E6D04-184B-80B7-EA41-C81600C3B367}"/>
              </a:ext>
            </a:extLst>
          </p:cNvPr>
          <p:cNvSpPr txBox="1">
            <a:spLocks/>
          </p:cNvSpPr>
          <p:nvPr/>
        </p:nvSpPr>
        <p:spPr>
          <a:xfrm>
            <a:off x="287354" y="1441426"/>
            <a:ext cx="11514121" cy="936279"/>
          </a:xfrm>
          <a:prstGeom prst="rect">
            <a:avLst/>
          </a:prstGeom>
          <a:noFill/>
        </p:spPr>
        <p:txBody>
          <a:bodyPr vert="horz" lIns="121920" tIns="60960" rIns="121920" bIns="60960" rtlCol="0" anchor="b">
            <a:norm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r>
              <a:rPr lang="en-GB" sz="4400" b="1">
                <a:solidFill>
                  <a:srgbClr val="7030A0"/>
                </a:solidFill>
                <a:latin typeface="Arial" panose="020B0604020202020204" pitchFamily="34" charset="0"/>
                <a:cs typeface="Arial" panose="020B0604020202020204" pitchFamily="34" charset="0"/>
              </a:rPr>
              <a:t>Thanks for joining us today</a:t>
            </a:r>
            <a:endParaRPr lang="en-GB" sz="4800" b="1">
              <a:solidFill>
                <a:srgbClr val="FF0000"/>
              </a:solidFill>
              <a:latin typeface="Arial" panose="020B0604020202020204" pitchFamily="34" charset="0"/>
              <a:cs typeface="Arial" panose="020B0604020202020204" pitchFamily="34" charset="0"/>
            </a:endParaRPr>
          </a:p>
        </p:txBody>
      </p:sp>
      <p:sp>
        <p:nvSpPr>
          <p:cNvPr id="16" name="Title 1">
            <a:extLst>
              <a:ext uri="{FF2B5EF4-FFF2-40B4-BE49-F238E27FC236}">
                <a16:creationId xmlns:a16="http://schemas.microsoft.com/office/drawing/2014/main" id="{70CFC5D1-8122-22DC-8580-D4859F102320}"/>
              </a:ext>
            </a:extLst>
          </p:cNvPr>
          <p:cNvSpPr txBox="1">
            <a:spLocks/>
          </p:cNvSpPr>
          <p:nvPr/>
        </p:nvSpPr>
        <p:spPr>
          <a:xfrm>
            <a:off x="983107" y="2627692"/>
            <a:ext cx="3969893" cy="547660"/>
          </a:xfrm>
          <a:prstGeom prst="rect">
            <a:avLst/>
          </a:prstGeom>
          <a:noFill/>
        </p:spPr>
        <p:txBody>
          <a:bodyPr vert="horz" lIns="121920" tIns="60960" rIns="121920" bIns="60960" rtlCol="0" anchor="b">
            <a:normAutofit fontScale="92500"/>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r>
              <a:rPr lang="en-GB" sz="2800">
                <a:solidFill>
                  <a:srgbClr val="54318F"/>
                </a:solidFill>
                <a:latin typeface="Arial" panose="020B0604020202020204" pitchFamily="34" charset="0"/>
                <a:cs typeface="Arial" panose="020B0604020202020204" pitchFamily="34" charset="0"/>
              </a:rPr>
              <a:t>www.ppn.nhs.uk/register</a:t>
            </a:r>
            <a:endParaRPr lang="en-GB" sz="3200">
              <a:solidFill>
                <a:srgbClr val="54318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575053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4688CB2-2A65-5A1D-EDFD-380E4BC7DC9F}"/>
              </a:ext>
            </a:extLst>
          </p:cNvPr>
          <p:cNvGrpSpPr/>
          <p:nvPr/>
        </p:nvGrpSpPr>
        <p:grpSpPr>
          <a:xfrm>
            <a:off x="0" y="5865838"/>
            <a:ext cx="12192000" cy="186124"/>
            <a:chOff x="0" y="4271041"/>
            <a:chExt cx="9144000" cy="139593"/>
          </a:xfrm>
        </p:grpSpPr>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2" name="Picture 4">
            <a:extLst>
              <a:ext uri="{FF2B5EF4-FFF2-40B4-BE49-F238E27FC236}">
                <a16:creationId xmlns:a16="http://schemas.microsoft.com/office/drawing/2014/main" id="{F5518CE4-843D-7EF5-CD4A-DC023BF2562B}"/>
              </a:ext>
            </a:extLst>
          </p:cNvPr>
          <p:cNvPicPr>
            <a:picLocks noChangeAspect="1"/>
          </p:cNvPicPr>
          <p:nvPr/>
        </p:nvPicPr>
        <p:blipFill>
          <a:blip r:embed="rId3"/>
          <a:stretch>
            <a:fillRect/>
          </a:stretch>
        </p:blipFill>
        <p:spPr>
          <a:xfrm>
            <a:off x="8538163" y="3654916"/>
            <a:ext cx="3657600" cy="2106984"/>
          </a:xfrm>
          <a:prstGeom prst="rect">
            <a:avLst/>
          </a:prstGeom>
        </p:spPr>
      </p:pic>
      <p:sp>
        <p:nvSpPr>
          <p:cNvPr id="14" name="Title 1"/>
          <p:cNvSpPr txBox="1">
            <a:spLocks/>
          </p:cNvSpPr>
          <p:nvPr/>
        </p:nvSpPr>
        <p:spPr>
          <a:xfrm>
            <a:off x="1803401" y="232121"/>
            <a:ext cx="6320153" cy="936279"/>
          </a:xfrm>
          <a:prstGeom prst="rect">
            <a:avLst/>
          </a:prstGeom>
          <a:noFill/>
        </p:spPr>
        <p:txBody>
          <a:bodyPr vert="horz" lIns="121920" tIns="60960" rIns="121920" bIns="60960" rtlCol="0" anchor="b">
            <a:normAutofit lnSpcReduction="10000"/>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r>
              <a:rPr lang="en-GB" sz="5333" b="1">
                <a:solidFill>
                  <a:srgbClr val="7030A0"/>
                </a:solidFill>
                <a:latin typeface="Arial" panose="020B0604020202020204" pitchFamily="34" charset="0"/>
                <a:cs typeface="Arial" panose="020B0604020202020204" pitchFamily="34" charset="0"/>
              </a:rPr>
              <a:t>Housekeeping</a:t>
            </a:r>
            <a:r>
              <a:rPr lang="en-GB" sz="6000" b="1">
                <a:solidFill>
                  <a:srgbClr val="FF0000"/>
                </a:solidFill>
                <a:latin typeface="Arial" panose="020B0604020202020204" pitchFamily="34" charset="0"/>
                <a:cs typeface="Arial" panose="020B0604020202020204" pitchFamily="34" charset="0"/>
              </a:rPr>
              <a:t> </a:t>
            </a:r>
          </a:p>
        </p:txBody>
      </p:sp>
      <p:sp>
        <p:nvSpPr>
          <p:cNvPr id="16" name="Content Placeholder 2"/>
          <p:cNvSpPr txBox="1">
            <a:spLocks/>
          </p:cNvSpPr>
          <p:nvPr/>
        </p:nvSpPr>
        <p:spPr>
          <a:xfrm>
            <a:off x="228600" y="894903"/>
            <a:ext cx="8788400" cy="4970932"/>
          </a:xfrm>
          <a:prstGeom prst="rect">
            <a:avLst/>
          </a:prstGeom>
        </p:spPr>
        <p:txBody>
          <a:bodyPr vert="horz" lIns="121920" tIns="60960" rIns="121920" bIns="60960" rtlCol="0">
            <a:norm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r>
              <a:rPr lang="en-GB" sz="2667">
                <a:latin typeface="Arial" panose="020B0604020202020204" pitchFamily="34" charset="0"/>
                <a:cs typeface="Arial" panose="020B0604020202020204" pitchFamily="34" charset="0"/>
              </a:rPr>
              <a:t>Please;</a:t>
            </a:r>
          </a:p>
          <a:p>
            <a:pPr marL="380990" indent="-380990" algn="l">
              <a:buFont typeface="Arial" pitchFamily="34" charset="0"/>
              <a:buChar char="•"/>
            </a:pPr>
            <a:r>
              <a:rPr lang="en-GB" sz="2667" b="1">
                <a:solidFill>
                  <a:srgbClr val="000000"/>
                </a:solidFill>
                <a:latin typeface="Arial" panose="020B0604020202020204" pitchFamily="34" charset="0"/>
              </a:rPr>
              <a:t>Turn off</a:t>
            </a:r>
            <a:r>
              <a:rPr lang="en-GB" sz="2667">
                <a:solidFill>
                  <a:srgbClr val="000000"/>
                </a:solidFill>
                <a:latin typeface="Arial" panose="020B0604020202020204" pitchFamily="34" charset="0"/>
              </a:rPr>
              <a:t> </a:t>
            </a:r>
            <a:r>
              <a:rPr lang="en-GB" sz="2667" b="1">
                <a:solidFill>
                  <a:srgbClr val="000000"/>
                </a:solidFill>
                <a:latin typeface="Arial" panose="020B0604020202020204" pitchFamily="34" charset="0"/>
              </a:rPr>
              <a:t>your camera </a:t>
            </a:r>
            <a:r>
              <a:rPr lang="en-GB" sz="2667">
                <a:solidFill>
                  <a:srgbClr val="000000"/>
                </a:solidFill>
                <a:latin typeface="Arial" panose="020B0604020202020204" pitchFamily="34" charset="0"/>
              </a:rPr>
              <a:t>during presentations and we invite you to turn your </a:t>
            </a:r>
            <a:r>
              <a:rPr lang="en-GB" sz="2667" b="1">
                <a:solidFill>
                  <a:srgbClr val="000000"/>
                </a:solidFill>
                <a:latin typeface="Arial" panose="020B0604020202020204" pitchFamily="34" charset="0"/>
              </a:rPr>
              <a:t>camera on </a:t>
            </a:r>
            <a:r>
              <a:rPr lang="en-GB" sz="2667">
                <a:solidFill>
                  <a:srgbClr val="000000"/>
                </a:solidFill>
                <a:latin typeface="Arial" panose="020B0604020202020204" pitchFamily="34" charset="0"/>
              </a:rPr>
              <a:t>during the Q&amp;A</a:t>
            </a:r>
            <a:endParaRPr lang="en-GB" sz="2667" b="1">
              <a:latin typeface="Arial" panose="020B0604020202020204" pitchFamily="34" charset="0"/>
              <a:cs typeface="Arial" panose="020B0604020202020204" pitchFamily="34" charset="0"/>
            </a:endParaRPr>
          </a:p>
          <a:p>
            <a:pPr marL="380990" indent="-380990" algn="l">
              <a:buFont typeface="Arial" pitchFamily="34" charset="0"/>
              <a:buChar char="•"/>
            </a:pPr>
            <a:r>
              <a:rPr lang="en-GB" sz="2667" b="1">
                <a:latin typeface="Arial" panose="020B0604020202020204" pitchFamily="34" charset="0"/>
                <a:cs typeface="Arial" panose="020B0604020202020204" pitchFamily="34" charset="0"/>
              </a:rPr>
              <a:t>MUTE</a:t>
            </a:r>
            <a:r>
              <a:rPr lang="en-GB" sz="2667">
                <a:latin typeface="Arial" panose="020B0604020202020204" pitchFamily="34" charset="0"/>
                <a:cs typeface="Arial" panose="020B0604020202020204" pitchFamily="34" charset="0"/>
              </a:rPr>
              <a:t> your </a:t>
            </a:r>
            <a:r>
              <a:rPr lang="en-GB" sz="2667" err="1">
                <a:latin typeface="Arial" panose="020B0604020202020204" pitchFamily="34" charset="0"/>
                <a:cs typeface="Arial" panose="020B0604020202020204" pitchFamily="34" charset="0"/>
              </a:rPr>
              <a:t>mic</a:t>
            </a:r>
            <a:r>
              <a:rPr lang="en-GB" sz="2667">
                <a:latin typeface="Arial" panose="020B0604020202020204" pitchFamily="34" charset="0"/>
                <a:cs typeface="Arial" panose="020B0604020202020204" pitchFamily="34" charset="0"/>
              </a:rPr>
              <a:t> and remain muted throughout the presentation</a:t>
            </a:r>
          </a:p>
          <a:p>
            <a:pPr marL="380990" indent="-380990" algn="l">
              <a:buFont typeface="Arial" pitchFamily="34" charset="0"/>
              <a:buChar char="•"/>
            </a:pPr>
            <a:r>
              <a:rPr lang="en-GB" sz="2667">
                <a:latin typeface="Arial" panose="020B0604020202020204" pitchFamily="34" charset="0"/>
                <a:cs typeface="Arial" panose="020B0604020202020204" pitchFamily="34" charset="0"/>
              </a:rPr>
              <a:t>Use the </a:t>
            </a:r>
            <a:r>
              <a:rPr lang="en-GB" sz="2667" b="1">
                <a:latin typeface="Arial" panose="020B0604020202020204" pitchFamily="34" charset="0"/>
                <a:cs typeface="Arial" panose="020B0604020202020204" pitchFamily="34" charset="0"/>
              </a:rPr>
              <a:t>chat function </a:t>
            </a:r>
            <a:r>
              <a:rPr lang="en-GB" sz="2667">
                <a:latin typeface="Arial" panose="020B0604020202020204" pitchFamily="34" charset="0"/>
                <a:cs typeface="Arial" panose="020B0604020202020204" pitchFamily="34" charset="0"/>
              </a:rPr>
              <a:t>throughout presentations and we will bring you in during the Q&amp;A at the end of the session</a:t>
            </a:r>
          </a:p>
          <a:p>
            <a:pPr marL="380990" indent="-380990" algn="l">
              <a:buFont typeface="Arial" pitchFamily="34" charset="0"/>
              <a:buChar char="•"/>
            </a:pPr>
            <a:r>
              <a:rPr lang="en-GB" sz="2667">
                <a:latin typeface="Arial" panose="020B0604020202020204" pitchFamily="34" charset="0"/>
                <a:cs typeface="Arial" panose="020B0604020202020204" pitchFamily="34" charset="0"/>
              </a:rPr>
              <a:t>We will use </a:t>
            </a:r>
            <a:r>
              <a:rPr lang="en-GB" sz="2667" err="1">
                <a:latin typeface="Arial" panose="020B0604020202020204" pitchFamily="34" charset="0"/>
                <a:cs typeface="Arial" panose="020B0604020202020204" pitchFamily="34" charset="0"/>
              </a:rPr>
              <a:t>Mentimeter</a:t>
            </a:r>
            <a:r>
              <a:rPr lang="en-GB" sz="2667">
                <a:latin typeface="Arial" panose="020B0604020202020204" pitchFamily="34" charset="0"/>
                <a:cs typeface="Arial" panose="020B0604020202020204" pitchFamily="34" charset="0"/>
              </a:rPr>
              <a:t> to capture your takeaways from the session at the end</a:t>
            </a:r>
          </a:p>
        </p:txBody>
      </p:sp>
      <p:pic>
        <p:nvPicPr>
          <p:cNvPr id="6" name="Picture 5" descr="A white and purple banner with people around a circle. Logo for PPWeek24">
            <a:extLst>
              <a:ext uri="{FF2B5EF4-FFF2-40B4-BE49-F238E27FC236}">
                <a16:creationId xmlns:a16="http://schemas.microsoft.com/office/drawing/2014/main" id="{6145134A-6961-295C-E33D-6F947187F3E7}"/>
              </a:ext>
            </a:extLst>
          </p:cNvPr>
          <p:cNvPicPr>
            <a:picLocks noChangeAspect="1"/>
          </p:cNvPicPr>
          <p:nvPr/>
        </p:nvPicPr>
        <p:blipFill>
          <a:blip r:embed="rId4"/>
          <a:stretch>
            <a:fillRect/>
          </a:stretch>
        </p:blipFill>
        <p:spPr>
          <a:xfrm>
            <a:off x="8282207" y="-500508"/>
            <a:ext cx="4201139" cy="2362549"/>
          </a:xfrm>
          <a:prstGeom prst="rect">
            <a:avLst/>
          </a:prstGeom>
        </p:spPr>
      </p:pic>
      <p:sp>
        <p:nvSpPr>
          <p:cNvPr id="3" name="TextBox 2">
            <a:extLst>
              <a:ext uri="{FF2B5EF4-FFF2-40B4-BE49-F238E27FC236}">
                <a16:creationId xmlns:a16="http://schemas.microsoft.com/office/drawing/2014/main" id="{EC6E1C35-91A1-8DE1-AD91-755EBE8C5193}"/>
              </a:ext>
            </a:extLst>
          </p:cNvPr>
          <p:cNvSpPr txBox="1"/>
          <p:nvPr/>
        </p:nvSpPr>
        <p:spPr>
          <a:xfrm>
            <a:off x="287354" y="6301950"/>
            <a:ext cx="11617291" cy="369209"/>
          </a:xfrm>
          <a:prstGeom prst="rect">
            <a:avLst/>
          </a:prstGeom>
          <a:noFill/>
        </p:spPr>
        <p:txBody>
          <a:bodyPr wrap="square" lIns="121797" tIns="60899" rIns="121797" bIns="60899" rtlCol="0">
            <a:spAutoFit/>
          </a:bodyPr>
          <a:lstStyle/>
          <a:p>
            <a:pPr marL="0" marR="0" lvl="0" indent="0" algn="l" defTabSz="121779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@PPNMidlands		             bsmhft.ppnmidlands@nhs.net 	        	        www.ppn.nhs.uk/midlands</a:t>
            </a:r>
          </a:p>
        </p:txBody>
      </p:sp>
    </p:spTree>
    <p:extLst>
      <p:ext uri="{BB962C8B-B14F-4D97-AF65-F5344CB8AC3E}">
        <p14:creationId xmlns:p14="http://schemas.microsoft.com/office/powerpoint/2010/main" val="34482596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E80FEAC-5DB7-4189-A738-7B42950A4250}"/>
              </a:ext>
            </a:extLst>
          </p:cNvPr>
          <p:cNvSpPr txBox="1"/>
          <p:nvPr/>
        </p:nvSpPr>
        <p:spPr>
          <a:xfrm>
            <a:off x="249041" y="175795"/>
            <a:ext cx="8294169" cy="1600438"/>
          </a:xfrm>
          <a:prstGeom prst="rect">
            <a:avLst/>
          </a:prstGeom>
          <a:noFill/>
        </p:spPr>
        <p:txBody>
          <a:bodyPr wrap="square" lIns="121920" tIns="60960" rIns="121920" bIns="60960" rtlCol="0" anchor="t">
            <a:spAutoFit/>
          </a:bodyPr>
          <a:lstStyle/>
          <a:p>
            <a:r>
              <a:rPr lang="en-GB" sz="4800" b="1">
                <a:solidFill>
                  <a:srgbClr val="7030A0"/>
                </a:solidFill>
                <a:latin typeface="Century Gothic"/>
              </a:rPr>
              <a:t>Who are the Psychological Professions?</a:t>
            </a:r>
            <a:endParaRPr lang="en-GB" sz="4267" b="1">
              <a:solidFill>
                <a:srgbClr val="7030A0"/>
              </a:solidFill>
              <a:latin typeface="Century Gothic"/>
              <a:ea typeface="Calibri"/>
              <a:cs typeface="Calibri"/>
            </a:endParaRPr>
          </a:p>
        </p:txBody>
      </p:sp>
      <p:grpSp>
        <p:nvGrpSpPr>
          <p:cNvPr id="4" name="Group 3">
            <a:extLst>
              <a:ext uri="{FF2B5EF4-FFF2-40B4-BE49-F238E27FC236}">
                <a16:creationId xmlns:a16="http://schemas.microsoft.com/office/drawing/2014/main" id="{64688CB2-2A65-5A1D-EDFD-380E4BC7DC9F}"/>
              </a:ext>
            </a:extLst>
          </p:cNvPr>
          <p:cNvGrpSpPr/>
          <p:nvPr/>
        </p:nvGrpSpPr>
        <p:grpSpPr>
          <a:xfrm>
            <a:off x="0" y="5865838"/>
            <a:ext cx="12192000" cy="186124"/>
            <a:chOff x="0" y="4271041"/>
            <a:chExt cx="9144000" cy="139593"/>
          </a:xfrm>
        </p:grpSpPr>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975A411F-8614-2E6F-7556-027E319BCDAA}"/>
              </a:ext>
            </a:extLst>
          </p:cNvPr>
          <p:cNvSpPr txBox="1"/>
          <p:nvPr/>
        </p:nvSpPr>
        <p:spPr>
          <a:xfrm>
            <a:off x="305728" y="1875435"/>
            <a:ext cx="11518889" cy="3652988"/>
          </a:xfrm>
          <a:prstGeom prst="rect">
            <a:avLst/>
          </a:prstGeom>
          <a:noFill/>
        </p:spPr>
        <p:txBody>
          <a:bodyPr wrap="square" lIns="121920" tIns="60960" rIns="121920" bIns="60960" anchor="t">
            <a:spAutoFit/>
          </a:bodyPr>
          <a:lstStyle/>
          <a:p>
            <a:r>
              <a:rPr lang="en-GB" sz="1867">
                <a:solidFill>
                  <a:srgbClr val="333333"/>
                </a:solidFill>
                <a:latin typeface="Arial" panose="020B0604020202020204" pitchFamily="34" charset="0"/>
                <a:cs typeface="Arial" panose="020B0604020202020204" pitchFamily="34" charset="0"/>
              </a:rPr>
              <a:t>In England, the psychological professions are a group of professionals </a:t>
            </a:r>
            <a:r>
              <a:rPr lang="en-GB" sz="1867">
                <a:solidFill>
                  <a:srgbClr val="333333"/>
                </a:solidFill>
                <a:latin typeface="Arial" panose="020B0604020202020204" pitchFamily="34" charset="0"/>
                <a:ea typeface="+mn-lt"/>
                <a:cs typeface="Arial" panose="020B0604020202020204" pitchFamily="34" charset="0"/>
              </a:rPr>
              <a:t>whose work is informed by psychological disciplines and therapies. They work with people to alleviate psychological and emotional distress, to improve mental and physical health management and empower individuals and communities to improve their health and wellbeing.  </a:t>
            </a:r>
            <a:endParaRPr lang="en-US" sz="1867">
              <a:solidFill>
                <a:srgbClr val="333333"/>
              </a:solidFill>
              <a:latin typeface="Arial" panose="020B0604020202020204" pitchFamily="34" charset="0"/>
              <a:ea typeface="+mn-lt"/>
              <a:cs typeface="Arial" panose="020B0604020202020204" pitchFamily="34" charset="0"/>
            </a:endParaRPr>
          </a:p>
          <a:p>
            <a:endParaRPr lang="en-GB" sz="1867">
              <a:solidFill>
                <a:srgbClr val="333333"/>
              </a:solidFill>
              <a:latin typeface="Arial" panose="020B0604020202020204" pitchFamily="34" charset="0"/>
              <a:ea typeface="+mn-lt"/>
              <a:cs typeface="Arial" panose="020B0604020202020204" pitchFamily="34" charset="0"/>
            </a:endParaRPr>
          </a:p>
          <a:p>
            <a:r>
              <a:rPr lang="en-GB" sz="1867">
                <a:solidFill>
                  <a:srgbClr val="333333"/>
                </a:solidFill>
                <a:latin typeface="Arial" panose="020B0604020202020204" pitchFamily="34" charset="0"/>
                <a:ea typeface="+mn-lt"/>
                <a:cs typeface="Arial" panose="020B0604020202020204" pitchFamily="34" charset="0"/>
              </a:rPr>
              <a:t>The psychological professions include psychologists, psychological therapists and psychological practitioners. </a:t>
            </a:r>
          </a:p>
          <a:p>
            <a:r>
              <a:rPr lang="en-GB" sz="1867">
                <a:solidFill>
                  <a:srgbClr val="333333"/>
                </a:solidFill>
                <a:latin typeface="Arial" panose="020B0604020202020204" pitchFamily="34" charset="0"/>
                <a:ea typeface="+mn-lt"/>
                <a:cs typeface="Arial" panose="020B0604020202020204" pitchFamily="34" charset="0"/>
              </a:rPr>
              <a:t>Read more about the range of occupations on the </a:t>
            </a:r>
            <a:r>
              <a:rPr lang="en-GB" sz="1867">
                <a:solidFill>
                  <a:srgbClr val="333333"/>
                </a:solidFill>
                <a:latin typeface="Arial" panose="020B0604020202020204" pitchFamily="34" charset="0"/>
                <a:ea typeface="+mn-lt"/>
                <a:cs typeface="Arial" panose="020B0604020202020204" pitchFamily="34" charset="0"/>
                <a:hlinkClick r:id="rId3">
                  <a:extLst>
                    <a:ext uri="{A12FA001-AC4F-418D-AE19-62706E023703}">
                      <ahyp:hlinkClr xmlns:ahyp="http://schemas.microsoft.com/office/drawing/2018/hyperlinkcolor" val="tx"/>
                    </a:ext>
                  </a:extLst>
                </a:hlinkClick>
              </a:rPr>
              <a:t>Health Careers website</a:t>
            </a:r>
            <a:r>
              <a:rPr lang="en-GB" sz="1867">
                <a:solidFill>
                  <a:srgbClr val="333333"/>
                </a:solidFill>
                <a:latin typeface="Arial" panose="020B0604020202020204" pitchFamily="34" charset="0"/>
                <a:ea typeface="+mn-lt"/>
                <a:cs typeface="Arial" panose="020B0604020202020204" pitchFamily="34" charset="0"/>
              </a:rPr>
              <a:t> </a:t>
            </a:r>
            <a:endParaRPr lang="en-US" sz="1867">
              <a:solidFill>
                <a:srgbClr val="333333"/>
              </a:solidFill>
              <a:latin typeface="Arial" panose="020B0604020202020204" pitchFamily="34" charset="0"/>
              <a:cs typeface="Arial" panose="020B0604020202020204" pitchFamily="34" charset="0"/>
            </a:endParaRPr>
          </a:p>
          <a:p>
            <a:endParaRPr lang="en-GB" sz="2400">
              <a:solidFill>
                <a:srgbClr val="333333"/>
              </a:solidFill>
              <a:latin typeface="Arial" panose="020B0604020202020204" pitchFamily="34" charset="0"/>
              <a:cs typeface="Arial" panose="020B0604020202020204" pitchFamily="34" charset="0"/>
            </a:endParaRPr>
          </a:p>
          <a:p>
            <a:r>
              <a:rPr lang="en-GB" sz="1867" b="1">
                <a:solidFill>
                  <a:srgbClr val="333333"/>
                </a:solidFill>
                <a:latin typeface="Arial" panose="020B0604020202020204" pitchFamily="34" charset="0"/>
                <a:ea typeface="+mn-lt"/>
                <a:cs typeface="Arial" panose="020B0604020202020204" pitchFamily="34" charset="0"/>
              </a:rPr>
              <a:t>Our Vision</a:t>
            </a:r>
            <a:endParaRPr lang="en-GB" sz="1867">
              <a:solidFill>
                <a:srgbClr val="333333"/>
              </a:solidFill>
              <a:latin typeface="Arial" panose="020B0604020202020204" pitchFamily="34" charset="0"/>
              <a:cs typeface="Arial" panose="020B0604020202020204" pitchFamily="34" charset="0"/>
            </a:endParaRPr>
          </a:p>
          <a:p>
            <a:r>
              <a:rPr lang="en-GB" sz="1867">
                <a:solidFill>
                  <a:srgbClr val="333333"/>
                </a:solidFill>
                <a:latin typeface="Arial" panose="020B0604020202020204" pitchFamily="34" charset="0"/>
                <a:ea typeface="+mn-lt"/>
                <a:cs typeface="Arial" panose="020B0604020202020204" pitchFamily="34" charset="0"/>
              </a:rPr>
              <a:t>To transform lives and communities by embedding and developing </a:t>
            </a:r>
          </a:p>
          <a:p>
            <a:r>
              <a:rPr lang="en-GB" sz="1867">
                <a:solidFill>
                  <a:srgbClr val="333333"/>
                </a:solidFill>
                <a:latin typeface="Arial" panose="020B0604020202020204" pitchFamily="34" charset="0"/>
                <a:ea typeface="+mn-lt"/>
                <a:cs typeface="Arial" panose="020B0604020202020204" pitchFamily="34" charset="0"/>
              </a:rPr>
              <a:t>psychological knowledge across the whole of the health and care network. </a:t>
            </a:r>
            <a:endParaRPr lang="en-GB" sz="1867">
              <a:solidFill>
                <a:srgbClr val="333333"/>
              </a:solidFill>
              <a:latin typeface="Arial" panose="020B0604020202020204" pitchFamily="34" charset="0"/>
              <a:cs typeface="Arial" panose="020B0604020202020204" pitchFamily="34" charset="0"/>
            </a:endParaRPr>
          </a:p>
        </p:txBody>
      </p:sp>
      <p:pic>
        <p:nvPicPr>
          <p:cNvPr id="2" name="Picture 4">
            <a:extLst>
              <a:ext uri="{FF2B5EF4-FFF2-40B4-BE49-F238E27FC236}">
                <a16:creationId xmlns:a16="http://schemas.microsoft.com/office/drawing/2014/main" id="{F5518CE4-843D-7EF5-CD4A-DC023BF2562B}"/>
              </a:ext>
            </a:extLst>
          </p:cNvPr>
          <p:cNvPicPr>
            <a:picLocks noChangeAspect="1"/>
          </p:cNvPicPr>
          <p:nvPr/>
        </p:nvPicPr>
        <p:blipFill>
          <a:blip r:embed="rId4"/>
          <a:stretch>
            <a:fillRect/>
          </a:stretch>
        </p:blipFill>
        <p:spPr>
          <a:xfrm>
            <a:off x="8538163" y="3654916"/>
            <a:ext cx="3657600" cy="2106984"/>
          </a:xfrm>
          <a:prstGeom prst="rect">
            <a:avLst/>
          </a:prstGeom>
        </p:spPr>
      </p:pic>
      <p:pic>
        <p:nvPicPr>
          <p:cNvPr id="3" name="Picture 2" descr="A white and purple banner with people around a circle. Logo for PPWeek24">
            <a:extLst>
              <a:ext uri="{FF2B5EF4-FFF2-40B4-BE49-F238E27FC236}">
                <a16:creationId xmlns:a16="http://schemas.microsoft.com/office/drawing/2014/main" id="{197FCEE1-BB41-DCBB-F73C-E943EC1916EE}"/>
              </a:ext>
            </a:extLst>
          </p:cNvPr>
          <p:cNvPicPr>
            <a:picLocks noChangeAspect="1"/>
          </p:cNvPicPr>
          <p:nvPr/>
        </p:nvPicPr>
        <p:blipFill>
          <a:blip r:embed="rId5"/>
          <a:stretch>
            <a:fillRect/>
          </a:stretch>
        </p:blipFill>
        <p:spPr>
          <a:xfrm>
            <a:off x="8282207" y="-500508"/>
            <a:ext cx="4201139" cy="2362549"/>
          </a:xfrm>
          <a:prstGeom prst="rect">
            <a:avLst/>
          </a:prstGeom>
        </p:spPr>
      </p:pic>
      <p:sp>
        <p:nvSpPr>
          <p:cNvPr id="5" name="TextBox 4">
            <a:extLst>
              <a:ext uri="{FF2B5EF4-FFF2-40B4-BE49-F238E27FC236}">
                <a16:creationId xmlns:a16="http://schemas.microsoft.com/office/drawing/2014/main" id="{49400440-3F8E-0C99-4BA4-CC65ABA18184}"/>
              </a:ext>
            </a:extLst>
          </p:cNvPr>
          <p:cNvSpPr txBox="1"/>
          <p:nvPr/>
        </p:nvSpPr>
        <p:spPr>
          <a:xfrm>
            <a:off x="287354" y="6301950"/>
            <a:ext cx="11617291" cy="369209"/>
          </a:xfrm>
          <a:prstGeom prst="rect">
            <a:avLst/>
          </a:prstGeom>
          <a:noFill/>
        </p:spPr>
        <p:txBody>
          <a:bodyPr wrap="square" lIns="121797" tIns="60899" rIns="121797" bIns="60899" rtlCol="0">
            <a:spAutoFit/>
          </a:bodyPr>
          <a:lstStyle/>
          <a:p>
            <a:pPr marL="0" marR="0" lvl="0" indent="0" algn="l" defTabSz="121779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@PPNMidlands		             bsmhft.ppnmidlands@nhs.net 	        	        www.ppn.nhs.uk/midlands</a:t>
            </a:r>
          </a:p>
        </p:txBody>
      </p:sp>
    </p:spTree>
    <p:extLst>
      <p:ext uri="{BB962C8B-B14F-4D97-AF65-F5344CB8AC3E}">
        <p14:creationId xmlns:p14="http://schemas.microsoft.com/office/powerpoint/2010/main" val="2053594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4688CB2-2A65-5A1D-EDFD-380E4BC7DC9F}"/>
              </a:ext>
            </a:extLst>
          </p:cNvPr>
          <p:cNvGrpSpPr/>
          <p:nvPr/>
        </p:nvGrpSpPr>
        <p:grpSpPr>
          <a:xfrm>
            <a:off x="0" y="5865838"/>
            <a:ext cx="12192000" cy="186124"/>
            <a:chOff x="0" y="4271041"/>
            <a:chExt cx="9144000" cy="139593"/>
          </a:xfrm>
        </p:grpSpPr>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2" name="Picture 4">
            <a:extLst>
              <a:ext uri="{FF2B5EF4-FFF2-40B4-BE49-F238E27FC236}">
                <a16:creationId xmlns:a16="http://schemas.microsoft.com/office/drawing/2014/main" id="{F5518CE4-843D-7EF5-CD4A-DC023BF2562B}"/>
              </a:ext>
            </a:extLst>
          </p:cNvPr>
          <p:cNvPicPr>
            <a:picLocks noChangeAspect="1"/>
          </p:cNvPicPr>
          <p:nvPr/>
        </p:nvPicPr>
        <p:blipFill>
          <a:blip r:embed="rId3"/>
          <a:stretch>
            <a:fillRect/>
          </a:stretch>
        </p:blipFill>
        <p:spPr>
          <a:xfrm>
            <a:off x="8538163" y="3654916"/>
            <a:ext cx="3657600" cy="2106984"/>
          </a:xfrm>
          <a:prstGeom prst="rect">
            <a:avLst/>
          </a:prstGeom>
        </p:spPr>
      </p:pic>
      <p:sp>
        <p:nvSpPr>
          <p:cNvPr id="8" name="Title 7"/>
          <p:cNvSpPr>
            <a:spLocks noGrp="1"/>
          </p:cNvSpPr>
          <p:nvPr>
            <p:ph type="title"/>
          </p:nvPr>
        </p:nvSpPr>
        <p:spPr/>
        <p:txBody>
          <a:bodyPr>
            <a:normAutofit fontScale="90000"/>
          </a:bodyPr>
          <a:lstStyle/>
          <a:p>
            <a:r>
              <a:rPr lang="en-GB" sz="4800" b="1">
                <a:solidFill>
                  <a:srgbClr val="7030A0"/>
                </a:solidFill>
                <a:latin typeface="Arial" panose="020B0604020202020204" pitchFamily="34" charset="0"/>
                <a:cs typeface="Arial" panose="020B0604020202020204" pitchFamily="34" charset="0"/>
              </a:rPr>
              <a:t>PPN Midlands – a snapshot!  </a:t>
            </a:r>
            <a:br>
              <a:rPr lang="en-GB" sz="4800" b="1">
                <a:solidFill>
                  <a:srgbClr val="7030A0"/>
                </a:solidFill>
                <a:latin typeface="Arial" panose="020B0604020202020204" pitchFamily="34" charset="0"/>
                <a:cs typeface="Arial" panose="020B0604020202020204" pitchFamily="34" charset="0"/>
              </a:rPr>
            </a:br>
            <a:endParaRPr lang="en-GB"/>
          </a:p>
        </p:txBody>
      </p:sp>
      <p:sp>
        <p:nvSpPr>
          <p:cNvPr id="15" name="Content Placeholder 14"/>
          <p:cNvSpPr>
            <a:spLocks noGrp="1"/>
          </p:cNvSpPr>
          <p:nvPr>
            <p:ph sz="quarter" idx="4"/>
          </p:nvPr>
        </p:nvSpPr>
        <p:spPr>
          <a:xfrm>
            <a:off x="5821934" y="1514037"/>
            <a:ext cx="5989065" cy="4127578"/>
          </a:xfrm>
        </p:spPr>
        <p:txBody>
          <a:bodyPr vert="horz" lIns="91440" tIns="45720" rIns="91440" bIns="45720" rtlCol="0" anchor="t">
            <a:normAutofit fontScale="85000" lnSpcReduction="20000"/>
          </a:bodyPr>
          <a:lstStyle/>
          <a:p>
            <a:r>
              <a:rPr lang="en-GB">
                <a:latin typeface="Arial" panose="020B0604020202020204" pitchFamily="34" charset="0"/>
                <a:cs typeface="Arial" panose="020B0604020202020204" pitchFamily="34" charset="0"/>
              </a:rPr>
              <a:t>Established Sept 2020</a:t>
            </a:r>
          </a:p>
          <a:p>
            <a:r>
              <a:rPr lang="en-GB">
                <a:latin typeface="Arial" panose="020B0604020202020204" pitchFamily="34" charset="0"/>
                <a:cs typeface="Arial" panose="020B0604020202020204" pitchFamily="34" charset="0"/>
              </a:rPr>
              <a:t>Covers one of the largest geographical areas in England</a:t>
            </a:r>
          </a:p>
          <a:p>
            <a:r>
              <a:rPr lang="en-GB">
                <a:latin typeface="Arial" panose="020B0604020202020204" pitchFamily="34" charset="0"/>
                <a:cs typeface="Arial" panose="020B0604020202020204" pitchFamily="34" charset="0"/>
              </a:rPr>
              <a:t>11 Integrated Care Systems</a:t>
            </a:r>
          </a:p>
          <a:p>
            <a:r>
              <a:rPr lang="en-GB">
                <a:latin typeface="Arial"/>
                <a:cs typeface="Arial"/>
              </a:rPr>
              <a:t>39 NHS trusts that employ Psychological Professionals</a:t>
            </a:r>
          </a:p>
          <a:p>
            <a:pPr>
              <a:lnSpc>
                <a:spcPct val="70000"/>
              </a:lnSpc>
            </a:pPr>
            <a:r>
              <a:rPr lang="en-GB">
                <a:latin typeface="Arial" panose="020B0604020202020204" pitchFamily="34" charset="0"/>
                <a:cs typeface="Arial" panose="020B0604020202020204" pitchFamily="34" charset="0"/>
              </a:rPr>
              <a:t>100+ Higher Education Institutions with </a:t>
            </a:r>
          </a:p>
          <a:p>
            <a:pPr marL="0" indent="0">
              <a:lnSpc>
                <a:spcPct val="70000"/>
              </a:lnSpc>
              <a:buNone/>
            </a:pPr>
            <a:r>
              <a:rPr lang="en-GB">
                <a:latin typeface="Arial" panose="020B0604020202020204" pitchFamily="34" charset="0"/>
                <a:cs typeface="Arial" panose="020B0604020202020204" pitchFamily="34" charset="0"/>
              </a:rPr>
              <a:t>   over one third providing </a:t>
            </a:r>
          </a:p>
          <a:p>
            <a:pPr marL="0" indent="0">
              <a:lnSpc>
                <a:spcPct val="70000"/>
              </a:lnSpc>
              <a:buNone/>
            </a:pPr>
            <a:r>
              <a:rPr lang="en-GB">
                <a:latin typeface="Arial" panose="020B0604020202020204" pitchFamily="34" charset="0"/>
                <a:cs typeface="Arial" panose="020B0604020202020204" pitchFamily="34" charset="0"/>
              </a:rPr>
              <a:t>   training with NHS </a:t>
            </a:r>
          </a:p>
          <a:p>
            <a:pPr marL="0" indent="0">
              <a:lnSpc>
                <a:spcPct val="70000"/>
              </a:lnSpc>
              <a:buNone/>
            </a:pPr>
            <a:r>
              <a:rPr lang="en-GB">
                <a:latin typeface="Arial" panose="020B0604020202020204" pitchFamily="34" charset="0"/>
                <a:cs typeface="Arial" panose="020B0604020202020204" pitchFamily="34" charset="0"/>
              </a:rPr>
              <a:t>   accreditation </a:t>
            </a:r>
          </a:p>
          <a:p>
            <a:pPr marL="0" indent="0">
              <a:lnSpc>
                <a:spcPct val="70000"/>
              </a:lnSpc>
              <a:buNone/>
            </a:pPr>
            <a:r>
              <a:rPr lang="en-GB">
                <a:latin typeface="Arial" panose="020B0604020202020204" pitchFamily="34" charset="0"/>
                <a:cs typeface="Arial" panose="020B0604020202020204" pitchFamily="34" charset="0"/>
              </a:rPr>
              <a:t>   for psychological </a:t>
            </a:r>
          </a:p>
          <a:p>
            <a:pPr marL="0" indent="0">
              <a:lnSpc>
                <a:spcPct val="70000"/>
              </a:lnSpc>
              <a:buNone/>
            </a:pPr>
            <a:r>
              <a:rPr lang="en-GB">
                <a:latin typeface="Arial" panose="020B0604020202020204" pitchFamily="34" charset="0"/>
                <a:cs typeface="Arial" panose="020B0604020202020204" pitchFamily="34" charset="0"/>
              </a:rPr>
              <a:t>   professions roles</a:t>
            </a:r>
          </a:p>
        </p:txBody>
      </p:sp>
      <p:pic>
        <p:nvPicPr>
          <p:cNvPr id="16" name="Picture 15">
            <a:extLst>
              <a:ext uri="{FF2B5EF4-FFF2-40B4-BE49-F238E27FC236}">
                <a16:creationId xmlns:a16="http://schemas.microsoft.com/office/drawing/2014/main" id="{5EC01D52-EA5A-059F-2A9C-C7456215DA31}"/>
              </a:ext>
            </a:extLst>
          </p:cNvPr>
          <p:cNvPicPr>
            <a:picLocks noChangeAspect="1"/>
          </p:cNvPicPr>
          <p:nvPr/>
        </p:nvPicPr>
        <p:blipFill>
          <a:blip r:embed="rId4"/>
          <a:stretch>
            <a:fillRect/>
          </a:stretch>
        </p:blipFill>
        <p:spPr>
          <a:xfrm>
            <a:off x="553711" y="1434720"/>
            <a:ext cx="4953711" cy="4431115"/>
          </a:xfrm>
          <a:prstGeom prst="rect">
            <a:avLst/>
          </a:prstGeom>
        </p:spPr>
      </p:pic>
      <p:pic>
        <p:nvPicPr>
          <p:cNvPr id="3" name="Picture 2" descr="A white and purple banner with people around a circle. Logo for PPWeek24">
            <a:extLst>
              <a:ext uri="{FF2B5EF4-FFF2-40B4-BE49-F238E27FC236}">
                <a16:creationId xmlns:a16="http://schemas.microsoft.com/office/drawing/2014/main" id="{FA6B8BAB-D33F-6BAB-9FE2-55E3A33D559F}"/>
              </a:ext>
            </a:extLst>
          </p:cNvPr>
          <p:cNvPicPr>
            <a:picLocks noChangeAspect="1"/>
          </p:cNvPicPr>
          <p:nvPr/>
        </p:nvPicPr>
        <p:blipFill>
          <a:blip r:embed="rId5"/>
          <a:stretch>
            <a:fillRect/>
          </a:stretch>
        </p:blipFill>
        <p:spPr>
          <a:xfrm>
            <a:off x="8282207" y="-500508"/>
            <a:ext cx="4201139" cy="2362549"/>
          </a:xfrm>
          <a:prstGeom prst="rect">
            <a:avLst/>
          </a:prstGeom>
        </p:spPr>
      </p:pic>
      <p:sp>
        <p:nvSpPr>
          <p:cNvPr id="5" name="TextBox 4">
            <a:extLst>
              <a:ext uri="{FF2B5EF4-FFF2-40B4-BE49-F238E27FC236}">
                <a16:creationId xmlns:a16="http://schemas.microsoft.com/office/drawing/2014/main" id="{F6F3D46E-FA91-B4E5-7069-E5DD88D6E163}"/>
              </a:ext>
            </a:extLst>
          </p:cNvPr>
          <p:cNvSpPr txBox="1"/>
          <p:nvPr/>
        </p:nvSpPr>
        <p:spPr>
          <a:xfrm>
            <a:off x="287354" y="6301950"/>
            <a:ext cx="11617291" cy="369209"/>
          </a:xfrm>
          <a:prstGeom prst="rect">
            <a:avLst/>
          </a:prstGeom>
          <a:noFill/>
        </p:spPr>
        <p:txBody>
          <a:bodyPr wrap="square" lIns="121797" tIns="60899" rIns="121797" bIns="60899" rtlCol="0">
            <a:spAutoFit/>
          </a:bodyPr>
          <a:lstStyle/>
          <a:p>
            <a:pPr marL="0" marR="0" lvl="0" indent="0" algn="l" defTabSz="121779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@PPNMidlands		             bsmhft.ppnmidlands@nhs.net 	        	        www.ppn.nhs.uk/midlands</a:t>
            </a:r>
          </a:p>
        </p:txBody>
      </p:sp>
    </p:spTree>
    <p:extLst>
      <p:ext uri="{BB962C8B-B14F-4D97-AF65-F5344CB8AC3E}">
        <p14:creationId xmlns:p14="http://schemas.microsoft.com/office/powerpoint/2010/main" val="29714554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BED42E0-7964-45DE-AFAB-9DF67C00AD53}"/>
              </a:ext>
            </a:extLst>
          </p:cNvPr>
          <p:cNvSpPr txBox="1"/>
          <p:nvPr/>
        </p:nvSpPr>
        <p:spPr>
          <a:xfrm>
            <a:off x="4577255" y="4608245"/>
            <a:ext cx="3672408" cy="430887"/>
          </a:xfrm>
          <a:prstGeom prst="rect">
            <a:avLst/>
          </a:prstGeom>
          <a:noFill/>
        </p:spPr>
        <p:txBody>
          <a:bodyPr wrap="square" rtlCol="0">
            <a:spAutoFit/>
          </a:bodyPr>
          <a:lstStyle/>
          <a:p>
            <a:r>
              <a:rPr lang="en-GB" sz="2200" b="1">
                <a:solidFill>
                  <a:srgbClr val="7030A0"/>
                </a:solidFill>
                <a:latin typeface="Calibri" panose="020F0502020204030204"/>
              </a:rPr>
              <a:t> </a:t>
            </a:r>
          </a:p>
        </p:txBody>
      </p:sp>
      <p:grpSp>
        <p:nvGrpSpPr>
          <p:cNvPr id="4" name="Group 3">
            <a:extLst>
              <a:ext uri="{FF2B5EF4-FFF2-40B4-BE49-F238E27FC236}">
                <a16:creationId xmlns:a16="http://schemas.microsoft.com/office/drawing/2014/main" id="{64688CB2-2A65-5A1D-EDFD-380E4BC7DC9F}"/>
              </a:ext>
            </a:extLst>
          </p:cNvPr>
          <p:cNvGrpSpPr/>
          <p:nvPr/>
        </p:nvGrpSpPr>
        <p:grpSpPr>
          <a:xfrm>
            <a:off x="-65852" y="5666502"/>
            <a:ext cx="12192000" cy="186124"/>
            <a:chOff x="0" y="4271041"/>
            <a:chExt cx="9144000" cy="139593"/>
          </a:xfrm>
        </p:grpSpPr>
        <p:cxnSp>
          <p:nvCxnSpPr>
            <p:cNvPr id="12" name="Straight Connector 11">
              <a:extLst>
                <a:ext uri="{FF2B5EF4-FFF2-40B4-BE49-F238E27FC236}">
                  <a16:creationId xmlns:a16="http://schemas.microsoft.com/office/drawing/2014/main" id="{3E0AC3A8-EE96-7E65-DF53-F10423B77575}"/>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19CFBA9-F98C-B650-2A0B-D62C7EBCD590}"/>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sp>
        <p:nvSpPr>
          <p:cNvPr id="10" name="TextBox 9">
            <a:extLst>
              <a:ext uri="{FF2B5EF4-FFF2-40B4-BE49-F238E27FC236}">
                <a16:creationId xmlns:a16="http://schemas.microsoft.com/office/drawing/2014/main" id="{D1549EAA-58D5-7A01-DA78-E7261FB533D5}"/>
              </a:ext>
            </a:extLst>
          </p:cNvPr>
          <p:cNvSpPr txBox="1"/>
          <p:nvPr/>
        </p:nvSpPr>
        <p:spPr>
          <a:xfrm>
            <a:off x="7642538" y="2365770"/>
            <a:ext cx="3917780" cy="1569660"/>
          </a:xfrm>
          <a:prstGeom prst="rect">
            <a:avLst/>
          </a:prstGeom>
          <a:noFill/>
        </p:spPr>
        <p:txBody>
          <a:bodyPr wrap="square" rtlCol="0">
            <a:spAutoFit/>
          </a:bodyPr>
          <a:lstStyle/>
          <a:p>
            <a:r>
              <a:rPr lang="fr-FR" sz="3200" b="1">
                <a:latin typeface="Didact Gothic" panose="00000500000000000000" pitchFamily="2" charset="0"/>
                <a:hlinkClick r:id="rId2"/>
              </a:rPr>
              <a:t>Psychological Professions Vision for England 2019-24</a:t>
            </a:r>
            <a:endParaRPr lang="en-GB" sz="3200" b="1">
              <a:latin typeface="Didact Gothic" panose="00000500000000000000" pitchFamily="2" charset="0"/>
            </a:endParaRPr>
          </a:p>
        </p:txBody>
      </p:sp>
      <p:pic>
        <p:nvPicPr>
          <p:cNvPr id="15" name="Picture 14">
            <a:extLst>
              <a:ext uri="{FF2B5EF4-FFF2-40B4-BE49-F238E27FC236}">
                <a16:creationId xmlns:a16="http://schemas.microsoft.com/office/drawing/2014/main" id="{25E11797-B09A-85E9-8950-08E4558D0E3E}"/>
              </a:ext>
            </a:extLst>
          </p:cNvPr>
          <p:cNvPicPr>
            <a:picLocks noChangeAspect="1"/>
          </p:cNvPicPr>
          <p:nvPr/>
        </p:nvPicPr>
        <p:blipFill>
          <a:blip r:embed="rId3"/>
          <a:stretch>
            <a:fillRect/>
          </a:stretch>
        </p:blipFill>
        <p:spPr>
          <a:xfrm>
            <a:off x="-38100" y="-27818"/>
            <a:ext cx="6877050" cy="5787383"/>
          </a:xfrm>
          <a:prstGeom prst="rect">
            <a:avLst/>
          </a:prstGeom>
          <a:ln>
            <a:noFill/>
          </a:ln>
          <a:effectLst>
            <a:outerShdw blurRad="190500" algn="tl" rotWithShape="0">
              <a:srgbClr val="000000">
                <a:alpha val="70000"/>
              </a:srgbClr>
            </a:outerShdw>
          </a:effectLst>
        </p:spPr>
      </p:pic>
      <p:pic>
        <p:nvPicPr>
          <p:cNvPr id="3" name="Picture 2" descr="A white and purple banner with people around a circle. Logo for PPWeek24">
            <a:extLst>
              <a:ext uri="{FF2B5EF4-FFF2-40B4-BE49-F238E27FC236}">
                <a16:creationId xmlns:a16="http://schemas.microsoft.com/office/drawing/2014/main" id="{F065D770-35D9-38C7-A35D-D7AABB0F03C0}"/>
              </a:ext>
            </a:extLst>
          </p:cNvPr>
          <p:cNvPicPr>
            <a:picLocks noChangeAspect="1"/>
          </p:cNvPicPr>
          <p:nvPr/>
        </p:nvPicPr>
        <p:blipFill>
          <a:blip r:embed="rId4"/>
          <a:stretch>
            <a:fillRect/>
          </a:stretch>
        </p:blipFill>
        <p:spPr>
          <a:xfrm>
            <a:off x="8282207" y="-500508"/>
            <a:ext cx="4201139" cy="2362549"/>
          </a:xfrm>
          <a:prstGeom prst="rect">
            <a:avLst/>
          </a:prstGeom>
        </p:spPr>
      </p:pic>
      <p:sp>
        <p:nvSpPr>
          <p:cNvPr id="6" name="TextBox 5">
            <a:extLst>
              <a:ext uri="{FF2B5EF4-FFF2-40B4-BE49-F238E27FC236}">
                <a16:creationId xmlns:a16="http://schemas.microsoft.com/office/drawing/2014/main" id="{02EAE50A-0D9A-0558-AB9F-3912CA633E64}"/>
              </a:ext>
            </a:extLst>
          </p:cNvPr>
          <p:cNvSpPr txBox="1"/>
          <p:nvPr/>
        </p:nvSpPr>
        <p:spPr>
          <a:xfrm>
            <a:off x="287354" y="6301950"/>
            <a:ext cx="11617291" cy="369209"/>
          </a:xfrm>
          <a:prstGeom prst="rect">
            <a:avLst/>
          </a:prstGeom>
          <a:noFill/>
        </p:spPr>
        <p:txBody>
          <a:bodyPr wrap="square" lIns="121797" tIns="60899" rIns="121797" bIns="60899" rtlCol="0">
            <a:spAutoFit/>
          </a:bodyPr>
          <a:lstStyle/>
          <a:p>
            <a:pPr marL="0" marR="0" lvl="0" indent="0" algn="l" defTabSz="121779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@PPNMidlands		             bsmhft.ppnmidlands@nhs.net 	        	        www.ppn.nhs.uk/midlands</a:t>
            </a:r>
          </a:p>
        </p:txBody>
      </p:sp>
    </p:spTree>
    <p:extLst>
      <p:ext uri="{BB962C8B-B14F-4D97-AF65-F5344CB8AC3E}">
        <p14:creationId xmlns:p14="http://schemas.microsoft.com/office/powerpoint/2010/main" val="3330581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156662-EB32-8B07-65CC-CE15F5A6D917}"/>
            </a:ext>
          </a:extLst>
        </p:cNvPr>
        <p:cNvGrpSpPr/>
        <p:nvPr/>
      </p:nvGrpSpPr>
      <p:grpSpPr>
        <a:xfrm>
          <a:off x="0" y="0"/>
          <a:ext cx="0" cy="0"/>
          <a:chOff x="0" y="0"/>
          <a:chExt cx="0" cy="0"/>
        </a:xfrm>
      </p:grpSpPr>
      <p:grpSp>
        <p:nvGrpSpPr>
          <p:cNvPr id="4" name="Group 3">
            <a:extLst>
              <a:ext uri="{FF2B5EF4-FFF2-40B4-BE49-F238E27FC236}">
                <a16:creationId xmlns:a16="http://schemas.microsoft.com/office/drawing/2014/main" id="{9F5A577C-D036-F8DA-6057-5F06A5460477}"/>
              </a:ext>
            </a:extLst>
          </p:cNvPr>
          <p:cNvGrpSpPr/>
          <p:nvPr/>
        </p:nvGrpSpPr>
        <p:grpSpPr>
          <a:xfrm>
            <a:off x="0" y="5865832"/>
            <a:ext cx="12961811" cy="940743"/>
            <a:chOff x="0" y="4271041"/>
            <a:chExt cx="9721358" cy="705558"/>
          </a:xfrm>
        </p:grpSpPr>
        <p:sp>
          <p:nvSpPr>
            <p:cNvPr id="7" name="TextBox 6">
              <a:extLst>
                <a:ext uri="{FF2B5EF4-FFF2-40B4-BE49-F238E27FC236}">
                  <a16:creationId xmlns:a16="http://schemas.microsoft.com/office/drawing/2014/main" id="{014D2A40-1B7F-36C7-9CEB-CBABA3E39C50}"/>
                </a:ext>
              </a:extLst>
            </p:cNvPr>
            <p:cNvSpPr txBox="1"/>
            <p:nvPr/>
          </p:nvSpPr>
          <p:spPr>
            <a:xfrm>
              <a:off x="311400" y="4587659"/>
              <a:ext cx="4329755" cy="369332"/>
            </a:xfrm>
            <a:prstGeom prst="rect">
              <a:avLst/>
            </a:prstGeom>
            <a:noFill/>
          </p:spPr>
          <p:txBody>
            <a:bodyPr wrap="square" lIns="121920" tIns="60960" rIns="121920" bIns="60960" rtlCol="0" anchor="t">
              <a:spAutoFit/>
            </a:bodyPr>
            <a:lstStyle/>
            <a:p>
              <a:r>
                <a:rPr lang="en-GB" sz="2400">
                  <a:solidFill>
                    <a:srgbClr val="7030A0"/>
                  </a:solidFill>
                  <a:latin typeface="Century Gothic" panose="020B0502020202020204" pitchFamily="34" charset="0"/>
                </a:rPr>
                <a:t>#PsychologicalProfessionsWeek2024 </a:t>
              </a:r>
              <a:endParaRPr lang="en-US" sz="2400">
                <a:solidFill>
                  <a:srgbClr val="7030A0"/>
                </a:solidFill>
                <a:latin typeface="Century Gothic" panose="020B0502020202020204" pitchFamily="34" charset="0"/>
              </a:endParaRPr>
            </a:p>
          </p:txBody>
        </p:sp>
        <p:sp>
          <p:nvSpPr>
            <p:cNvPr id="9" name="TextBox 8">
              <a:extLst>
                <a:ext uri="{FF2B5EF4-FFF2-40B4-BE49-F238E27FC236}">
                  <a16:creationId xmlns:a16="http://schemas.microsoft.com/office/drawing/2014/main" id="{427B1B3C-960E-D559-69FB-99F28AF61636}"/>
                </a:ext>
              </a:extLst>
            </p:cNvPr>
            <p:cNvSpPr txBox="1"/>
            <p:nvPr/>
          </p:nvSpPr>
          <p:spPr>
            <a:xfrm>
              <a:off x="7250460" y="4607267"/>
              <a:ext cx="2470898" cy="369332"/>
            </a:xfrm>
            <a:prstGeom prst="rect">
              <a:avLst/>
            </a:prstGeom>
            <a:noFill/>
          </p:spPr>
          <p:txBody>
            <a:bodyPr wrap="square" lIns="121920" tIns="60960" rIns="121920" bIns="60960" rtlCol="0" anchor="t">
              <a:spAutoFit/>
            </a:bodyPr>
            <a:lstStyle/>
            <a:p>
              <a:r>
                <a:rPr lang="en-GB" sz="2400">
                  <a:solidFill>
                    <a:srgbClr val="7030A0"/>
                  </a:solidFill>
                  <a:latin typeface="Century Gothic" panose="020B0502020202020204" pitchFamily="34" charset="0"/>
                </a:rPr>
                <a:t>#PPWeek24 </a:t>
              </a:r>
              <a:endParaRPr lang="en-US" sz="2400">
                <a:solidFill>
                  <a:srgbClr val="7030A0"/>
                </a:solidFill>
                <a:latin typeface="Century Gothic" panose="020B0502020202020204" pitchFamily="34" charset="0"/>
              </a:endParaRPr>
            </a:p>
          </p:txBody>
        </p:sp>
        <p:cxnSp>
          <p:nvCxnSpPr>
            <p:cNvPr id="12" name="Straight Connector 11">
              <a:extLst>
                <a:ext uri="{FF2B5EF4-FFF2-40B4-BE49-F238E27FC236}">
                  <a16:creationId xmlns:a16="http://schemas.microsoft.com/office/drawing/2014/main" id="{27022CD4-49A6-EFBA-2204-344B193EF3A8}"/>
                </a:ext>
              </a:extLst>
            </p:cNvPr>
            <p:cNvCxnSpPr>
              <a:cxnSpLocks/>
            </p:cNvCxnSpPr>
            <p:nvPr/>
          </p:nvCxnSpPr>
          <p:spPr>
            <a:xfrm>
              <a:off x="0" y="4410634"/>
              <a:ext cx="9144000"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9F38498-B964-6EB7-769E-16F5587217C2}"/>
                </a:ext>
              </a:extLst>
            </p:cNvPr>
            <p:cNvCxnSpPr>
              <a:cxnSpLocks/>
            </p:cNvCxnSpPr>
            <p:nvPr/>
          </p:nvCxnSpPr>
          <p:spPr>
            <a:xfrm>
              <a:off x="0" y="4271041"/>
              <a:ext cx="9144000" cy="0"/>
            </a:xfrm>
            <a:prstGeom prst="line">
              <a:avLst/>
            </a:prstGeom>
            <a:ln w="762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2" name="Picture 4">
            <a:extLst>
              <a:ext uri="{FF2B5EF4-FFF2-40B4-BE49-F238E27FC236}">
                <a16:creationId xmlns:a16="http://schemas.microsoft.com/office/drawing/2014/main" id="{DFCEF749-E8ED-B490-40BF-10C6B48E7821}"/>
              </a:ext>
            </a:extLst>
          </p:cNvPr>
          <p:cNvPicPr>
            <a:picLocks noChangeAspect="1"/>
          </p:cNvPicPr>
          <p:nvPr/>
        </p:nvPicPr>
        <p:blipFill>
          <a:blip r:embed="rId3"/>
          <a:stretch>
            <a:fillRect/>
          </a:stretch>
        </p:blipFill>
        <p:spPr>
          <a:xfrm>
            <a:off x="8538163" y="3654916"/>
            <a:ext cx="3657600" cy="2106984"/>
          </a:xfrm>
          <a:prstGeom prst="rect">
            <a:avLst/>
          </a:prstGeom>
        </p:spPr>
      </p:pic>
      <p:pic>
        <p:nvPicPr>
          <p:cNvPr id="3" name="Picture 2" descr="A white and purple banner with people around a circle. Logo for PPWeek24">
            <a:extLst>
              <a:ext uri="{FF2B5EF4-FFF2-40B4-BE49-F238E27FC236}">
                <a16:creationId xmlns:a16="http://schemas.microsoft.com/office/drawing/2014/main" id="{B2428DA5-5529-30B0-F1F5-C10100D135B8}"/>
              </a:ext>
            </a:extLst>
          </p:cNvPr>
          <p:cNvPicPr>
            <a:picLocks noChangeAspect="1"/>
          </p:cNvPicPr>
          <p:nvPr/>
        </p:nvPicPr>
        <p:blipFill>
          <a:blip r:embed="rId4"/>
          <a:stretch>
            <a:fillRect/>
          </a:stretch>
        </p:blipFill>
        <p:spPr>
          <a:xfrm>
            <a:off x="8282207" y="-500508"/>
            <a:ext cx="4201139" cy="2362549"/>
          </a:xfrm>
          <a:prstGeom prst="rect">
            <a:avLst/>
          </a:prstGeom>
        </p:spPr>
      </p:pic>
      <p:pic>
        <p:nvPicPr>
          <p:cNvPr id="8" name="Picture 7">
            <a:extLst>
              <a:ext uri="{FF2B5EF4-FFF2-40B4-BE49-F238E27FC236}">
                <a16:creationId xmlns:a16="http://schemas.microsoft.com/office/drawing/2014/main" id="{58AC6EEF-7671-50E4-2F29-F17A39F855DC}"/>
              </a:ext>
            </a:extLst>
          </p:cNvPr>
          <p:cNvPicPr>
            <a:picLocks noChangeAspect="1"/>
          </p:cNvPicPr>
          <p:nvPr/>
        </p:nvPicPr>
        <p:blipFill>
          <a:blip r:embed="rId5"/>
          <a:stretch>
            <a:fillRect/>
          </a:stretch>
        </p:blipFill>
        <p:spPr>
          <a:xfrm>
            <a:off x="-31028" y="17364"/>
            <a:ext cx="12223028" cy="6840635"/>
          </a:xfrm>
          <a:prstGeom prst="rect">
            <a:avLst/>
          </a:prstGeom>
        </p:spPr>
      </p:pic>
    </p:spTree>
    <p:extLst>
      <p:ext uri="{BB962C8B-B14F-4D97-AF65-F5344CB8AC3E}">
        <p14:creationId xmlns:p14="http://schemas.microsoft.com/office/powerpoint/2010/main" val="42265793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BC6F949-E494-48AE-B051-937C0776CA58}"/>
              </a:ext>
            </a:extLst>
          </p:cNvPr>
          <p:cNvSpPr/>
          <p:nvPr/>
        </p:nvSpPr>
        <p:spPr>
          <a:xfrm>
            <a:off x="181761" y="155833"/>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2" descr="Gantry 5">
            <a:extLst>
              <a:ext uri="{FF2B5EF4-FFF2-40B4-BE49-F238E27FC236}">
                <a16:creationId xmlns:a16="http://schemas.microsoft.com/office/drawing/2014/main" id="{5C3E3086-7689-44BA-AF3B-BF2688EA6B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885" y="217477"/>
            <a:ext cx="2060332" cy="98895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A picture containing drawing&#10;&#10;Description automatically generated">
            <a:extLst>
              <a:ext uri="{FF2B5EF4-FFF2-40B4-BE49-F238E27FC236}">
                <a16:creationId xmlns:a16="http://schemas.microsoft.com/office/drawing/2014/main" id="{43A5DB04-1901-4599-988D-064C1AD37EAF}"/>
              </a:ext>
            </a:extLst>
          </p:cNvPr>
          <p:cNvPicPr>
            <a:picLocks noChangeAspect="1"/>
          </p:cNvPicPr>
          <p:nvPr/>
        </p:nvPicPr>
        <p:blipFill>
          <a:blip r:embed="rId3"/>
          <a:stretch>
            <a:fillRect/>
          </a:stretch>
        </p:blipFill>
        <p:spPr>
          <a:xfrm>
            <a:off x="277885" y="5038884"/>
            <a:ext cx="2640117" cy="1528489"/>
          </a:xfrm>
          <a:prstGeom prst="rect">
            <a:avLst/>
          </a:prstGeom>
        </p:spPr>
      </p:pic>
      <p:pic>
        <p:nvPicPr>
          <p:cNvPr id="8" name="Picture 7" descr="Icon&#10;&#10;Description automatically generated">
            <a:extLst>
              <a:ext uri="{FF2B5EF4-FFF2-40B4-BE49-F238E27FC236}">
                <a16:creationId xmlns:a16="http://schemas.microsoft.com/office/drawing/2014/main" id="{A8FC982B-10D7-4D7D-9959-9006ABC0B937}"/>
              </a:ext>
            </a:extLst>
          </p:cNvPr>
          <p:cNvPicPr/>
          <p:nvPr/>
        </p:nvPicPr>
        <p:blipFill>
          <a:blip r:embed="rId4">
            <a:extLst>
              <a:ext uri="{28A0092B-C50C-407E-A947-70E740481C1C}">
                <a14:useLocalDpi xmlns:a14="http://schemas.microsoft.com/office/drawing/2010/main" val="0"/>
              </a:ext>
            </a:extLst>
          </a:blip>
          <a:stretch>
            <a:fillRect/>
          </a:stretch>
        </p:blipFill>
        <p:spPr>
          <a:xfrm>
            <a:off x="10495135" y="5220960"/>
            <a:ext cx="1440180" cy="1367155"/>
          </a:xfrm>
          <a:prstGeom prst="rect">
            <a:avLst/>
          </a:prstGeom>
        </p:spPr>
      </p:pic>
      <p:sp>
        <p:nvSpPr>
          <p:cNvPr id="9" name="TextBox 8">
            <a:extLst>
              <a:ext uri="{FF2B5EF4-FFF2-40B4-BE49-F238E27FC236}">
                <a16:creationId xmlns:a16="http://schemas.microsoft.com/office/drawing/2014/main" id="{0A510117-7293-4773-EA5A-0B34A0EB3012}"/>
              </a:ext>
            </a:extLst>
          </p:cNvPr>
          <p:cNvSpPr txBox="1"/>
          <p:nvPr/>
        </p:nvSpPr>
        <p:spPr>
          <a:xfrm>
            <a:off x="2102359" y="2150429"/>
            <a:ext cx="8230906" cy="2123658"/>
          </a:xfrm>
          <a:prstGeom prst="rect">
            <a:avLst/>
          </a:prstGeom>
          <a:noFill/>
        </p:spPr>
        <p:txBody>
          <a:bodyPr wrap="square" rtlCol="0">
            <a:spAutoFit/>
          </a:bodyPr>
          <a:lstStyle/>
          <a:p>
            <a:pPr lvl="0" algn="ctr"/>
            <a:r>
              <a:rPr lang="en-GB" sz="4400" b="1">
                <a:solidFill>
                  <a:srgbClr val="54318F"/>
                </a:solidFill>
                <a:latin typeface="Arial" panose="020B0604020202020204" pitchFamily="34" charset="0"/>
                <a:cs typeface="Arial" panose="020B0604020202020204" pitchFamily="34" charset="0"/>
              </a:rPr>
              <a:t>Psychological Practice in Physical Health: Fundamental Awareness Programme</a:t>
            </a:r>
          </a:p>
        </p:txBody>
      </p:sp>
      <p:pic>
        <p:nvPicPr>
          <p:cNvPr id="12" name="Picture 11" descr="A blue and white logo&#10;&#10;Description automatically generated">
            <a:extLst>
              <a:ext uri="{FF2B5EF4-FFF2-40B4-BE49-F238E27FC236}">
                <a16:creationId xmlns:a16="http://schemas.microsoft.com/office/drawing/2014/main" id="{BB888DDE-8387-A082-B9AE-64129B5886B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33265" y="381920"/>
            <a:ext cx="1430238" cy="576000"/>
          </a:xfrm>
          <a:prstGeom prst="rect">
            <a:avLst/>
          </a:prstGeom>
        </p:spPr>
      </p:pic>
      <p:sp>
        <p:nvSpPr>
          <p:cNvPr id="2" name="TextBox 1">
            <a:extLst>
              <a:ext uri="{FF2B5EF4-FFF2-40B4-BE49-F238E27FC236}">
                <a16:creationId xmlns:a16="http://schemas.microsoft.com/office/drawing/2014/main" id="{FDCF7F3B-836F-88AB-4E8D-E32DF6DACFFF}"/>
              </a:ext>
            </a:extLst>
          </p:cNvPr>
          <p:cNvSpPr txBox="1"/>
          <p:nvPr/>
        </p:nvSpPr>
        <p:spPr>
          <a:xfrm>
            <a:off x="2102359" y="4529019"/>
            <a:ext cx="8230906" cy="584775"/>
          </a:xfrm>
          <a:prstGeom prst="rect">
            <a:avLst/>
          </a:prstGeom>
          <a:noFill/>
        </p:spPr>
        <p:txBody>
          <a:bodyPr wrap="square" rtlCol="0">
            <a:spAutoFit/>
          </a:bodyPr>
          <a:lstStyle/>
          <a:p>
            <a:pPr lvl="0" algn="ctr"/>
            <a:r>
              <a:rPr lang="en-GB" sz="3200" b="1" i="1">
                <a:solidFill>
                  <a:srgbClr val="54318F"/>
                </a:solidFill>
                <a:latin typeface="Arial" panose="020B0604020202020204" pitchFamily="34" charset="0"/>
                <a:cs typeface="Arial" panose="020B0604020202020204" pitchFamily="34" charset="0"/>
              </a:rPr>
              <a:t>PPN Leadership Fellows</a:t>
            </a:r>
          </a:p>
        </p:txBody>
      </p:sp>
    </p:spTree>
    <p:extLst>
      <p:ext uri="{BB962C8B-B14F-4D97-AF65-F5344CB8AC3E}">
        <p14:creationId xmlns:p14="http://schemas.microsoft.com/office/powerpoint/2010/main" val="3472492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BC6F949-E494-48AE-B051-937C0776CA58}"/>
              </a:ext>
            </a:extLst>
          </p:cNvPr>
          <p:cNvSpPr/>
          <p:nvPr/>
        </p:nvSpPr>
        <p:spPr>
          <a:xfrm>
            <a:off x="178965" y="18665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EE76ABC-89AD-773D-C106-8209DE1DEFF2}"/>
              </a:ext>
            </a:extLst>
          </p:cNvPr>
          <p:cNvSpPr txBox="1"/>
          <p:nvPr/>
        </p:nvSpPr>
        <p:spPr>
          <a:xfrm>
            <a:off x="357051" y="531223"/>
            <a:ext cx="10920549" cy="646331"/>
          </a:xfrm>
          <a:prstGeom prst="rect">
            <a:avLst/>
          </a:prstGeom>
          <a:noFill/>
        </p:spPr>
        <p:txBody>
          <a:bodyPr wrap="square" rtlCol="0">
            <a:spAutoFit/>
          </a:bodyPr>
          <a:lstStyle/>
          <a:p>
            <a:r>
              <a:rPr lang="en-GB" sz="3600" b="1">
                <a:solidFill>
                  <a:srgbClr val="54318F"/>
                </a:solidFill>
                <a:latin typeface="Arial" panose="020B0604020202020204" pitchFamily="34" charset="0"/>
                <a:cs typeface="Arial" panose="020B0604020202020204" pitchFamily="34" charset="0"/>
              </a:rPr>
              <a:t>Overview</a:t>
            </a:r>
          </a:p>
        </p:txBody>
      </p:sp>
      <p:sp>
        <p:nvSpPr>
          <p:cNvPr id="11" name="TextBox 10">
            <a:extLst>
              <a:ext uri="{FF2B5EF4-FFF2-40B4-BE49-F238E27FC236}">
                <a16:creationId xmlns:a16="http://schemas.microsoft.com/office/drawing/2014/main" id="{420BAB5E-CB62-42AD-EC57-E0A23FB5BCC8}"/>
              </a:ext>
            </a:extLst>
          </p:cNvPr>
          <p:cNvSpPr txBox="1"/>
          <p:nvPr/>
        </p:nvSpPr>
        <p:spPr>
          <a:xfrm>
            <a:off x="747356" y="2804826"/>
            <a:ext cx="10267406" cy="1754326"/>
          </a:xfrm>
          <a:prstGeom prst="rect">
            <a:avLst/>
          </a:prstGeom>
          <a:noFill/>
        </p:spPr>
        <p:txBody>
          <a:bodyPr wrap="square" rtlCol="0">
            <a:spAutoFit/>
          </a:bodyPr>
          <a:lstStyle/>
          <a:p>
            <a:pPr marL="342900" indent="-342900">
              <a:buFont typeface="Arial" panose="020B0604020202020204" pitchFamily="34" charset="0"/>
              <a:buChar char="•"/>
            </a:pPr>
            <a:r>
              <a:rPr lang="en-GB" sz="3600"/>
              <a:t>Context &amp; Evolution 				</a:t>
            </a:r>
          </a:p>
          <a:p>
            <a:pPr marL="342900" indent="-342900">
              <a:buFont typeface="Arial" panose="020B0604020202020204" pitchFamily="34" charset="0"/>
              <a:buChar char="•"/>
            </a:pPr>
            <a:r>
              <a:rPr lang="en-GB" sz="3600"/>
              <a:t>Learning Hub &amp; Resource Demo</a:t>
            </a:r>
          </a:p>
          <a:p>
            <a:pPr marL="342900" indent="-342900">
              <a:buFont typeface="Arial" panose="020B0604020202020204" pitchFamily="34" charset="0"/>
              <a:buChar char="•"/>
            </a:pPr>
            <a:r>
              <a:rPr lang="en-GB" sz="3600"/>
              <a:t>Next steps: Dissemination</a:t>
            </a:r>
          </a:p>
        </p:txBody>
      </p:sp>
      <p:sp>
        <p:nvSpPr>
          <p:cNvPr id="3" name="Text Placeholder 5">
            <a:extLst>
              <a:ext uri="{FF2B5EF4-FFF2-40B4-BE49-F238E27FC236}">
                <a16:creationId xmlns:a16="http://schemas.microsoft.com/office/drawing/2014/main" id="{3469FBCE-EA60-E759-32F8-670CFBD006C1}"/>
              </a:ext>
            </a:extLst>
          </p:cNvPr>
          <p:cNvSpPr txBox="1">
            <a:spLocks/>
          </p:cNvSpPr>
          <p:nvPr/>
        </p:nvSpPr>
        <p:spPr>
          <a:xfrm>
            <a:off x="357051" y="141679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endParaRPr kumimoji="0" lang="en-GB" sz="2400" b="1" i="0" u="none" strike="noStrike" kern="1200" cap="none" spc="0" normalizeH="0" baseline="0" noProof="0">
              <a:ln>
                <a:noFill/>
              </a:ln>
              <a:solidFill>
                <a:srgbClr val="7030A0"/>
              </a:solidFill>
              <a:effectLst/>
              <a:uLnTx/>
              <a:uFillTx/>
              <a:latin typeface="Arial" panose="020B0604020202020204"/>
              <a:ea typeface="+mn-ea"/>
              <a:cs typeface="+mn-cs"/>
            </a:endParaRPr>
          </a:p>
        </p:txBody>
      </p:sp>
      <p:pic>
        <p:nvPicPr>
          <p:cNvPr id="2" name="Picture 1"/>
          <p:cNvPicPr>
            <a:picLocks noChangeAspect="1"/>
          </p:cNvPicPr>
          <p:nvPr/>
        </p:nvPicPr>
        <p:blipFill>
          <a:blip r:embed="rId2"/>
          <a:stretch>
            <a:fillRect/>
          </a:stretch>
        </p:blipFill>
        <p:spPr>
          <a:xfrm>
            <a:off x="3909010" y="680062"/>
            <a:ext cx="3460910" cy="1938109"/>
          </a:xfrm>
          <a:prstGeom prst="rect">
            <a:avLst/>
          </a:prstGeom>
        </p:spPr>
      </p:pic>
      <p:pic>
        <p:nvPicPr>
          <p:cNvPr id="6" name="Picture 5" descr="A white and purple banner with people around a circle. Logo for PPWeek24">
            <a:extLst>
              <a:ext uri="{FF2B5EF4-FFF2-40B4-BE49-F238E27FC236}">
                <a16:creationId xmlns:a16="http://schemas.microsoft.com/office/drawing/2014/main" id="{AE8964BE-91E9-EDC3-3B7B-351A0863B708}"/>
              </a:ext>
            </a:extLst>
          </p:cNvPr>
          <p:cNvPicPr>
            <a:picLocks noChangeAspect="1"/>
          </p:cNvPicPr>
          <p:nvPr/>
        </p:nvPicPr>
        <p:blipFill>
          <a:blip r:embed="rId3"/>
          <a:srcRect l="8433" t="21738" r="6589" b="21950"/>
          <a:stretch/>
        </p:blipFill>
        <p:spPr>
          <a:xfrm>
            <a:off x="8437417" y="186656"/>
            <a:ext cx="3570025" cy="1330418"/>
          </a:xfrm>
          <a:prstGeom prst="rect">
            <a:avLst/>
          </a:prstGeom>
        </p:spPr>
      </p:pic>
    </p:spTree>
    <p:extLst>
      <p:ext uri="{BB962C8B-B14F-4D97-AF65-F5344CB8AC3E}">
        <p14:creationId xmlns:p14="http://schemas.microsoft.com/office/powerpoint/2010/main" val="16795335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185AE0DB-DAD1-AE3F-B9F3-F78D1DCF1035}"/>
              </a:ext>
            </a:extLst>
          </p:cNvPr>
          <p:cNvSpPr>
            <a:spLocks noGrp="1"/>
          </p:cNvSpPr>
          <p:nvPr>
            <p:ph type="title"/>
          </p:nvPr>
        </p:nvSpPr>
        <p:spPr/>
        <p:txBody>
          <a:bodyPr/>
          <a:lstStyle/>
          <a:p>
            <a:endParaRPr lang="en-GB"/>
          </a:p>
        </p:txBody>
      </p:sp>
      <p:pic>
        <p:nvPicPr>
          <p:cNvPr id="13" name="Content Placeholder 12"/>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464248" y="1825625"/>
            <a:ext cx="3263503" cy="4351338"/>
          </a:xfrm>
        </p:spPr>
      </p:pic>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BC6F949-E494-48AE-B051-937C0776CA58}"/>
              </a:ext>
            </a:extLst>
          </p:cNvPr>
          <p:cNvSpPr/>
          <p:nvPr/>
        </p:nvSpPr>
        <p:spPr>
          <a:xfrm>
            <a:off x="178965" y="18665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EE76ABC-89AD-773D-C106-8209DE1DEFF2}"/>
              </a:ext>
            </a:extLst>
          </p:cNvPr>
          <p:cNvSpPr txBox="1"/>
          <p:nvPr/>
        </p:nvSpPr>
        <p:spPr>
          <a:xfrm>
            <a:off x="357051" y="531223"/>
            <a:ext cx="10920549" cy="646331"/>
          </a:xfrm>
          <a:prstGeom prst="rect">
            <a:avLst/>
          </a:prstGeom>
          <a:noFill/>
        </p:spPr>
        <p:txBody>
          <a:bodyPr wrap="square" rtlCol="0">
            <a:spAutoFit/>
          </a:bodyPr>
          <a:lstStyle/>
          <a:p>
            <a:r>
              <a:rPr lang="en-GB" sz="3600" b="1">
                <a:solidFill>
                  <a:srgbClr val="54318F"/>
                </a:solidFill>
                <a:latin typeface="Arial" panose="020B0604020202020204" pitchFamily="34" charset="0"/>
                <a:cs typeface="Arial" panose="020B0604020202020204" pitchFamily="34" charset="0"/>
              </a:rPr>
              <a:t>PPN Leadership Fellows – Who are we? </a:t>
            </a:r>
          </a:p>
        </p:txBody>
      </p:sp>
      <p:sp>
        <p:nvSpPr>
          <p:cNvPr id="3" name="Text Placeholder 5">
            <a:extLst>
              <a:ext uri="{FF2B5EF4-FFF2-40B4-BE49-F238E27FC236}">
                <a16:creationId xmlns:a16="http://schemas.microsoft.com/office/drawing/2014/main" id="{3469FBCE-EA60-E759-32F8-670CFBD006C1}"/>
              </a:ext>
            </a:extLst>
          </p:cNvPr>
          <p:cNvSpPr txBox="1">
            <a:spLocks/>
          </p:cNvSpPr>
          <p:nvPr/>
        </p:nvSpPr>
        <p:spPr>
          <a:xfrm>
            <a:off x="357051" y="1416790"/>
            <a:ext cx="11087593" cy="577927"/>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7313" marR="0" lvl="0" algn="l" defTabSz="914400" rtl="0" eaLnBrk="1" fontAlgn="auto" latinLnBrk="0" hangingPunct="1">
              <a:lnSpc>
                <a:spcPct val="100000"/>
              </a:lnSpc>
              <a:spcBef>
                <a:spcPts val="0"/>
              </a:spcBef>
              <a:spcAft>
                <a:spcPts val="1200"/>
              </a:spcAft>
              <a:buClr>
                <a:srgbClr val="425563"/>
              </a:buClr>
              <a:buSzTx/>
              <a:buFont typeface="Arial" panose="020B0604020202020204" pitchFamily="34" charset="0"/>
              <a:buNone/>
              <a:tabLst/>
              <a:defRPr/>
            </a:pPr>
            <a:endParaRPr kumimoji="0" lang="en-GB" sz="2400" b="1" i="0" u="none" strike="noStrike" kern="1200" cap="none" spc="0" normalizeH="0" baseline="0" noProof="0">
              <a:ln>
                <a:noFill/>
              </a:ln>
              <a:solidFill>
                <a:srgbClr val="7030A0"/>
              </a:solidFill>
              <a:effectLst/>
              <a:uLnTx/>
              <a:uFillTx/>
              <a:latin typeface="Arial" panose="020B0604020202020204"/>
              <a:ea typeface="+mn-ea"/>
              <a:cs typeface="+mn-cs"/>
            </a:endParaRPr>
          </a:p>
        </p:txBody>
      </p:sp>
      <p:pic>
        <p:nvPicPr>
          <p:cNvPr id="7" name="Picture 6">
            <a:extLst>
              <a:ext uri="{FF2B5EF4-FFF2-40B4-BE49-F238E27FC236}">
                <a16:creationId xmlns:a16="http://schemas.microsoft.com/office/drawing/2014/main" id="{E268E8D7-F45E-9687-3102-819B80783DAF}"/>
              </a:ext>
            </a:extLst>
          </p:cNvPr>
          <p:cNvPicPr>
            <a:picLocks noChangeAspect="1"/>
          </p:cNvPicPr>
          <p:nvPr/>
        </p:nvPicPr>
        <p:blipFill>
          <a:blip r:embed="rId4"/>
          <a:stretch>
            <a:fillRect/>
          </a:stretch>
        </p:blipFill>
        <p:spPr>
          <a:xfrm>
            <a:off x="9660279" y="203415"/>
            <a:ext cx="2347163" cy="871804"/>
          </a:xfrm>
          <a:prstGeom prst="rect">
            <a:avLst/>
          </a:prstGeom>
        </p:spPr>
      </p:pic>
      <p:pic>
        <p:nvPicPr>
          <p:cNvPr id="11" name="Picture 10" descr="Claire Pearson">
            <a:extLst>
              <a:ext uri="{FF2B5EF4-FFF2-40B4-BE49-F238E27FC236}">
                <a16:creationId xmlns:a16="http://schemas.microsoft.com/office/drawing/2014/main" id="{FD444D53-D9AD-D865-30B1-103AA9DE480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3025302" y="2067463"/>
            <a:ext cx="2891571" cy="2159196"/>
          </a:xfrm>
          <a:prstGeom prst="rect">
            <a:avLst/>
          </a:prstGeom>
          <a:noFill/>
          <a:ln>
            <a:noFill/>
          </a:ln>
        </p:spPr>
      </p:pic>
      <p:pic>
        <p:nvPicPr>
          <p:cNvPr id="12" name="Picture 11" descr="Anita D'Urso">
            <a:extLst>
              <a:ext uri="{FF2B5EF4-FFF2-40B4-BE49-F238E27FC236}">
                <a16:creationId xmlns:a16="http://schemas.microsoft.com/office/drawing/2014/main" id="{94E1B84C-FE9D-7887-0B20-27A7638127DB}"/>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92878" y="1718164"/>
            <a:ext cx="2159198" cy="2905702"/>
          </a:xfrm>
          <a:prstGeom prst="rect">
            <a:avLst/>
          </a:prstGeom>
          <a:noFill/>
          <a:ln>
            <a:noFill/>
          </a:ln>
        </p:spPr>
      </p:pic>
      <p:sp>
        <p:nvSpPr>
          <p:cNvPr id="6" name="TextBox 5"/>
          <p:cNvSpPr txBox="1"/>
          <p:nvPr/>
        </p:nvSpPr>
        <p:spPr>
          <a:xfrm>
            <a:off x="276657" y="4615136"/>
            <a:ext cx="2855253" cy="1815882"/>
          </a:xfrm>
          <a:prstGeom prst="rect">
            <a:avLst/>
          </a:prstGeom>
          <a:noFill/>
        </p:spPr>
        <p:txBody>
          <a:bodyPr wrap="square" rtlCol="0">
            <a:spAutoFit/>
          </a:bodyPr>
          <a:lstStyle/>
          <a:p>
            <a:pPr lvl="0" algn="ctr"/>
            <a:r>
              <a:rPr lang="en-GB" sz="1400">
                <a:solidFill>
                  <a:srgbClr val="005EB8"/>
                </a:solidFill>
                <a:latin typeface="Arial"/>
              </a:rPr>
              <a:t>Dr James Parker</a:t>
            </a:r>
          </a:p>
          <a:p>
            <a:pPr lvl="0" algn="ctr"/>
            <a:r>
              <a:rPr lang="en-GB" sz="1400">
                <a:solidFill>
                  <a:srgbClr val="005EB8"/>
                </a:solidFill>
                <a:latin typeface="Arial"/>
              </a:rPr>
              <a:t>Consultant Clinical Psychologist</a:t>
            </a:r>
          </a:p>
          <a:p>
            <a:pPr lvl="0" algn="ctr"/>
            <a:r>
              <a:rPr lang="en-GB" sz="1400">
                <a:solidFill>
                  <a:srgbClr val="005EB8"/>
                </a:solidFill>
                <a:latin typeface="Arial"/>
              </a:rPr>
              <a:t>PPN Midlands Leadership Fellow</a:t>
            </a:r>
          </a:p>
          <a:p>
            <a:pPr lvl="0" algn="ctr"/>
            <a:r>
              <a:rPr lang="en-GB" sz="1400">
                <a:solidFill>
                  <a:srgbClr val="005EB8"/>
                </a:solidFill>
                <a:latin typeface="Arial"/>
              </a:rPr>
              <a:t>Oncology &amp; Palliative Care Psychology Lead, South Warks </a:t>
            </a:r>
            <a:r>
              <a:rPr lang="en-GB" sz="1400" err="1">
                <a:solidFill>
                  <a:srgbClr val="005EB8"/>
                </a:solidFill>
                <a:latin typeface="Arial"/>
              </a:rPr>
              <a:t>Uni</a:t>
            </a:r>
            <a:r>
              <a:rPr lang="en-GB" sz="1400">
                <a:solidFill>
                  <a:srgbClr val="005EB8"/>
                </a:solidFill>
                <a:latin typeface="Arial"/>
              </a:rPr>
              <a:t> NHS FT</a:t>
            </a:r>
          </a:p>
          <a:p>
            <a:pPr lvl="0" algn="ctr"/>
            <a:r>
              <a:rPr lang="en-GB" sz="1400">
                <a:solidFill>
                  <a:srgbClr val="005EB8"/>
                </a:solidFill>
                <a:latin typeface="Arial"/>
              </a:rPr>
              <a:t>Psychosocial Clinical Lead West Midlands Cancer Alliance</a:t>
            </a:r>
          </a:p>
        </p:txBody>
      </p:sp>
      <p:pic>
        <p:nvPicPr>
          <p:cNvPr id="14" name="Pictur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23766" y="1691506"/>
            <a:ext cx="2168311" cy="2891082"/>
          </a:xfrm>
          <a:prstGeom prst="rect">
            <a:avLst/>
          </a:prstGeom>
        </p:spPr>
      </p:pic>
      <p:sp>
        <p:nvSpPr>
          <p:cNvPr id="16" name="TextBox 15"/>
          <p:cNvSpPr txBox="1"/>
          <p:nvPr/>
        </p:nvSpPr>
        <p:spPr>
          <a:xfrm>
            <a:off x="3221499" y="4585828"/>
            <a:ext cx="2601252" cy="2266307"/>
          </a:xfrm>
          <a:prstGeom prst="rect">
            <a:avLst/>
          </a:prstGeom>
          <a:noFill/>
        </p:spPr>
        <p:txBody>
          <a:bodyPr wrap="square" rtlCol="0">
            <a:spAutoFit/>
          </a:bodyPr>
          <a:lstStyle/>
          <a:p>
            <a:pPr lvl="0" algn="ctr"/>
            <a:r>
              <a:rPr lang="en-GB" sz="1400">
                <a:solidFill>
                  <a:srgbClr val="005EB8"/>
                </a:solidFill>
                <a:latin typeface="Arial"/>
              </a:rPr>
              <a:t>Dr Claire Pearson</a:t>
            </a:r>
          </a:p>
          <a:p>
            <a:pPr lvl="0" algn="ctr"/>
            <a:r>
              <a:rPr lang="en-GB" sz="1400">
                <a:solidFill>
                  <a:srgbClr val="005EB8"/>
                </a:solidFill>
                <a:latin typeface="Arial"/>
              </a:rPr>
              <a:t>Consultant Clinical Psychologist</a:t>
            </a:r>
          </a:p>
          <a:p>
            <a:pPr lvl="0" algn="ctr"/>
            <a:r>
              <a:rPr lang="en-GB" sz="1400">
                <a:solidFill>
                  <a:srgbClr val="005EB8"/>
                </a:solidFill>
                <a:latin typeface="Arial"/>
              </a:rPr>
              <a:t>PPN Midlands Leadership Fellow</a:t>
            </a:r>
          </a:p>
          <a:p>
            <a:pPr lvl="0" algn="ctr"/>
            <a:r>
              <a:rPr lang="en-GB" sz="1400">
                <a:solidFill>
                  <a:srgbClr val="005EB8"/>
                </a:solidFill>
                <a:latin typeface="Arial"/>
              </a:rPr>
              <a:t>Associate Director of Psychological Professions</a:t>
            </a:r>
          </a:p>
          <a:p>
            <a:pPr lvl="0" algn="ctr"/>
            <a:r>
              <a:rPr lang="en-GB" sz="1400">
                <a:solidFill>
                  <a:srgbClr val="005EB8"/>
                </a:solidFill>
                <a:latin typeface="Arial"/>
              </a:rPr>
              <a:t>Nottinghamshire Healthcare NHS Foundation Trust</a:t>
            </a:r>
          </a:p>
          <a:p>
            <a:pPr lvl="0" algn="ctr"/>
            <a:endParaRPr lang="en-GB" sz="1400">
              <a:solidFill>
                <a:srgbClr val="005EB8"/>
              </a:solidFill>
              <a:latin typeface="Arial"/>
            </a:endParaRPr>
          </a:p>
        </p:txBody>
      </p:sp>
      <p:sp>
        <p:nvSpPr>
          <p:cNvPr id="17" name="TextBox 16"/>
          <p:cNvSpPr txBox="1"/>
          <p:nvPr/>
        </p:nvSpPr>
        <p:spPr>
          <a:xfrm>
            <a:off x="6068647" y="4761674"/>
            <a:ext cx="2816176" cy="1384995"/>
          </a:xfrm>
          <a:prstGeom prst="rect">
            <a:avLst/>
          </a:prstGeom>
          <a:noFill/>
        </p:spPr>
        <p:txBody>
          <a:bodyPr wrap="square" rtlCol="0">
            <a:spAutoFit/>
          </a:bodyPr>
          <a:lstStyle/>
          <a:p>
            <a:pPr lvl="0" algn="ctr"/>
            <a:r>
              <a:rPr lang="en-GB" sz="1400">
                <a:solidFill>
                  <a:srgbClr val="005EB8"/>
                </a:solidFill>
                <a:latin typeface="Arial"/>
              </a:rPr>
              <a:t>Dr Anita </a:t>
            </a:r>
            <a:r>
              <a:rPr lang="en-GB" sz="1400" err="1">
                <a:solidFill>
                  <a:srgbClr val="005EB8"/>
                </a:solidFill>
                <a:latin typeface="Arial"/>
              </a:rPr>
              <a:t>D’Urso</a:t>
            </a:r>
            <a:endParaRPr lang="en-GB" sz="1400">
              <a:solidFill>
                <a:srgbClr val="005EB8"/>
              </a:solidFill>
              <a:latin typeface="Arial"/>
            </a:endParaRPr>
          </a:p>
          <a:p>
            <a:pPr lvl="0" algn="ctr"/>
            <a:r>
              <a:rPr lang="en-GB" sz="1400">
                <a:solidFill>
                  <a:srgbClr val="005EB8"/>
                </a:solidFill>
                <a:latin typeface="Arial"/>
              </a:rPr>
              <a:t>Consultant Clinical Psychologist</a:t>
            </a:r>
          </a:p>
          <a:p>
            <a:pPr lvl="0" algn="ctr"/>
            <a:r>
              <a:rPr lang="en-GB" sz="1400">
                <a:solidFill>
                  <a:srgbClr val="005EB8"/>
                </a:solidFill>
                <a:latin typeface="Arial"/>
              </a:rPr>
              <a:t>PPN Midlands Leadership Fellow</a:t>
            </a:r>
          </a:p>
          <a:p>
            <a:pPr lvl="0" algn="ctr"/>
            <a:r>
              <a:rPr lang="en-GB" sz="1400">
                <a:solidFill>
                  <a:srgbClr val="005EB8"/>
                </a:solidFill>
                <a:latin typeface="Arial"/>
              </a:rPr>
              <a:t>Lead Psychologist East Midlands Neonatal Operational Delivery Network</a:t>
            </a:r>
          </a:p>
        </p:txBody>
      </p:sp>
      <p:pic>
        <p:nvPicPr>
          <p:cNvPr id="18" name="Picture 17" descr="A white and purple banner with people around a circle. Logo for PPWeek24">
            <a:extLst>
              <a:ext uri="{FF2B5EF4-FFF2-40B4-BE49-F238E27FC236}">
                <a16:creationId xmlns:a16="http://schemas.microsoft.com/office/drawing/2014/main" id="{F259BD05-7C4D-6268-ECA4-2B21D0C950FF}"/>
              </a:ext>
            </a:extLst>
          </p:cNvPr>
          <p:cNvPicPr>
            <a:picLocks noChangeAspect="1"/>
          </p:cNvPicPr>
          <p:nvPr/>
        </p:nvPicPr>
        <p:blipFill>
          <a:blip r:embed="rId8"/>
          <a:stretch>
            <a:fillRect/>
          </a:stretch>
        </p:blipFill>
        <p:spPr>
          <a:xfrm>
            <a:off x="9413395" y="-152683"/>
            <a:ext cx="2816705" cy="1584000"/>
          </a:xfrm>
          <a:prstGeom prst="rect">
            <a:avLst/>
          </a:prstGeom>
        </p:spPr>
      </p:pic>
      <p:pic>
        <p:nvPicPr>
          <p:cNvPr id="2" name="Picture 1">
            <a:extLst>
              <a:ext uri="{FF2B5EF4-FFF2-40B4-BE49-F238E27FC236}">
                <a16:creationId xmlns:a16="http://schemas.microsoft.com/office/drawing/2014/main" id="{4E93FB3E-4C4E-DC46-DEE2-8C1244A5E472}"/>
              </a:ext>
            </a:extLst>
          </p:cNvPr>
          <p:cNvPicPr>
            <a:picLocks noChangeAspect="1"/>
          </p:cNvPicPr>
          <p:nvPr/>
        </p:nvPicPr>
        <p:blipFill>
          <a:blip r:embed="rId9"/>
          <a:srcRect l="4869" t="5206" r="5006" b="21810"/>
          <a:stretch/>
        </p:blipFill>
        <p:spPr>
          <a:xfrm>
            <a:off x="9217709" y="1688499"/>
            <a:ext cx="2223032" cy="2800916"/>
          </a:xfrm>
          <a:prstGeom prst="rect">
            <a:avLst/>
          </a:prstGeom>
        </p:spPr>
      </p:pic>
      <p:sp>
        <p:nvSpPr>
          <p:cNvPr id="9" name="TextBox 8">
            <a:extLst>
              <a:ext uri="{FF2B5EF4-FFF2-40B4-BE49-F238E27FC236}">
                <a16:creationId xmlns:a16="http://schemas.microsoft.com/office/drawing/2014/main" id="{36689D73-D943-432C-0B0F-814E262E29AD}"/>
              </a:ext>
            </a:extLst>
          </p:cNvPr>
          <p:cNvSpPr txBox="1"/>
          <p:nvPr/>
        </p:nvSpPr>
        <p:spPr>
          <a:xfrm>
            <a:off x="8921262" y="4761674"/>
            <a:ext cx="2816176" cy="1169551"/>
          </a:xfrm>
          <a:prstGeom prst="rect">
            <a:avLst/>
          </a:prstGeom>
          <a:noFill/>
        </p:spPr>
        <p:txBody>
          <a:bodyPr wrap="square" lIns="91440" tIns="45720" rIns="91440" bIns="45720" rtlCol="0" anchor="t">
            <a:spAutoFit/>
          </a:bodyPr>
          <a:lstStyle/>
          <a:p>
            <a:pPr algn="ctr"/>
            <a:r>
              <a:rPr lang="en-GB" sz="1400">
                <a:solidFill>
                  <a:srgbClr val="005EB8"/>
                </a:solidFill>
                <a:latin typeface="Arial"/>
              </a:rPr>
              <a:t>Dr </a:t>
            </a:r>
            <a:r>
              <a:rPr lang="en-GB" sz="1400">
                <a:solidFill>
                  <a:srgbClr val="005EB8"/>
                </a:solidFill>
                <a:ea typeface="+mn-lt"/>
                <a:cs typeface="+mn-lt"/>
              </a:rPr>
              <a:t>Louise Price</a:t>
            </a:r>
            <a:endParaRPr lang="en-GB" sz="1400">
              <a:solidFill>
                <a:srgbClr val="005EB8"/>
              </a:solidFill>
              <a:latin typeface="Arial"/>
            </a:endParaRPr>
          </a:p>
          <a:p>
            <a:pPr lvl="0" algn="ctr"/>
            <a:r>
              <a:rPr lang="en-GB" sz="1400">
                <a:solidFill>
                  <a:srgbClr val="005EB8"/>
                </a:solidFill>
                <a:ea typeface="+mn-lt"/>
                <a:cs typeface="+mn-lt"/>
              </a:rPr>
              <a:t>Consultant Clinical Psychologist</a:t>
            </a:r>
            <a:endParaRPr lang="en-GB">
              <a:ea typeface="+mn-lt"/>
              <a:cs typeface="+mn-lt"/>
            </a:endParaRPr>
          </a:p>
          <a:p>
            <a:pPr algn="ctr"/>
            <a:r>
              <a:rPr lang="en-GB" sz="1400">
                <a:solidFill>
                  <a:srgbClr val="005EB8"/>
                </a:solidFill>
                <a:ea typeface="+mn-lt"/>
                <a:cs typeface="+mn-lt"/>
              </a:rPr>
              <a:t>Head of Psychological Services</a:t>
            </a:r>
            <a:endParaRPr lang="en-GB"/>
          </a:p>
          <a:p>
            <a:pPr algn="ctr"/>
            <a:r>
              <a:rPr lang="en-GB" sz="1400">
                <a:solidFill>
                  <a:srgbClr val="005EB8"/>
                </a:solidFill>
                <a:ea typeface="+mn-lt"/>
                <a:cs typeface="+mn-lt"/>
              </a:rPr>
              <a:t>University Hospitals Coventry and Warwickshire NHS Trust</a:t>
            </a:r>
            <a:endParaRPr lang="en-GB"/>
          </a:p>
        </p:txBody>
      </p:sp>
    </p:spTree>
    <p:extLst>
      <p:ext uri="{BB962C8B-B14F-4D97-AF65-F5344CB8AC3E}">
        <p14:creationId xmlns:p14="http://schemas.microsoft.com/office/powerpoint/2010/main" val="42727993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C3D67BFD8380C4E96E0131B851E979D" ma:contentTypeVersion="21" ma:contentTypeDescription="Create a new document." ma:contentTypeScope="" ma:versionID="08a6b54848c61c6af465289659476943">
  <xsd:schema xmlns:xsd="http://www.w3.org/2001/XMLSchema" xmlns:xs="http://www.w3.org/2001/XMLSchema" xmlns:p="http://schemas.microsoft.com/office/2006/metadata/properties" xmlns:ns1="http://schemas.microsoft.com/sharepoint/v3" xmlns:ns2="7716f188-47ca-4b78-8834-bc9afbd4ade6" xmlns:ns3="5bcd1e36-a641-4ea0-b6e0-ab0f32f206b7" targetNamespace="http://schemas.microsoft.com/office/2006/metadata/properties" ma:root="true" ma:fieldsID="31299975ed0bec51759a20ef81e81267" ns1:_="" ns2:_="" ns3:_="">
    <xsd:import namespace="http://schemas.microsoft.com/sharepoint/v3"/>
    <xsd:import namespace="7716f188-47ca-4b78-8834-bc9afbd4ade6"/>
    <xsd:import namespace="5bcd1e36-a641-4ea0-b6e0-ab0f32f206b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ObjectDetectorVersions" minOccurs="0"/>
                <xsd:element ref="ns3:MediaServiceGenerationTime" minOccurs="0"/>
                <xsd:element ref="ns3:MediaServiceEventHashCode" minOccurs="0"/>
                <xsd:element ref="ns3:MediaLengthInSeconds" minOccurs="0"/>
                <xsd:element ref="ns3:lcf76f155ced4ddcb4097134ff3c332f" minOccurs="0"/>
                <xsd:element ref="ns2:TaxCatchAll" minOccurs="0"/>
                <xsd:element ref="ns3:MediaServiceOCR" minOccurs="0"/>
                <xsd:element ref="ns1:_ip_UnifiedCompliancePolicyProperties" minOccurs="0"/>
                <xsd:element ref="ns1:_ip_UnifiedCompliancePolicyUIAction" minOccurs="0"/>
                <xsd:element ref="ns3:MediaServiceLocation"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1" nillable="true" ma:displayName="Unified Compliance Policy Properties" ma:hidden="true" ma:internalName="_ip_UnifiedCompliancePolicyProperties">
      <xsd:simpleType>
        <xsd:restriction base="dms:Note"/>
      </xsd:simpleType>
    </xsd:element>
    <xsd:element name="_ip_UnifiedCompliancePolicyUIAction" ma:index="2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716f188-47ca-4b78-8834-bc9afbd4ade6" elementFormDefault="qualified">
    <xsd:import namespace="http://schemas.microsoft.com/office/2006/documentManagement/types"/>
    <xsd:import namespace="http://schemas.microsoft.com/office/infopath/2007/PartnerControls"/>
    <xsd:element name="SharedWithUsers" ma:index="8" nillable="true" ma:displayName="Shared With"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b76e826f-92af-4067-b6b0-beaa01f5bd6c}" ma:internalName="TaxCatchAll" ma:showField="CatchAllData" ma:web="7716f188-47ca-4b78-8834-bc9afbd4ade6">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bcd1e36-a641-4ea0-b6e0-ab0f32f206b7"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3" nillable="true" ma:displayName="Location" ma:indexed="true" ma:internalName="MediaServiceLocation"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7716f188-47ca-4b78-8834-bc9afbd4ade6" xsi:nil="true"/>
    <lcf76f155ced4ddcb4097134ff3c332f xmlns="5bcd1e36-a641-4ea0-b6e0-ab0f32f206b7">
      <Terms xmlns="http://schemas.microsoft.com/office/infopath/2007/PartnerControls"/>
    </lcf76f155ced4ddcb4097134ff3c332f>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63C9769A-044E-4AC7-B49F-FE58AAD09144}">
  <ds:schemaRefs>
    <ds:schemaRef ds:uri="5bcd1e36-a641-4ea0-b6e0-ab0f32f206b7"/>
    <ds:schemaRef ds:uri="7716f188-47ca-4b78-8834-bc9afbd4ade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67881767-67F2-4BDC-B022-2106AEA46C2E}">
  <ds:schemaRefs>
    <ds:schemaRef ds:uri="http://schemas.microsoft.com/sharepoint/v3/contenttype/forms"/>
  </ds:schemaRefs>
</ds:datastoreItem>
</file>

<file path=customXml/itemProps3.xml><?xml version="1.0" encoding="utf-8"?>
<ds:datastoreItem xmlns:ds="http://schemas.openxmlformats.org/officeDocument/2006/customXml" ds:itemID="{D416B381-9176-44C8-88E2-641686EAD903}">
  <ds:schemaRefs>
    <ds:schemaRef ds:uri="5bcd1e36-a641-4ea0-b6e0-ab0f32f206b7"/>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7716f188-47ca-4b78-8834-bc9afbd4ade6"/>
    <ds:schemaRef ds:uri="http://schemas.microsoft.com/sharepoint/v3"/>
    <ds:schemaRef ds:uri="http://schemas.openxmlformats.org/package/2006/metadata/core-properties"/>
    <ds:schemaRef ds:uri="http://www.w3.org/XML/1998/namespace"/>
    <ds:schemaRef ds:uri="http://purl.org/dc/te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otalTime>1</TotalTime>
  <Words>1207</Words>
  <Application>Microsoft Office PowerPoint</Application>
  <PresentationFormat>Widescreen</PresentationFormat>
  <Paragraphs>144</Paragraphs>
  <Slides>17</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Aptos</vt:lpstr>
      <vt:lpstr>Arial</vt:lpstr>
      <vt:lpstr>Calibri</vt:lpstr>
      <vt:lpstr>Calibri Light</vt:lpstr>
      <vt:lpstr>Century Gothic</vt:lpstr>
      <vt:lpstr>Didact Gothic</vt:lpstr>
      <vt:lpstr>Office Theme</vt:lpstr>
      <vt:lpstr>PowerPoint Presentation</vt:lpstr>
      <vt:lpstr>PowerPoint Presentation</vt:lpstr>
      <vt:lpstr>PowerPoint Presentation</vt:lpstr>
      <vt:lpstr>PPN Midlands – a snapshot!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WRAY, Ella (SUSSEX PARTNERSHIP NHS FOUNDATION TRUST)</dc:creator>
  <cp:lastModifiedBy>Molly Simpson</cp:lastModifiedBy>
  <cp:revision>2</cp:revision>
  <dcterms:created xsi:type="dcterms:W3CDTF">2022-03-03T11:55:35Z</dcterms:created>
  <dcterms:modified xsi:type="dcterms:W3CDTF">2024-11-15T14:15:58Z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0x010100EC3D67BFD8380C4E96E0131B851E979D</vt:lpwstr>
  </property>
  <property fmtid="{D5CDD505-2E9C-101B-9397-08002B2CF9AE}" pid="3" name="MediaServiceImageTags">
    <vt:lpwstr/>
  </property>
  <property fmtid="{D5CDD505-2E9C-101B-9397-08002B2CF9AE}" pid="4" name="_ExtendedDescription">
    <vt:lpwstr/>
  </property>
</Properties>
</file>