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4"/>
  </p:sldMasterIdLst>
  <p:notesMasterIdLst>
    <p:notesMasterId r:id="rId38"/>
  </p:notesMasterIdLst>
  <p:sldIdLst>
    <p:sldId id="261" r:id="rId5"/>
    <p:sldId id="421" r:id="rId6"/>
    <p:sldId id="275" r:id="rId7"/>
    <p:sldId id="268" r:id="rId8"/>
    <p:sldId id="265" r:id="rId9"/>
    <p:sldId id="422" r:id="rId10"/>
    <p:sldId id="256" r:id="rId11"/>
    <p:sldId id="531" r:id="rId12"/>
    <p:sldId id="532" r:id="rId13"/>
    <p:sldId id="527" r:id="rId14"/>
    <p:sldId id="533" r:id="rId15"/>
    <p:sldId id="525" r:id="rId16"/>
    <p:sldId id="526" r:id="rId17"/>
    <p:sldId id="524" r:id="rId18"/>
    <p:sldId id="264" r:id="rId19"/>
    <p:sldId id="522" r:id="rId20"/>
    <p:sldId id="266" r:id="rId21"/>
    <p:sldId id="270" r:id="rId22"/>
    <p:sldId id="521" r:id="rId23"/>
    <p:sldId id="288" r:id="rId24"/>
    <p:sldId id="519" r:id="rId25"/>
    <p:sldId id="494" r:id="rId26"/>
    <p:sldId id="301" r:id="rId27"/>
    <p:sldId id="507" r:id="rId28"/>
    <p:sldId id="496" r:id="rId29"/>
    <p:sldId id="504" r:id="rId30"/>
    <p:sldId id="517" r:id="rId31"/>
    <p:sldId id="529" r:id="rId32"/>
    <p:sldId id="493" r:id="rId33"/>
    <p:sldId id="492" r:id="rId34"/>
    <p:sldId id="276" r:id="rId35"/>
    <p:sldId id="260" r:id="rId36"/>
    <p:sldId id="42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7E9019-B0EA-458A-9738-41E50DF745FC}">
          <p14:sldIdLst>
            <p14:sldId id="261"/>
            <p14:sldId id="421"/>
            <p14:sldId id="275"/>
            <p14:sldId id="268"/>
            <p14:sldId id="265"/>
            <p14:sldId id="422"/>
            <p14:sldId id="256"/>
            <p14:sldId id="531"/>
            <p14:sldId id="532"/>
            <p14:sldId id="527"/>
            <p14:sldId id="533"/>
            <p14:sldId id="525"/>
            <p14:sldId id="526"/>
            <p14:sldId id="524"/>
            <p14:sldId id="264"/>
            <p14:sldId id="522"/>
            <p14:sldId id="266"/>
            <p14:sldId id="270"/>
            <p14:sldId id="521"/>
            <p14:sldId id="288"/>
            <p14:sldId id="519"/>
            <p14:sldId id="494"/>
            <p14:sldId id="301"/>
            <p14:sldId id="507"/>
            <p14:sldId id="496"/>
            <p14:sldId id="504"/>
            <p14:sldId id="517"/>
            <p14:sldId id="529"/>
            <p14:sldId id="493"/>
            <p14:sldId id="492"/>
            <p14:sldId id="276"/>
            <p14:sldId id="260"/>
            <p14:sldId id="42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5ECD38-9C24-9B2F-9ABD-05AE8913FBF9}" name="Marilyn McKoy" initials="MM" userId="S::m-mckoy2@bsmht.nhs.uk::59615b89-b046-48fb-9964-75a15d2f56e3" providerId="AD"/>
  <p188:author id="{6341573A-7DAA-5520-AF47-05633CD55DD7}" name="Nicola Glover" initials="NG" userId="S::n-glover@bsmht.nhs.uk::6479e542-3918-4b51-969b-7a65deffcfa3" providerId="AD"/>
  <p188:author id="{8DD3818C-D2E2-DEC8-9389-5DD602D4F9A1}" name="James Varty" initials="JV" userId="S::j-varty@bsmht.nhs.uk::0356e4d9-c427-4677-9f02-9c5b6962506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8267E"/>
    <a:srgbClr val="9900CC"/>
    <a:srgbClr val="9966FF"/>
    <a:srgbClr val="9900FF"/>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5B82C7-5185-42CB-BDB0-90D8EA57825F}" v="1" dt="2024-09-26T10:34:36.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72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DA0954-0599-4236-B263-78F860C13F8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1D60683-0FB2-4FF8-AA60-D84C5F035B20}">
      <dgm:prSet phldrT="[Text]"/>
      <dgm:spPr>
        <a:solidFill>
          <a:srgbClr val="7030A0"/>
        </a:solidFill>
      </dgm:spPr>
      <dgm:t>
        <a:bodyPr/>
        <a:lstStyle/>
        <a:p>
          <a:r>
            <a:rPr lang="en-GB"/>
            <a:t>Over 2500 members</a:t>
          </a:r>
        </a:p>
      </dgm:t>
    </dgm:pt>
    <dgm:pt modelId="{B77C3334-9077-4419-905E-04D042EC3D3A}" type="parTrans" cxnId="{B0090725-8A35-4BA9-9FA7-030DB807DCF3}">
      <dgm:prSet/>
      <dgm:spPr/>
      <dgm:t>
        <a:bodyPr/>
        <a:lstStyle/>
        <a:p>
          <a:endParaRPr lang="en-GB"/>
        </a:p>
      </dgm:t>
    </dgm:pt>
    <dgm:pt modelId="{13DA4F9C-0C6B-417E-B67E-28FC0CE56BDA}" type="sibTrans" cxnId="{B0090725-8A35-4BA9-9FA7-030DB807DCF3}">
      <dgm:prSet/>
      <dgm:spPr/>
      <dgm:t>
        <a:bodyPr/>
        <a:lstStyle/>
        <a:p>
          <a:endParaRPr lang="en-GB"/>
        </a:p>
      </dgm:t>
    </dgm:pt>
    <dgm:pt modelId="{07B2A985-106B-470F-B07E-99121C08FC28}">
      <dgm:prSet phldrT="[Text]"/>
      <dgm:spPr>
        <a:solidFill>
          <a:srgbClr val="7030A0"/>
        </a:solidFill>
      </dgm:spPr>
      <dgm:t>
        <a:bodyPr/>
        <a:lstStyle/>
        <a:p>
          <a:r>
            <a:rPr lang="en-GB"/>
            <a:t>Over 160 bulletins</a:t>
          </a:r>
        </a:p>
      </dgm:t>
    </dgm:pt>
    <dgm:pt modelId="{4FCA6E86-1C36-4068-AF2F-188CD1C2B5F5}" type="parTrans" cxnId="{368478DC-4B15-4DF0-A64E-A92177B0ABB3}">
      <dgm:prSet/>
      <dgm:spPr/>
      <dgm:t>
        <a:bodyPr/>
        <a:lstStyle/>
        <a:p>
          <a:endParaRPr lang="en-GB"/>
        </a:p>
      </dgm:t>
    </dgm:pt>
    <dgm:pt modelId="{DB2A2FA6-A054-4C50-A558-D1AC2AD42A0C}" type="sibTrans" cxnId="{368478DC-4B15-4DF0-A64E-A92177B0ABB3}">
      <dgm:prSet/>
      <dgm:spPr/>
      <dgm:t>
        <a:bodyPr/>
        <a:lstStyle/>
        <a:p>
          <a:endParaRPr lang="en-GB"/>
        </a:p>
      </dgm:t>
    </dgm:pt>
    <dgm:pt modelId="{8ED0C7FE-2755-478A-9A37-3B4C5461C94F}">
      <dgm:prSet phldrT="[Text]"/>
      <dgm:spPr>
        <a:solidFill>
          <a:srgbClr val="9900CC"/>
        </a:solidFill>
      </dgm:spPr>
      <dgm:t>
        <a:bodyPr/>
        <a:lstStyle/>
        <a:p>
          <a:r>
            <a:rPr lang="en-GB"/>
            <a:t>First Midlands Psychological Professions Workforce report in 2023</a:t>
          </a:r>
        </a:p>
      </dgm:t>
    </dgm:pt>
    <dgm:pt modelId="{56A5DB14-0BC6-4CF8-A10B-8417A34DD6BC}" type="parTrans" cxnId="{73CD7693-A687-4E5B-8F61-4201F66A174D}">
      <dgm:prSet/>
      <dgm:spPr/>
      <dgm:t>
        <a:bodyPr/>
        <a:lstStyle/>
        <a:p>
          <a:endParaRPr lang="en-GB"/>
        </a:p>
      </dgm:t>
    </dgm:pt>
    <dgm:pt modelId="{7CC43F70-3FFA-44CA-B41C-0B292DD384AA}" type="sibTrans" cxnId="{73CD7693-A687-4E5B-8F61-4201F66A174D}">
      <dgm:prSet/>
      <dgm:spPr/>
      <dgm:t>
        <a:bodyPr/>
        <a:lstStyle/>
        <a:p>
          <a:endParaRPr lang="en-GB"/>
        </a:p>
      </dgm:t>
    </dgm:pt>
    <dgm:pt modelId="{62FCC01A-4BD1-4647-B732-4D9634DD55C0}">
      <dgm:prSet phldrT="[Text]" custT="1"/>
      <dgm:spPr>
        <a:solidFill>
          <a:srgbClr val="9900CC"/>
        </a:solidFill>
      </dgm:spPr>
      <dgm:t>
        <a:bodyPr/>
        <a:lstStyle/>
        <a:p>
          <a:pPr>
            <a:lnSpc>
              <a:spcPct val="90000"/>
            </a:lnSpc>
          </a:pPr>
          <a:r>
            <a:rPr lang="en-GB" sz="1400"/>
            <a:t>Communities of Practice</a:t>
          </a:r>
        </a:p>
        <a:p>
          <a:pPr>
            <a:lnSpc>
              <a:spcPct val="100000"/>
            </a:lnSpc>
          </a:pPr>
          <a:r>
            <a:rPr lang="en-GB" sz="1050"/>
            <a:t>CPPO’s; Practitioners; Clinical Associates in Psychology (CAPS); Physical Healthcare; Assistant Psychologists and students</a:t>
          </a:r>
        </a:p>
      </dgm:t>
    </dgm:pt>
    <dgm:pt modelId="{0751E12D-E697-4CB7-8208-64B592AF4BA1}" type="parTrans" cxnId="{72012792-51A4-4C38-992A-F805223937A7}">
      <dgm:prSet/>
      <dgm:spPr/>
      <dgm:t>
        <a:bodyPr/>
        <a:lstStyle/>
        <a:p>
          <a:endParaRPr lang="en-GB"/>
        </a:p>
      </dgm:t>
    </dgm:pt>
    <dgm:pt modelId="{07FBC974-E004-40AF-9D14-8D899CBF40BB}" type="sibTrans" cxnId="{72012792-51A4-4C38-992A-F805223937A7}">
      <dgm:prSet/>
      <dgm:spPr/>
      <dgm:t>
        <a:bodyPr/>
        <a:lstStyle/>
        <a:p>
          <a:endParaRPr lang="en-GB"/>
        </a:p>
      </dgm:t>
    </dgm:pt>
    <dgm:pt modelId="{7714C1A4-B437-4E4C-9E89-095EF8F5AE43}">
      <dgm:prSet phldrT="[Text]"/>
      <dgm:spPr>
        <a:solidFill>
          <a:srgbClr val="9933FF"/>
        </a:solidFill>
      </dgm:spPr>
      <dgm:t>
        <a:bodyPr/>
        <a:lstStyle/>
        <a:p>
          <a:r>
            <a:rPr lang="en-GB"/>
            <a:t>Professional advice to NHS England Workforce, Training &amp; Education team</a:t>
          </a:r>
        </a:p>
      </dgm:t>
    </dgm:pt>
    <dgm:pt modelId="{84A939C8-E38B-41FE-986E-131B1F9E8E44}" type="parTrans" cxnId="{CB2ECBCB-F604-4798-8902-4F8A03F27016}">
      <dgm:prSet/>
      <dgm:spPr/>
      <dgm:t>
        <a:bodyPr/>
        <a:lstStyle/>
        <a:p>
          <a:endParaRPr lang="en-GB"/>
        </a:p>
      </dgm:t>
    </dgm:pt>
    <dgm:pt modelId="{24C05254-CC24-4152-9296-CB5688D422F8}" type="sibTrans" cxnId="{CB2ECBCB-F604-4798-8902-4F8A03F27016}">
      <dgm:prSet/>
      <dgm:spPr/>
      <dgm:t>
        <a:bodyPr/>
        <a:lstStyle/>
        <a:p>
          <a:endParaRPr lang="en-GB"/>
        </a:p>
      </dgm:t>
    </dgm:pt>
    <dgm:pt modelId="{E3A3B582-A965-491A-9ABF-7BB8EE172942}">
      <dgm:prSet custT="1"/>
      <dgm:spPr>
        <a:solidFill>
          <a:srgbClr val="9900CC"/>
        </a:solidFill>
      </dgm:spPr>
      <dgm:t>
        <a:bodyPr/>
        <a:lstStyle/>
        <a:p>
          <a:pPr algn="ctr"/>
          <a:r>
            <a:rPr lang="en-GB" sz="1400" b="0" baseline="0"/>
            <a:t>Developing e-learning resources</a:t>
          </a:r>
        </a:p>
        <a:p>
          <a:pPr algn="l"/>
          <a:r>
            <a:rPr lang="en-GB" sz="1200" baseline="0"/>
            <a:t>-  </a:t>
          </a:r>
          <a:r>
            <a:rPr lang="en-GB" sz="1100" baseline="0"/>
            <a:t>Skills into Practice</a:t>
          </a:r>
        </a:p>
        <a:p>
          <a:pPr algn="l"/>
          <a:r>
            <a:rPr lang="en-GB" sz="1100" baseline="0"/>
            <a:t>- Psychological Practice in Physical Health ‘Fundamentals’</a:t>
          </a:r>
        </a:p>
      </dgm:t>
    </dgm:pt>
    <dgm:pt modelId="{729593FE-98DC-411D-8D52-611118BE393D}" type="parTrans" cxnId="{3477E79D-AD96-4EDE-B5D6-0656E70BA977}">
      <dgm:prSet/>
      <dgm:spPr/>
      <dgm:t>
        <a:bodyPr/>
        <a:lstStyle/>
        <a:p>
          <a:endParaRPr lang="en-GB"/>
        </a:p>
      </dgm:t>
    </dgm:pt>
    <dgm:pt modelId="{6CDE4E8A-08DD-450C-AD71-52F93EEEDD13}" type="sibTrans" cxnId="{3477E79D-AD96-4EDE-B5D6-0656E70BA977}">
      <dgm:prSet/>
      <dgm:spPr/>
      <dgm:t>
        <a:bodyPr/>
        <a:lstStyle/>
        <a:p>
          <a:endParaRPr lang="en-GB"/>
        </a:p>
      </dgm:t>
    </dgm:pt>
    <dgm:pt modelId="{6F0A7DC2-29A9-48C2-AC87-FAEC35B036B8}">
      <dgm:prSet/>
      <dgm:spPr>
        <a:solidFill>
          <a:srgbClr val="7030A0"/>
        </a:solidFill>
      </dgm:spPr>
      <dgm:t>
        <a:bodyPr/>
        <a:lstStyle/>
        <a:p>
          <a:r>
            <a:rPr lang="en-GB"/>
            <a:t>Careers event attendance to promote the profession</a:t>
          </a:r>
        </a:p>
      </dgm:t>
    </dgm:pt>
    <dgm:pt modelId="{5A85D86F-1BC6-4EEC-8758-B205C36A7B89}" type="parTrans" cxnId="{5EF2F39D-CDAD-4A39-B2CC-48AC39FC3B63}">
      <dgm:prSet/>
      <dgm:spPr/>
      <dgm:t>
        <a:bodyPr/>
        <a:lstStyle/>
        <a:p>
          <a:endParaRPr lang="en-GB"/>
        </a:p>
      </dgm:t>
    </dgm:pt>
    <dgm:pt modelId="{F3A8F7E3-C4B9-45B0-A5AD-D8BEC61A2B98}" type="sibTrans" cxnId="{5EF2F39D-CDAD-4A39-B2CC-48AC39FC3B63}">
      <dgm:prSet/>
      <dgm:spPr/>
      <dgm:t>
        <a:bodyPr/>
        <a:lstStyle/>
        <a:p>
          <a:endParaRPr lang="en-GB"/>
        </a:p>
      </dgm:t>
    </dgm:pt>
    <dgm:pt modelId="{E2160C98-3E6B-49CC-AFCA-37CEEA2BCA6A}">
      <dgm:prSet custT="1"/>
      <dgm:spPr>
        <a:solidFill>
          <a:srgbClr val="9900CC"/>
        </a:solidFill>
      </dgm:spPr>
      <dgm:t>
        <a:bodyPr/>
        <a:lstStyle/>
        <a:p>
          <a:pPr algn="ctr"/>
          <a:r>
            <a:rPr lang="en-GB" sz="1400"/>
            <a:t>Supporting Equality, Diversity and Inclusivity </a:t>
          </a:r>
        </a:p>
        <a:p>
          <a:pPr algn="l"/>
          <a:r>
            <a:rPr lang="en-GB" sz="1400"/>
            <a:t>- </a:t>
          </a:r>
          <a:r>
            <a:rPr lang="en-GB" sz="1200"/>
            <a:t>Ethnic representation in the workforce</a:t>
          </a:r>
          <a:endParaRPr lang="en-GB" sz="1400"/>
        </a:p>
      </dgm:t>
    </dgm:pt>
    <dgm:pt modelId="{AF283ED0-7C1E-4E2D-9607-F96B65DF48C5}" type="parTrans" cxnId="{00582242-497E-4488-A347-9B3EBE699183}">
      <dgm:prSet/>
      <dgm:spPr/>
      <dgm:t>
        <a:bodyPr/>
        <a:lstStyle/>
        <a:p>
          <a:endParaRPr lang="en-GB"/>
        </a:p>
      </dgm:t>
    </dgm:pt>
    <dgm:pt modelId="{B2EAAE0C-F955-426F-9492-92A541E21C54}" type="sibTrans" cxnId="{00582242-497E-4488-A347-9B3EBE699183}">
      <dgm:prSet/>
      <dgm:spPr/>
      <dgm:t>
        <a:bodyPr/>
        <a:lstStyle/>
        <a:p>
          <a:endParaRPr lang="en-GB"/>
        </a:p>
      </dgm:t>
    </dgm:pt>
    <dgm:pt modelId="{9220F9DC-F894-4F2F-B5FE-468F78009798}">
      <dgm:prSet/>
      <dgm:spPr>
        <a:solidFill>
          <a:srgbClr val="7030A0"/>
        </a:solidFill>
      </dgm:spPr>
      <dgm:t>
        <a:bodyPr/>
        <a:lstStyle/>
        <a:p>
          <a:r>
            <a:rPr lang="en-GB"/>
            <a:t>Connecting 11 Integrated Care Systems with Psychological Professions leads</a:t>
          </a:r>
        </a:p>
      </dgm:t>
    </dgm:pt>
    <dgm:pt modelId="{AA47BB2F-84CF-4BC5-B2C3-6C5A8AE69663}" type="parTrans" cxnId="{7845C5A2-E20E-45C0-9F81-AADB24CDA6C5}">
      <dgm:prSet/>
      <dgm:spPr/>
      <dgm:t>
        <a:bodyPr/>
        <a:lstStyle/>
        <a:p>
          <a:endParaRPr lang="en-GB"/>
        </a:p>
      </dgm:t>
    </dgm:pt>
    <dgm:pt modelId="{A0386194-15C5-4505-A5F8-6D4EC1D76148}" type="sibTrans" cxnId="{7845C5A2-E20E-45C0-9F81-AADB24CDA6C5}">
      <dgm:prSet/>
      <dgm:spPr/>
      <dgm:t>
        <a:bodyPr/>
        <a:lstStyle/>
        <a:p>
          <a:endParaRPr lang="en-GB"/>
        </a:p>
      </dgm:t>
    </dgm:pt>
    <dgm:pt modelId="{997315C0-9574-4643-B5FB-02DF322F0213}">
      <dgm:prSet/>
      <dgm:spPr>
        <a:solidFill>
          <a:srgbClr val="9933FF"/>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a:t>Over 1500 critical friend responses</a:t>
          </a:r>
        </a:p>
        <a:p>
          <a:pPr marL="0" lvl="0" defTabSz="755650">
            <a:lnSpc>
              <a:spcPct val="90000"/>
            </a:lnSpc>
            <a:spcBef>
              <a:spcPct val="0"/>
            </a:spcBef>
            <a:spcAft>
              <a:spcPct val="35000"/>
            </a:spcAft>
            <a:buNone/>
          </a:pPr>
          <a:endParaRPr lang="en-GB"/>
        </a:p>
      </dgm:t>
    </dgm:pt>
    <dgm:pt modelId="{4C2236B8-92EE-4BC3-99DE-774022576391}" type="parTrans" cxnId="{B2E725EE-CC1F-442B-A9F7-614CB8844B27}">
      <dgm:prSet/>
      <dgm:spPr/>
      <dgm:t>
        <a:bodyPr/>
        <a:lstStyle/>
        <a:p>
          <a:endParaRPr lang="en-GB"/>
        </a:p>
      </dgm:t>
    </dgm:pt>
    <dgm:pt modelId="{48502A5F-C0B7-49CB-8E04-4E99EE842BB4}" type="sibTrans" cxnId="{B2E725EE-CC1F-442B-A9F7-614CB8844B27}">
      <dgm:prSet/>
      <dgm:spPr/>
      <dgm:t>
        <a:bodyPr/>
        <a:lstStyle/>
        <a:p>
          <a:endParaRPr lang="en-GB"/>
        </a:p>
      </dgm:t>
    </dgm:pt>
    <dgm:pt modelId="{DB53DBFA-0962-4274-AF51-DCA4B6B9821C}">
      <dgm:prSet/>
      <dgm:spPr>
        <a:solidFill>
          <a:srgbClr val="9933FF"/>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a:t>Project to Connect Midlands Lived Experience Leads</a:t>
          </a:r>
        </a:p>
        <a:p>
          <a:pPr marL="0" lvl="0" defTabSz="622300">
            <a:lnSpc>
              <a:spcPct val="90000"/>
            </a:lnSpc>
            <a:spcBef>
              <a:spcPct val="0"/>
            </a:spcBef>
            <a:spcAft>
              <a:spcPct val="35000"/>
            </a:spcAft>
            <a:buNone/>
          </a:pPr>
          <a:endParaRPr lang="en-GB"/>
        </a:p>
      </dgm:t>
    </dgm:pt>
    <dgm:pt modelId="{6EF7C2B3-4040-42F3-83BC-D74B1015B54C}" type="parTrans" cxnId="{A384E2D6-ED00-438D-9FC7-F4F9728E5DC2}">
      <dgm:prSet/>
      <dgm:spPr/>
      <dgm:t>
        <a:bodyPr/>
        <a:lstStyle/>
        <a:p>
          <a:endParaRPr lang="en-GB"/>
        </a:p>
      </dgm:t>
    </dgm:pt>
    <dgm:pt modelId="{BEC59763-AB21-490A-ABAA-F1E266BD0D96}" type="sibTrans" cxnId="{A384E2D6-ED00-438D-9FC7-F4F9728E5DC2}">
      <dgm:prSet/>
      <dgm:spPr/>
      <dgm:t>
        <a:bodyPr/>
        <a:lstStyle/>
        <a:p>
          <a:endParaRPr lang="en-GB"/>
        </a:p>
      </dgm:t>
    </dgm:pt>
    <dgm:pt modelId="{EF125244-DC94-47B6-AD6A-B52407642EA4}">
      <dgm:prSet/>
      <dgm:spPr>
        <a:solidFill>
          <a:srgbClr val="9933FF"/>
        </a:solidFill>
      </dgm:spPr>
      <dgm:t>
        <a:bodyPr/>
        <a:lstStyle/>
        <a:p>
          <a:r>
            <a:rPr lang="en-GB"/>
            <a:t>Other workstreams, such as Promoting Mental Health and Wellbeing Practitioners (MHWP) in specialist settings… and more</a:t>
          </a:r>
        </a:p>
      </dgm:t>
    </dgm:pt>
    <dgm:pt modelId="{F52A78AE-8DAF-4531-9B5A-65E8D0630838}" type="parTrans" cxnId="{5A8CA421-52F5-429C-8758-D933D484D6DF}">
      <dgm:prSet/>
      <dgm:spPr/>
      <dgm:t>
        <a:bodyPr/>
        <a:lstStyle/>
        <a:p>
          <a:endParaRPr lang="en-GB"/>
        </a:p>
      </dgm:t>
    </dgm:pt>
    <dgm:pt modelId="{A559AED0-66D8-4FDE-BF8E-F13B9ABD6E3F}" type="sibTrans" cxnId="{5A8CA421-52F5-429C-8758-D933D484D6DF}">
      <dgm:prSet/>
      <dgm:spPr/>
      <dgm:t>
        <a:bodyPr/>
        <a:lstStyle/>
        <a:p>
          <a:endParaRPr lang="en-GB"/>
        </a:p>
      </dgm:t>
    </dgm:pt>
    <dgm:pt modelId="{42FEA198-9F95-4E0A-A02E-4EBE6EC303E8}">
      <dgm:prSet/>
      <dgm:spPr>
        <a:noFill/>
        <a:ln w="63500">
          <a:solidFill>
            <a:srgbClr val="7030A0"/>
          </a:solidFill>
        </a:ln>
      </dgm:spPr>
      <dgm:t>
        <a:bodyPr/>
        <a:lstStyle/>
        <a:p>
          <a:r>
            <a:rPr lang="en-GB" b="1">
              <a:solidFill>
                <a:schemeClr val="tx1"/>
              </a:solidFill>
            </a:rPr>
            <a:t>Communication, Engagement and Connections</a:t>
          </a:r>
        </a:p>
      </dgm:t>
    </dgm:pt>
    <dgm:pt modelId="{4A28CB62-0963-4EB9-B9C5-7CDE7F19C600}" type="parTrans" cxnId="{1E7FDB8D-7D81-49CD-9112-7A3B65A6B853}">
      <dgm:prSet/>
      <dgm:spPr/>
      <dgm:t>
        <a:bodyPr/>
        <a:lstStyle/>
        <a:p>
          <a:endParaRPr lang="en-GB"/>
        </a:p>
      </dgm:t>
    </dgm:pt>
    <dgm:pt modelId="{9A43A0D2-72B4-46D8-8EBF-2538ED680535}" type="sibTrans" cxnId="{1E7FDB8D-7D81-49CD-9112-7A3B65A6B853}">
      <dgm:prSet/>
      <dgm:spPr/>
      <dgm:t>
        <a:bodyPr/>
        <a:lstStyle/>
        <a:p>
          <a:endParaRPr lang="en-GB"/>
        </a:p>
      </dgm:t>
    </dgm:pt>
    <dgm:pt modelId="{F4C7264F-9D5D-4D4E-8095-343FE04481AB}">
      <dgm:prSet/>
      <dgm:spPr>
        <a:solidFill>
          <a:schemeClr val="bg1"/>
        </a:solidFill>
        <a:ln w="63500">
          <a:solidFill>
            <a:srgbClr val="9900CC"/>
          </a:solidFill>
        </a:ln>
      </dgm:spPr>
      <dgm:t>
        <a:bodyPr/>
        <a:lstStyle/>
        <a:p>
          <a:r>
            <a:rPr lang="en-GB" b="1">
              <a:solidFill>
                <a:schemeClr val="tx1"/>
              </a:solidFill>
            </a:rPr>
            <a:t>Sharing data driven  knowledge and supporting learning exchange</a:t>
          </a:r>
        </a:p>
      </dgm:t>
    </dgm:pt>
    <dgm:pt modelId="{3607719F-4821-4657-9B5F-23E505903094}" type="parTrans" cxnId="{614D3FA3-04FA-40CD-950F-A84E19BB5B31}">
      <dgm:prSet/>
      <dgm:spPr/>
      <dgm:t>
        <a:bodyPr/>
        <a:lstStyle/>
        <a:p>
          <a:endParaRPr lang="en-GB"/>
        </a:p>
      </dgm:t>
    </dgm:pt>
    <dgm:pt modelId="{7322BF8C-522A-40C6-B74D-D5BFE6C89502}" type="sibTrans" cxnId="{614D3FA3-04FA-40CD-950F-A84E19BB5B31}">
      <dgm:prSet/>
      <dgm:spPr/>
      <dgm:t>
        <a:bodyPr/>
        <a:lstStyle/>
        <a:p>
          <a:endParaRPr lang="en-GB"/>
        </a:p>
      </dgm:t>
    </dgm:pt>
    <dgm:pt modelId="{C5088783-CB46-4163-BBFA-F7FC6E0E7D69}">
      <dgm:prSet/>
      <dgm:spPr>
        <a:noFill/>
        <a:ln w="63500">
          <a:solidFill>
            <a:srgbClr val="9966FF"/>
          </a:solidFill>
        </a:ln>
      </dgm:spPr>
      <dgm:t>
        <a:bodyPr/>
        <a:lstStyle/>
        <a:p>
          <a:r>
            <a:rPr lang="en-GB" b="1">
              <a:solidFill>
                <a:schemeClr val="tx1"/>
              </a:solidFill>
            </a:rPr>
            <a:t>Professional advice informing professional practice and process</a:t>
          </a:r>
        </a:p>
      </dgm:t>
    </dgm:pt>
    <dgm:pt modelId="{0560A713-F416-470A-B833-74AB177FB869}" type="parTrans" cxnId="{F2E8CF49-752D-4D50-9D67-C5C721D4F601}">
      <dgm:prSet/>
      <dgm:spPr/>
      <dgm:t>
        <a:bodyPr/>
        <a:lstStyle/>
        <a:p>
          <a:endParaRPr lang="en-GB"/>
        </a:p>
      </dgm:t>
    </dgm:pt>
    <dgm:pt modelId="{D89CA1D6-C380-49FD-8FE3-5392BDE59B93}" type="sibTrans" cxnId="{F2E8CF49-752D-4D50-9D67-C5C721D4F601}">
      <dgm:prSet/>
      <dgm:spPr/>
      <dgm:t>
        <a:bodyPr/>
        <a:lstStyle/>
        <a:p>
          <a:endParaRPr lang="en-GB"/>
        </a:p>
      </dgm:t>
    </dgm:pt>
    <dgm:pt modelId="{80A1DB6E-DA9A-4F20-B5B7-C9DAF17BBBF5}" type="pres">
      <dgm:prSet presAssocID="{A8DA0954-0599-4236-B263-78F860C13F8E}" presName="diagram" presStyleCnt="0">
        <dgm:presLayoutVars>
          <dgm:dir/>
          <dgm:resizeHandles val="exact"/>
        </dgm:presLayoutVars>
      </dgm:prSet>
      <dgm:spPr/>
    </dgm:pt>
    <dgm:pt modelId="{95DC0A96-5997-483E-86AB-0D2D33BA507E}" type="pres">
      <dgm:prSet presAssocID="{42FEA198-9F95-4E0A-A02E-4EBE6EC303E8}" presName="node" presStyleLbl="node1" presStyleIdx="0" presStyleCnt="15">
        <dgm:presLayoutVars>
          <dgm:bulletEnabled val="1"/>
        </dgm:presLayoutVars>
      </dgm:prSet>
      <dgm:spPr/>
    </dgm:pt>
    <dgm:pt modelId="{04AC6ED6-824D-4299-9A08-1472C0408C55}" type="pres">
      <dgm:prSet presAssocID="{9A43A0D2-72B4-46D8-8EBF-2538ED680535}" presName="sibTrans" presStyleCnt="0"/>
      <dgm:spPr/>
    </dgm:pt>
    <dgm:pt modelId="{27DA359A-6300-4525-9252-79851B002A88}" type="pres">
      <dgm:prSet presAssocID="{71D60683-0FB2-4FF8-AA60-D84C5F035B20}" presName="node" presStyleLbl="node1" presStyleIdx="1" presStyleCnt="15">
        <dgm:presLayoutVars>
          <dgm:bulletEnabled val="1"/>
        </dgm:presLayoutVars>
      </dgm:prSet>
      <dgm:spPr/>
    </dgm:pt>
    <dgm:pt modelId="{78EEE5DB-8940-4084-BA9D-D2EF41647211}" type="pres">
      <dgm:prSet presAssocID="{13DA4F9C-0C6B-417E-B67E-28FC0CE56BDA}" presName="sibTrans" presStyleCnt="0"/>
      <dgm:spPr/>
    </dgm:pt>
    <dgm:pt modelId="{8C81D428-E869-4A24-AFC3-630206285CD6}" type="pres">
      <dgm:prSet presAssocID="{07B2A985-106B-470F-B07E-99121C08FC28}" presName="node" presStyleLbl="node1" presStyleIdx="2" presStyleCnt="15">
        <dgm:presLayoutVars>
          <dgm:bulletEnabled val="1"/>
        </dgm:presLayoutVars>
      </dgm:prSet>
      <dgm:spPr/>
    </dgm:pt>
    <dgm:pt modelId="{CA7823F3-4E1D-4495-9530-2E677B5D2EF4}" type="pres">
      <dgm:prSet presAssocID="{DB2A2FA6-A054-4C50-A558-D1AC2AD42A0C}" presName="sibTrans" presStyleCnt="0"/>
      <dgm:spPr/>
    </dgm:pt>
    <dgm:pt modelId="{3DF7922F-1AF1-4D12-91CE-D5721473C2F8}" type="pres">
      <dgm:prSet presAssocID="{6F0A7DC2-29A9-48C2-AC87-FAEC35B036B8}" presName="node" presStyleLbl="node1" presStyleIdx="3" presStyleCnt="15">
        <dgm:presLayoutVars>
          <dgm:bulletEnabled val="1"/>
        </dgm:presLayoutVars>
      </dgm:prSet>
      <dgm:spPr/>
    </dgm:pt>
    <dgm:pt modelId="{5F09DB5F-F8ED-4C3F-A00B-4EF01C860AFF}" type="pres">
      <dgm:prSet presAssocID="{F3A8F7E3-C4B9-45B0-A5AD-D8BEC61A2B98}" presName="sibTrans" presStyleCnt="0"/>
      <dgm:spPr/>
    </dgm:pt>
    <dgm:pt modelId="{BA97F046-80AC-4EBE-9A9A-7C002E60E342}" type="pres">
      <dgm:prSet presAssocID="{9220F9DC-F894-4F2F-B5FE-468F78009798}" presName="node" presStyleLbl="node1" presStyleIdx="4" presStyleCnt="15">
        <dgm:presLayoutVars>
          <dgm:bulletEnabled val="1"/>
        </dgm:presLayoutVars>
      </dgm:prSet>
      <dgm:spPr/>
    </dgm:pt>
    <dgm:pt modelId="{0BF69A9F-EE4B-46AE-8815-D8657FBB1F90}" type="pres">
      <dgm:prSet presAssocID="{A0386194-15C5-4505-A5F8-6D4EC1D76148}" presName="sibTrans" presStyleCnt="0"/>
      <dgm:spPr/>
    </dgm:pt>
    <dgm:pt modelId="{204A1EC5-100C-4A32-8672-F5A545EDA908}" type="pres">
      <dgm:prSet presAssocID="{F4C7264F-9D5D-4D4E-8095-343FE04481AB}" presName="node" presStyleLbl="node1" presStyleIdx="5" presStyleCnt="15" custLinFactNeighborX="-485" custLinFactNeighborY="-1042">
        <dgm:presLayoutVars>
          <dgm:bulletEnabled val="1"/>
        </dgm:presLayoutVars>
      </dgm:prSet>
      <dgm:spPr/>
    </dgm:pt>
    <dgm:pt modelId="{9F69766D-6081-452C-8631-163E4111EA2C}" type="pres">
      <dgm:prSet presAssocID="{7322BF8C-522A-40C6-B74D-D5BFE6C89502}" presName="sibTrans" presStyleCnt="0"/>
      <dgm:spPr/>
    </dgm:pt>
    <dgm:pt modelId="{BA3EF4FC-3F0C-49A9-A88B-1737BD1F4289}" type="pres">
      <dgm:prSet presAssocID="{8ED0C7FE-2755-478A-9A37-3B4C5461C94F}" presName="node" presStyleLbl="node1" presStyleIdx="6" presStyleCnt="15">
        <dgm:presLayoutVars>
          <dgm:bulletEnabled val="1"/>
        </dgm:presLayoutVars>
      </dgm:prSet>
      <dgm:spPr/>
    </dgm:pt>
    <dgm:pt modelId="{81EE1BF9-D06E-4C68-8A89-2B58F8262C0F}" type="pres">
      <dgm:prSet presAssocID="{7CC43F70-3FFA-44CA-B41C-0B292DD384AA}" presName="sibTrans" presStyleCnt="0"/>
      <dgm:spPr/>
    </dgm:pt>
    <dgm:pt modelId="{202ED423-6D01-49C6-A913-A337D022B52B}" type="pres">
      <dgm:prSet presAssocID="{62FCC01A-4BD1-4647-B732-4D9634DD55C0}" presName="node" presStyleLbl="node1" presStyleIdx="7" presStyleCnt="15">
        <dgm:presLayoutVars>
          <dgm:bulletEnabled val="1"/>
        </dgm:presLayoutVars>
      </dgm:prSet>
      <dgm:spPr/>
    </dgm:pt>
    <dgm:pt modelId="{6D3BC512-66C0-489B-A194-24F259BC4A26}" type="pres">
      <dgm:prSet presAssocID="{07FBC974-E004-40AF-9D14-8D899CBF40BB}" presName="sibTrans" presStyleCnt="0"/>
      <dgm:spPr/>
    </dgm:pt>
    <dgm:pt modelId="{3964F6CD-FF23-4E6E-A615-0036443DF27A}" type="pres">
      <dgm:prSet presAssocID="{E3A3B582-A965-491A-9ABF-7BB8EE172942}" presName="node" presStyleLbl="node1" presStyleIdx="8" presStyleCnt="15">
        <dgm:presLayoutVars>
          <dgm:bulletEnabled val="1"/>
        </dgm:presLayoutVars>
      </dgm:prSet>
      <dgm:spPr/>
    </dgm:pt>
    <dgm:pt modelId="{AFFAA1B4-4998-4B27-85D2-997A44C12732}" type="pres">
      <dgm:prSet presAssocID="{6CDE4E8A-08DD-450C-AD71-52F93EEEDD13}" presName="sibTrans" presStyleCnt="0"/>
      <dgm:spPr/>
    </dgm:pt>
    <dgm:pt modelId="{29D475DD-7EA4-4D8A-997A-8A50FB5BF0C1}" type="pres">
      <dgm:prSet presAssocID="{E2160C98-3E6B-49CC-AFCA-37CEEA2BCA6A}" presName="node" presStyleLbl="node1" presStyleIdx="9" presStyleCnt="15">
        <dgm:presLayoutVars>
          <dgm:bulletEnabled val="1"/>
        </dgm:presLayoutVars>
      </dgm:prSet>
      <dgm:spPr/>
    </dgm:pt>
    <dgm:pt modelId="{A163FED6-E0A8-4FFA-9DBB-EDBA39A444A7}" type="pres">
      <dgm:prSet presAssocID="{B2EAAE0C-F955-426F-9492-92A541E21C54}" presName="sibTrans" presStyleCnt="0"/>
      <dgm:spPr/>
    </dgm:pt>
    <dgm:pt modelId="{25AEA226-B532-4624-ADA0-1AE7D6F112CE}" type="pres">
      <dgm:prSet presAssocID="{C5088783-CB46-4163-BBFA-F7FC6E0E7D69}" presName="node" presStyleLbl="node1" presStyleIdx="10" presStyleCnt="15">
        <dgm:presLayoutVars>
          <dgm:bulletEnabled val="1"/>
        </dgm:presLayoutVars>
      </dgm:prSet>
      <dgm:spPr/>
    </dgm:pt>
    <dgm:pt modelId="{AA0A7BD0-B4D6-4C48-81D4-09886DF05D1B}" type="pres">
      <dgm:prSet presAssocID="{D89CA1D6-C380-49FD-8FE3-5392BDE59B93}" presName="sibTrans" presStyleCnt="0"/>
      <dgm:spPr/>
    </dgm:pt>
    <dgm:pt modelId="{36EBFAD2-E77D-4327-8582-58662604BF86}" type="pres">
      <dgm:prSet presAssocID="{7714C1A4-B437-4E4C-9E89-095EF8F5AE43}" presName="node" presStyleLbl="node1" presStyleIdx="11" presStyleCnt="15">
        <dgm:presLayoutVars>
          <dgm:bulletEnabled val="1"/>
        </dgm:presLayoutVars>
      </dgm:prSet>
      <dgm:spPr/>
    </dgm:pt>
    <dgm:pt modelId="{F2F00547-C452-49A1-9466-43938E3F06F3}" type="pres">
      <dgm:prSet presAssocID="{24C05254-CC24-4152-9296-CB5688D422F8}" presName="sibTrans" presStyleCnt="0"/>
      <dgm:spPr/>
    </dgm:pt>
    <dgm:pt modelId="{83CEB117-0762-47C5-8DBA-B29BF41DEE0F}" type="pres">
      <dgm:prSet presAssocID="{997315C0-9574-4643-B5FB-02DF322F0213}" presName="node" presStyleLbl="node1" presStyleIdx="12" presStyleCnt="15">
        <dgm:presLayoutVars>
          <dgm:bulletEnabled val="1"/>
        </dgm:presLayoutVars>
      </dgm:prSet>
      <dgm:spPr/>
    </dgm:pt>
    <dgm:pt modelId="{16288DF2-70D2-4C5F-B6D6-97BCE7B70C44}" type="pres">
      <dgm:prSet presAssocID="{48502A5F-C0B7-49CB-8E04-4E99EE842BB4}" presName="sibTrans" presStyleCnt="0"/>
      <dgm:spPr/>
    </dgm:pt>
    <dgm:pt modelId="{B5D4B339-FD89-461C-80A9-11914932F714}" type="pres">
      <dgm:prSet presAssocID="{DB53DBFA-0962-4274-AF51-DCA4B6B9821C}" presName="node" presStyleLbl="node1" presStyleIdx="13" presStyleCnt="15">
        <dgm:presLayoutVars>
          <dgm:bulletEnabled val="1"/>
        </dgm:presLayoutVars>
      </dgm:prSet>
      <dgm:spPr/>
    </dgm:pt>
    <dgm:pt modelId="{C12B41E7-59C0-4D71-B8CD-26A146D9A8E3}" type="pres">
      <dgm:prSet presAssocID="{BEC59763-AB21-490A-ABAA-F1E266BD0D96}" presName="sibTrans" presStyleCnt="0"/>
      <dgm:spPr/>
    </dgm:pt>
    <dgm:pt modelId="{ADEEA700-41BA-4F16-88F7-FEFFC2C709C0}" type="pres">
      <dgm:prSet presAssocID="{EF125244-DC94-47B6-AD6A-B52407642EA4}" presName="node" presStyleLbl="node1" presStyleIdx="14" presStyleCnt="15">
        <dgm:presLayoutVars>
          <dgm:bulletEnabled val="1"/>
        </dgm:presLayoutVars>
      </dgm:prSet>
      <dgm:spPr/>
    </dgm:pt>
  </dgm:ptLst>
  <dgm:cxnLst>
    <dgm:cxn modelId="{3CE5880A-4B47-45B3-AC04-716A8A65DC6F}" type="presOf" srcId="{71D60683-0FB2-4FF8-AA60-D84C5F035B20}" destId="{27DA359A-6300-4525-9252-79851B002A88}" srcOrd="0" destOrd="0" presId="urn:microsoft.com/office/officeart/2005/8/layout/default"/>
    <dgm:cxn modelId="{5A8CA421-52F5-429C-8758-D933D484D6DF}" srcId="{A8DA0954-0599-4236-B263-78F860C13F8E}" destId="{EF125244-DC94-47B6-AD6A-B52407642EA4}" srcOrd="14" destOrd="0" parTransId="{F52A78AE-8DAF-4531-9B5A-65E8D0630838}" sibTransId="{A559AED0-66D8-4FDE-BF8E-F13B9ABD6E3F}"/>
    <dgm:cxn modelId="{B0090725-8A35-4BA9-9FA7-030DB807DCF3}" srcId="{A8DA0954-0599-4236-B263-78F860C13F8E}" destId="{71D60683-0FB2-4FF8-AA60-D84C5F035B20}" srcOrd="1" destOrd="0" parTransId="{B77C3334-9077-4419-905E-04D042EC3D3A}" sibTransId="{13DA4F9C-0C6B-417E-B67E-28FC0CE56BDA}"/>
    <dgm:cxn modelId="{05A0232C-91FE-446E-8765-A26C38EAD906}" type="presOf" srcId="{F4C7264F-9D5D-4D4E-8095-343FE04481AB}" destId="{204A1EC5-100C-4A32-8672-F5A545EDA908}" srcOrd="0" destOrd="0" presId="urn:microsoft.com/office/officeart/2005/8/layout/default"/>
    <dgm:cxn modelId="{9F584236-CD1A-4E6E-B895-40BBA4AC0B85}" type="presOf" srcId="{42FEA198-9F95-4E0A-A02E-4EBE6EC303E8}" destId="{95DC0A96-5997-483E-86AB-0D2D33BA507E}" srcOrd="0" destOrd="0" presId="urn:microsoft.com/office/officeart/2005/8/layout/default"/>
    <dgm:cxn modelId="{00582242-497E-4488-A347-9B3EBE699183}" srcId="{A8DA0954-0599-4236-B263-78F860C13F8E}" destId="{E2160C98-3E6B-49CC-AFCA-37CEEA2BCA6A}" srcOrd="9" destOrd="0" parTransId="{AF283ED0-7C1E-4E2D-9607-F96B65DF48C5}" sibTransId="{B2EAAE0C-F955-426F-9492-92A541E21C54}"/>
    <dgm:cxn modelId="{1991D368-677E-4641-938C-DDD4440C5644}" type="presOf" srcId="{A8DA0954-0599-4236-B263-78F860C13F8E}" destId="{80A1DB6E-DA9A-4F20-B5B7-C9DAF17BBBF5}" srcOrd="0" destOrd="0" presId="urn:microsoft.com/office/officeart/2005/8/layout/default"/>
    <dgm:cxn modelId="{F2E8CF49-752D-4D50-9D67-C5C721D4F601}" srcId="{A8DA0954-0599-4236-B263-78F860C13F8E}" destId="{C5088783-CB46-4163-BBFA-F7FC6E0E7D69}" srcOrd="10" destOrd="0" parTransId="{0560A713-F416-470A-B833-74AB177FB869}" sibTransId="{D89CA1D6-C380-49FD-8FE3-5392BDE59B93}"/>
    <dgm:cxn modelId="{883B064B-69E8-4F8A-969A-6234E4D85853}" type="presOf" srcId="{EF125244-DC94-47B6-AD6A-B52407642EA4}" destId="{ADEEA700-41BA-4F16-88F7-FEFFC2C709C0}" srcOrd="0" destOrd="0" presId="urn:microsoft.com/office/officeart/2005/8/layout/default"/>
    <dgm:cxn modelId="{F8A85E71-848B-4CBE-83DC-D6B3611A5FD4}" type="presOf" srcId="{DB53DBFA-0962-4274-AF51-DCA4B6B9821C}" destId="{B5D4B339-FD89-461C-80A9-11914932F714}" srcOrd="0" destOrd="0" presId="urn:microsoft.com/office/officeart/2005/8/layout/default"/>
    <dgm:cxn modelId="{7B76E273-DD0D-443B-BF07-F1F524BF08A6}" type="presOf" srcId="{9220F9DC-F894-4F2F-B5FE-468F78009798}" destId="{BA97F046-80AC-4EBE-9A9A-7C002E60E342}" srcOrd="0" destOrd="0" presId="urn:microsoft.com/office/officeart/2005/8/layout/default"/>
    <dgm:cxn modelId="{54198774-E9C1-4362-84FB-EB002C3A77B3}" type="presOf" srcId="{6F0A7DC2-29A9-48C2-AC87-FAEC35B036B8}" destId="{3DF7922F-1AF1-4D12-91CE-D5721473C2F8}" srcOrd="0" destOrd="0" presId="urn:microsoft.com/office/officeart/2005/8/layout/default"/>
    <dgm:cxn modelId="{B40DD256-A847-4CC9-A470-8721AEEF3CE9}" type="presOf" srcId="{E2160C98-3E6B-49CC-AFCA-37CEEA2BCA6A}" destId="{29D475DD-7EA4-4D8A-997A-8A50FB5BF0C1}" srcOrd="0" destOrd="0" presId="urn:microsoft.com/office/officeart/2005/8/layout/default"/>
    <dgm:cxn modelId="{5B8CFE7C-96FF-465B-AF5C-444B9837A286}" type="presOf" srcId="{7714C1A4-B437-4E4C-9E89-095EF8F5AE43}" destId="{36EBFAD2-E77D-4327-8582-58662604BF86}" srcOrd="0" destOrd="0" presId="urn:microsoft.com/office/officeart/2005/8/layout/default"/>
    <dgm:cxn modelId="{9021BE80-CC73-414F-9EC7-216F358BB630}" type="presOf" srcId="{07B2A985-106B-470F-B07E-99121C08FC28}" destId="{8C81D428-E869-4A24-AFC3-630206285CD6}" srcOrd="0" destOrd="0" presId="urn:microsoft.com/office/officeart/2005/8/layout/default"/>
    <dgm:cxn modelId="{1E7FDB8D-7D81-49CD-9112-7A3B65A6B853}" srcId="{A8DA0954-0599-4236-B263-78F860C13F8E}" destId="{42FEA198-9F95-4E0A-A02E-4EBE6EC303E8}" srcOrd="0" destOrd="0" parTransId="{4A28CB62-0963-4EB9-B9C5-7CDE7F19C600}" sibTransId="{9A43A0D2-72B4-46D8-8EBF-2538ED680535}"/>
    <dgm:cxn modelId="{53C1B790-D4FA-422D-81C5-D727643CD3F1}" type="presOf" srcId="{62FCC01A-4BD1-4647-B732-4D9634DD55C0}" destId="{202ED423-6D01-49C6-A913-A337D022B52B}" srcOrd="0" destOrd="0" presId="urn:microsoft.com/office/officeart/2005/8/layout/default"/>
    <dgm:cxn modelId="{72012792-51A4-4C38-992A-F805223937A7}" srcId="{A8DA0954-0599-4236-B263-78F860C13F8E}" destId="{62FCC01A-4BD1-4647-B732-4D9634DD55C0}" srcOrd="7" destOrd="0" parTransId="{0751E12D-E697-4CB7-8208-64B592AF4BA1}" sibTransId="{07FBC974-E004-40AF-9D14-8D899CBF40BB}"/>
    <dgm:cxn modelId="{73CD7693-A687-4E5B-8F61-4201F66A174D}" srcId="{A8DA0954-0599-4236-B263-78F860C13F8E}" destId="{8ED0C7FE-2755-478A-9A37-3B4C5461C94F}" srcOrd="6" destOrd="0" parTransId="{56A5DB14-0BC6-4CF8-A10B-8417A34DD6BC}" sibTransId="{7CC43F70-3FFA-44CA-B41C-0B292DD384AA}"/>
    <dgm:cxn modelId="{1C87289C-2FA6-4963-8832-BD3DE47098F3}" type="presOf" srcId="{E3A3B582-A965-491A-9ABF-7BB8EE172942}" destId="{3964F6CD-FF23-4E6E-A615-0036443DF27A}" srcOrd="0" destOrd="0" presId="urn:microsoft.com/office/officeart/2005/8/layout/default"/>
    <dgm:cxn modelId="{3477E79D-AD96-4EDE-B5D6-0656E70BA977}" srcId="{A8DA0954-0599-4236-B263-78F860C13F8E}" destId="{E3A3B582-A965-491A-9ABF-7BB8EE172942}" srcOrd="8" destOrd="0" parTransId="{729593FE-98DC-411D-8D52-611118BE393D}" sibTransId="{6CDE4E8A-08DD-450C-AD71-52F93EEEDD13}"/>
    <dgm:cxn modelId="{5EF2F39D-CDAD-4A39-B2CC-48AC39FC3B63}" srcId="{A8DA0954-0599-4236-B263-78F860C13F8E}" destId="{6F0A7DC2-29A9-48C2-AC87-FAEC35B036B8}" srcOrd="3" destOrd="0" parTransId="{5A85D86F-1BC6-4EEC-8758-B205C36A7B89}" sibTransId="{F3A8F7E3-C4B9-45B0-A5AD-D8BEC61A2B98}"/>
    <dgm:cxn modelId="{7845C5A2-E20E-45C0-9F81-AADB24CDA6C5}" srcId="{A8DA0954-0599-4236-B263-78F860C13F8E}" destId="{9220F9DC-F894-4F2F-B5FE-468F78009798}" srcOrd="4" destOrd="0" parTransId="{AA47BB2F-84CF-4BC5-B2C3-6C5A8AE69663}" sibTransId="{A0386194-15C5-4505-A5F8-6D4EC1D76148}"/>
    <dgm:cxn modelId="{614D3FA3-04FA-40CD-950F-A84E19BB5B31}" srcId="{A8DA0954-0599-4236-B263-78F860C13F8E}" destId="{F4C7264F-9D5D-4D4E-8095-343FE04481AB}" srcOrd="5" destOrd="0" parTransId="{3607719F-4821-4657-9B5F-23E505903094}" sibTransId="{7322BF8C-522A-40C6-B74D-D5BFE6C89502}"/>
    <dgm:cxn modelId="{C5B752BD-1340-4AA7-A72D-CD053924E4CD}" type="presOf" srcId="{C5088783-CB46-4163-BBFA-F7FC6E0E7D69}" destId="{25AEA226-B532-4624-ADA0-1AE7D6F112CE}" srcOrd="0" destOrd="0" presId="urn:microsoft.com/office/officeart/2005/8/layout/default"/>
    <dgm:cxn modelId="{CB2ECBCB-F604-4798-8902-4F8A03F27016}" srcId="{A8DA0954-0599-4236-B263-78F860C13F8E}" destId="{7714C1A4-B437-4E4C-9E89-095EF8F5AE43}" srcOrd="11" destOrd="0" parTransId="{84A939C8-E38B-41FE-986E-131B1F9E8E44}" sibTransId="{24C05254-CC24-4152-9296-CB5688D422F8}"/>
    <dgm:cxn modelId="{405B06CC-3B8E-4134-BB96-106A14D63430}" type="presOf" srcId="{8ED0C7FE-2755-478A-9A37-3B4C5461C94F}" destId="{BA3EF4FC-3F0C-49A9-A88B-1737BD1F4289}" srcOrd="0" destOrd="0" presId="urn:microsoft.com/office/officeart/2005/8/layout/default"/>
    <dgm:cxn modelId="{A384E2D6-ED00-438D-9FC7-F4F9728E5DC2}" srcId="{A8DA0954-0599-4236-B263-78F860C13F8E}" destId="{DB53DBFA-0962-4274-AF51-DCA4B6B9821C}" srcOrd="13" destOrd="0" parTransId="{6EF7C2B3-4040-42F3-83BC-D74B1015B54C}" sibTransId="{BEC59763-AB21-490A-ABAA-F1E266BD0D96}"/>
    <dgm:cxn modelId="{36A863D7-5042-443A-A0CF-F95F14E20383}" type="presOf" srcId="{997315C0-9574-4643-B5FB-02DF322F0213}" destId="{83CEB117-0762-47C5-8DBA-B29BF41DEE0F}" srcOrd="0" destOrd="0" presId="urn:microsoft.com/office/officeart/2005/8/layout/default"/>
    <dgm:cxn modelId="{368478DC-4B15-4DF0-A64E-A92177B0ABB3}" srcId="{A8DA0954-0599-4236-B263-78F860C13F8E}" destId="{07B2A985-106B-470F-B07E-99121C08FC28}" srcOrd="2" destOrd="0" parTransId="{4FCA6E86-1C36-4068-AF2F-188CD1C2B5F5}" sibTransId="{DB2A2FA6-A054-4C50-A558-D1AC2AD42A0C}"/>
    <dgm:cxn modelId="{B2E725EE-CC1F-442B-A9F7-614CB8844B27}" srcId="{A8DA0954-0599-4236-B263-78F860C13F8E}" destId="{997315C0-9574-4643-B5FB-02DF322F0213}" srcOrd="12" destOrd="0" parTransId="{4C2236B8-92EE-4BC3-99DE-774022576391}" sibTransId="{48502A5F-C0B7-49CB-8E04-4E99EE842BB4}"/>
    <dgm:cxn modelId="{76394145-3CE6-4FD5-9C88-3ED0486BB171}" type="presParOf" srcId="{80A1DB6E-DA9A-4F20-B5B7-C9DAF17BBBF5}" destId="{95DC0A96-5997-483E-86AB-0D2D33BA507E}" srcOrd="0" destOrd="0" presId="urn:microsoft.com/office/officeart/2005/8/layout/default"/>
    <dgm:cxn modelId="{B29C09F5-CB59-4ECD-89FE-B1439E1CBECC}" type="presParOf" srcId="{80A1DB6E-DA9A-4F20-B5B7-C9DAF17BBBF5}" destId="{04AC6ED6-824D-4299-9A08-1472C0408C55}" srcOrd="1" destOrd="0" presId="urn:microsoft.com/office/officeart/2005/8/layout/default"/>
    <dgm:cxn modelId="{795DC3EA-CA50-473A-BFAA-B28C46962276}" type="presParOf" srcId="{80A1DB6E-DA9A-4F20-B5B7-C9DAF17BBBF5}" destId="{27DA359A-6300-4525-9252-79851B002A88}" srcOrd="2" destOrd="0" presId="urn:microsoft.com/office/officeart/2005/8/layout/default"/>
    <dgm:cxn modelId="{011A79FD-00CD-484C-B69C-AF8DD29B9A52}" type="presParOf" srcId="{80A1DB6E-DA9A-4F20-B5B7-C9DAF17BBBF5}" destId="{78EEE5DB-8940-4084-BA9D-D2EF41647211}" srcOrd="3" destOrd="0" presId="urn:microsoft.com/office/officeart/2005/8/layout/default"/>
    <dgm:cxn modelId="{13FD29C6-20C4-44B5-BB47-44EDFDE5F033}" type="presParOf" srcId="{80A1DB6E-DA9A-4F20-B5B7-C9DAF17BBBF5}" destId="{8C81D428-E869-4A24-AFC3-630206285CD6}" srcOrd="4" destOrd="0" presId="urn:microsoft.com/office/officeart/2005/8/layout/default"/>
    <dgm:cxn modelId="{32C80A2C-F54F-4E2E-A80D-56BDDB0D64E1}" type="presParOf" srcId="{80A1DB6E-DA9A-4F20-B5B7-C9DAF17BBBF5}" destId="{CA7823F3-4E1D-4495-9530-2E677B5D2EF4}" srcOrd="5" destOrd="0" presId="urn:microsoft.com/office/officeart/2005/8/layout/default"/>
    <dgm:cxn modelId="{C497692E-1A11-4016-94F1-0FF1F2BD943E}" type="presParOf" srcId="{80A1DB6E-DA9A-4F20-B5B7-C9DAF17BBBF5}" destId="{3DF7922F-1AF1-4D12-91CE-D5721473C2F8}" srcOrd="6" destOrd="0" presId="urn:microsoft.com/office/officeart/2005/8/layout/default"/>
    <dgm:cxn modelId="{EF8870AB-B23D-4B7B-B160-03AA5F7C6EA2}" type="presParOf" srcId="{80A1DB6E-DA9A-4F20-B5B7-C9DAF17BBBF5}" destId="{5F09DB5F-F8ED-4C3F-A00B-4EF01C860AFF}" srcOrd="7" destOrd="0" presId="urn:microsoft.com/office/officeart/2005/8/layout/default"/>
    <dgm:cxn modelId="{8BA872C1-5416-4B0D-B57D-67B9EDC74CE1}" type="presParOf" srcId="{80A1DB6E-DA9A-4F20-B5B7-C9DAF17BBBF5}" destId="{BA97F046-80AC-4EBE-9A9A-7C002E60E342}" srcOrd="8" destOrd="0" presId="urn:microsoft.com/office/officeart/2005/8/layout/default"/>
    <dgm:cxn modelId="{630780AB-0FE4-43B7-9DD5-F52235361B47}" type="presParOf" srcId="{80A1DB6E-DA9A-4F20-B5B7-C9DAF17BBBF5}" destId="{0BF69A9F-EE4B-46AE-8815-D8657FBB1F90}" srcOrd="9" destOrd="0" presId="urn:microsoft.com/office/officeart/2005/8/layout/default"/>
    <dgm:cxn modelId="{7E2A66A2-C16B-4953-A93A-8650EF30782A}" type="presParOf" srcId="{80A1DB6E-DA9A-4F20-B5B7-C9DAF17BBBF5}" destId="{204A1EC5-100C-4A32-8672-F5A545EDA908}" srcOrd="10" destOrd="0" presId="urn:microsoft.com/office/officeart/2005/8/layout/default"/>
    <dgm:cxn modelId="{6A1C9C5E-8A0D-4345-99F4-527FCAD0E946}" type="presParOf" srcId="{80A1DB6E-DA9A-4F20-B5B7-C9DAF17BBBF5}" destId="{9F69766D-6081-452C-8631-163E4111EA2C}" srcOrd="11" destOrd="0" presId="urn:microsoft.com/office/officeart/2005/8/layout/default"/>
    <dgm:cxn modelId="{E08D9EB8-F65E-4528-A469-A26AB0FE9568}" type="presParOf" srcId="{80A1DB6E-DA9A-4F20-B5B7-C9DAF17BBBF5}" destId="{BA3EF4FC-3F0C-49A9-A88B-1737BD1F4289}" srcOrd="12" destOrd="0" presId="urn:microsoft.com/office/officeart/2005/8/layout/default"/>
    <dgm:cxn modelId="{2AEADD24-2444-4EFA-B707-034A4BB143DB}" type="presParOf" srcId="{80A1DB6E-DA9A-4F20-B5B7-C9DAF17BBBF5}" destId="{81EE1BF9-D06E-4C68-8A89-2B58F8262C0F}" srcOrd="13" destOrd="0" presId="urn:microsoft.com/office/officeart/2005/8/layout/default"/>
    <dgm:cxn modelId="{68D45FCB-AE43-4971-8282-BC20CF2A5756}" type="presParOf" srcId="{80A1DB6E-DA9A-4F20-B5B7-C9DAF17BBBF5}" destId="{202ED423-6D01-49C6-A913-A337D022B52B}" srcOrd="14" destOrd="0" presId="urn:microsoft.com/office/officeart/2005/8/layout/default"/>
    <dgm:cxn modelId="{9686825E-8B76-457B-9C18-C81C04A76524}" type="presParOf" srcId="{80A1DB6E-DA9A-4F20-B5B7-C9DAF17BBBF5}" destId="{6D3BC512-66C0-489B-A194-24F259BC4A26}" srcOrd="15" destOrd="0" presId="urn:microsoft.com/office/officeart/2005/8/layout/default"/>
    <dgm:cxn modelId="{4190F6D3-A941-404D-A6DC-076583C5885A}" type="presParOf" srcId="{80A1DB6E-DA9A-4F20-B5B7-C9DAF17BBBF5}" destId="{3964F6CD-FF23-4E6E-A615-0036443DF27A}" srcOrd="16" destOrd="0" presId="urn:microsoft.com/office/officeart/2005/8/layout/default"/>
    <dgm:cxn modelId="{67615E8E-AF31-4A54-B25E-12CC5C276AED}" type="presParOf" srcId="{80A1DB6E-DA9A-4F20-B5B7-C9DAF17BBBF5}" destId="{AFFAA1B4-4998-4B27-85D2-997A44C12732}" srcOrd="17" destOrd="0" presId="urn:microsoft.com/office/officeart/2005/8/layout/default"/>
    <dgm:cxn modelId="{FF750C68-4F20-4506-808B-93659D2F5E66}" type="presParOf" srcId="{80A1DB6E-DA9A-4F20-B5B7-C9DAF17BBBF5}" destId="{29D475DD-7EA4-4D8A-997A-8A50FB5BF0C1}" srcOrd="18" destOrd="0" presId="urn:microsoft.com/office/officeart/2005/8/layout/default"/>
    <dgm:cxn modelId="{F6CC8E70-36AC-4AA3-BD8F-A7466474340D}" type="presParOf" srcId="{80A1DB6E-DA9A-4F20-B5B7-C9DAF17BBBF5}" destId="{A163FED6-E0A8-4FFA-9DBB-EDBA39A444A7}" srcOrd="19" destOrd="0" presId="urn:microsoft.com/office/officeart/2005/8/layout/default"/>
    <dgm:cxn modelId="{0992534D-A3A0-4E5B-B94B-3803738AEE20}" type="presParOf" srcId="{80A1DB6E-DA9A-4F20-B5B7-C9DAF17BBBF5}" destId="{25AEA226-B532-4624-ADA0-1AE7D6F112CE}" srcOrd="20" destOrd="0" presId="urn:microsoft.com/office/officeart/2005/8/layout/default"/>
    <dgm:cxn modelId="{8CA6B2D9-817B-48C9-ADC4-43A3C081B9F1}" type="presParOf" srcId="{80A1DB6E-DA9A-4F20-B5B7-C9DAF17BBBF5}" destId="{AA0A7BD0-B4D6-4C48-81D4-09886DF05D1B}" srcOrd="21" destOrd="0" presId="urn:microsoft.com/office/officeart/2005/8/layout/default"/>
    <dgm:cxn modelId="{14477C37-A093-4245-AA0F-2C2F0F5BA551}" type="presParOf" srcId="{80A1DB6E-DA9A-4F20-B5B7-C9DAF17BBBF5}" destId="{36EBFAD2-E77D-4327-8582-58662604BF86}" srcOrd="22" destOrd="0" presId="urn:microsoft.com/office/officeart/2005/8/layout/default"/>
    <dgm:cxn modelId="{08A48DE2-EF8D-4FE1-81FC-62BE4622663C}" type="presParOf" srcId="{80A1DB6E-DA9A-4F20-B5B7-C9DAF17BBBF5}" destId="{F2F00547-C452-49A1-9466-43938E3F06F3}" srcOrd="23" destOrd="0" presId="urn:microsoft.com/office/officeart/2005/8/layout/default"/>
    <dgm:cxn modelId="{4B2D6A9D-DBA4-4F05-AC6B-3FADADD9773E}" type="presParOf" srcId="{80A1DB6E-DA9A-4F20-B5B7-C9DAF17BBBF5}" destId="{83CEB117-0762-47C5-8DBA-B29BF41DEE0F}" srcOrd="24" destOrd="0" presId="urn:microsoft.com/office/officeart/2005/8/layout/default"/>
    <dgm:cxn modelId="{F25E3478-42A5-4E90-A767-531B71CB996C}" type="presParOf" srcId="{80A1DB6E-DA9A-4F20-B5B7-C9DAF17BBBF5}" destId="{16288DF2-70D2-4C5F-B6D6-97BCE7B70C44}" srcOrd="25" destOrd="0" presId="urn:microsoft.com/office/officeart/2005/8/layout/default"/>
    <dgm:cxn modelId="{9404F31A-4EEC-40EA-9A81-4AA6A183D190}" type="presParOf" srcId="{80A1DB6E-DA9A-4F20-B5B7-C9DAF17BBBF5}" destId="{B5D4B339-FD89-461C-80A9-11914932F714}" srcOrd="26" destOrd="0" presId="urn:microsoft.com/office/officeart/2005/8/layout/default"/>
    <dgm:cxn modelId="{4729EADA-2694-491D-9942-BC2523E7AE22}" type="presParOf" srcId="{80A1DB6E-DA9A-4F20-B5B7-C9DAF17BBBF5}" destId="{C12B41E7-59C0-4D71-B8CD-26A146D9A8E3}" srcOrd="27" destOrd="0" presId="urn:microsoft.com/office/officeart/2005/8/layout/default"/>
    <dgm:cxn modelId="{D6983F54-299F-40D4-8F34-8214E7564FBC}" type="presParOf" srcId="{80A1DB6E-DA9A-4F20-B5B7-C9DAF17BBBF5}" destId="{ADEEA700-41BA-4F16-88F7-FEFFC2C709C0}" srcOrd="2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DC0A96-5997-483E-86AB-0D2D33BA507E}">
      <dsp:nvSpPr>
        <dsp:cNvPr id="0" name=""/>
        <dsp:cNvSpPr/>
      </dsp:nvSpPr>
      <dsp:spPr>
        <a:xfrm>
          <a:off x="3520" y="219837"/>
          <a:ext cx="1905834" cy="1143500"/>
        </a:xfrm>
        <a:prstGeom prst="rect">
          <a:avLst/>
        </a:prstGeom>
        <a:noFill/>
        <a:ln w="635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chemeClr val="tx1"/>
              </a:solidFill>
            </a:rPr>
            <a:t>Communication, Engagement and Connections</a:t>
          </a:r>
        </a:p>
      </dsp:txBody>
      <dsp:txXfrm>
        <a:off x="3520" y="219837"/>
        <a:ext cx="1905834" cy="1143500"/>
      </dsp:txXfrm>
    </dsp:sp>
    <dsp:sp modelId="{27DA359A-6300-4525-9252-79851B002A88}">
      <dsp:nvSpPr>
        <dsp:cNvPr id="0" name=""/>
        <dsp:cNvSpPr/>
      </dsp:nvSpPr>
      <dsp:spPr>
        <a:xfrm>
          <a:off x="2099937"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Over 2500 members</a:t>
          </a:r>
        </a:p>
      </dsp:txBody>
      <dsp:txXfrm>
        <a:off x="2099937" y="219837"/>
        <a:ext cx="1905834" cy="1143500"/>
      </dsp:txXfrm>
    </dsp:sp>
    <dsp:sp modelId="{8C81D428-E869-4A24-AFC3-630206285CD6}">
      <dsp:nvSpPr>
        <dsp:cNvPr id="0" name=""/>
        <dsp:cNvSpPr/>
      </dsp:nvSpPr>
      <dsp:spPr>
        <a:xfrm>
          <a:off x="4196355"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Over 160 bulletins</a:t>
          </a:r>
        </a:p>
      </dsp:txBody>
      <dsp:txXfrm>
        <a:off x="4196355" y="219837"/>
        <a:ext cx="1905834" cy="1143500"/>
      </dsp:txXfrm>
    </dsp:sp>
    <dsp:sp modelId="{3DF7922F-1AF1-4D12-91CE-D5721473C2F8}">
      <dsp:nvSpPr>
        <dsp:cNvPr id="0" name=""/>
        <dsp:cNvSpPr/>
      </dsp:nvSpPr>
      <dsp:spPr>
        <a:xfrm>
          <a:off x="6292773"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Careers event attendance to promote the profession</a:t>
          </a:r>
        </a:p>
      </dsp:txBody>
      <dsp:txXfrm>
        <a:off x="6292773" y="219837"/>
        <a:ext cx="1905834" cy="1143500"/>
      </dsp:txXfrm>
    </dsp:sp>
    <dsp:sp modelId="{BA97F046-80AC-4EBE-9A9A-7C002E60E342}">
      <dsp:nvSpPr>
        <dsp:cNvPr id="0" name=""/>
        <dsp:cNvSpPr/>
      </dsp:nvSpPr>
      <dsp:spPr>
        <a:xfrm>
          <a:off x="8389190"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Connecting 11 Integrated Care Systems with Psychological Professions leads</a:t>
          </a:r>
        </a:p>
      </dsp:txBody>
      <dsp:txXfrm>
        <a:off x="8389190" y="219837"/>
        <a:ext cx="1905834" cy="1143500"/>
      </dsp:txXfrm>
    </dsp:sp>
    <dsp:sp modelId="{204A1EC5-100C-4A32-8672-F5A545EDA908}">
      <dsp:nvSpPr>
        <dsp:cNvPr id="0" name=""/>
        <dsp:cNvSpPr/>
      </dsp:nvSpPr>
      <dsp:spPr>
        <a:xfrm>
          <a:off x="0" y="1542006"/>
          <a:ext cx="1905834" cy="1143500"/>
        </a:xfrm>
        <a:prstGeom prst="rect">
          <a:avLst/>
        </a:prstGeom>
        <a:solidFill>
          <a:schemeClr val="bg1"/>
        </a:solidFill>
        <a:ln w="63500" cap="flat" cmpd="sng" algn="ctr">
          <a:solidFill>
            <a:srgbClr val="9900C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chemeClr val="tx1"/>
              </a:solidFill>
            </a:rPr>
            <a:t>Sharing data driven  knowledge and supporting learning exchange</a:t>
          </a:r>
        </a:p>
      </dsp:txBody>
      <dsp:txXfrm>
        <a:off x="0" y="1542006"/>
        <a:ext cx="1905834" cy="1143500"/>
      </dsp:txXfrm>
    </dsp:sp>
    <dsp:sp modelId="{BA3EF4FC-3F0C-49A9-A88B-1737BD1F4289}">
      <dsp:nvSpPr>
        <dsp:cNvPr id="0" name=""/>
        <dsp:cNvSpPr/>
      </dsp:nvSpPr>
      <dsp:spPr>
        <a:xfrm>
          <a:off x="2099937"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First Midlands Psychological Professions Workforce report in 2023</a:t>
          </a:r>
        </a:p>
      </dsp:txBody>
      <dsp:txXfrm>
        <a:off x="2099937" y="1553921"/>
        <a:ext cx="1905834" cy="1143500"/>
      </dsp:txXfrm>
    </dsp:sp>
    <dsp:sp modelId="{202ED423-6D01-49C6-A913-A337D022B52B}">
      <dsp:nvSpPr>
        <dsp:cNvPr id="0" name=""/>
        <dsp:cNvSpPr/>
      </dsp:nvSpPr>
      <dsp:spPr>
        <a:xfrm>
          <a:off x="4196355"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Communities of Practice</a:t>
          </a:r>
        </a:p>
        <a:p>
          <a:pPr marL="0" lvl="0" indent="0" algn="ctr" defTabSz="622300">
            <a:lnSpc>
              <a:spcPct val="100000"/>
            </a:lnSpc>
            <a:spcBef>
              <a:spcPct val="0"/>
            </a:spcBef>
            <a:spcAft>
              <a:spcPct val="35000"/>
            </a:spcAft>
            <a:buNone/>
          </a:pPr>
          <a:r>
            <a:rPr lang="en-GB" sz="1050" kern="1200"/>
            <a:t>CPPO’s; Practitioners; Clinical Associates in Psychology (CAPS); Physical Healthcare; Assistant Psychologists and students</a:t>
          </a:r>
        </a:p>
      </dsp:txBody>
      <dsp:txXfrm>
        <a:off x="4196355" y="1553921"/>
        <a:ext cx="1905834" cy="1143500"/>
      </dsp:txXfrm>
    </dsp:sp>
    <dsp:sp modelId="{3964F6CD-FF23-4E6E-A615-0036443DF27A}">
      <dsp:nvSpPr>
        <dsp:cNvPr id="0" name=""/>
        <dsp:cNvSpPr/>
      </dsp:nvSpPr>
      <dsp:spPr>
        <a:xfrm>
          <a:off x="6292773"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0" kern="1200" baseline="0"/>
            <a:t>Developing e-learning resources</a:t>
          </a:r>
        </a:p>
        <a:p>
          <a:pPr marL="0" lvl="0" indent="0" algn="l" defTabSz="622300">
            <a:lnSpc>
              <a:spcPct val="90000"/>
            </a:lnSpc>
            <a:spcBef>
              <a:spcPct val="0"/>
            </a:spcBef>
            <a:spcAft>
              <a:spcPct val="35000"/>
            </a:spcAft>
            <a:buNone/>
          </a:pPr>
          <a:r>
            <a:rPr lang="en-GB" sz="1200" kern="1200" baseline="0"/>
            <a:t>-  </a:t>
          </a:r>
          <a:r>
            <a:rPr lang="en-GB" sz="1100" kern="1200" baseline="0"/>
            <a:t>Skills into Practice</a:t>
          </a:r>
        </a:p>
        <a:p>
          <a:pPr marL="0" lvl="0" indent="0" algn="l" defTabSz="622300">
            <a:lnSpc>
              <a:spcPct val="90000"/>
            </a:lnSpc>
            <a:spcBef>
              <a:spcPct val="0"/>
            </a:spcBef>
            <a:spcAft>
              <a:spcPct val="35000"/>
            </a:spcAft>
            <a:buNone/>
          </a:pPr>
          <a:r>
            <a:rPr lang="en-GB" sz="1100" kern="1200" baseline="0"/>
            <a:t>- Psychological Practice in Physical Health ‘Fundamentals’</a:t>
          </a:r>
        </a:p>
      </dsp:txBody>
      <dsp:txXfrm>
        <a:off x="6292773" y="1553921"/>
        <a:ext cx="1905834" cy="1143500"/>
      </dsp:txXfrm>
    </dsp:sp>
    <dsp:sp modelId="{29D475DD-7EA4-4D8A-997A-8A50FB5BF0C1}">
      <dsp:nvSpPr>
        <dsp:cNvPr id="0" name=""/>
        <dsp:cNvSpPr/>
      </dsp:nvSpPr>
      <dsp:spPr>
        <a:xfrm>
          <a:off x="8389190"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Supporting Equality, Diversity and Inclusivity </a:t>
          </a:r>
        </a:p>
        <a:p>
          <a:pPr marL="0" lvl="0" indent="0" algn="l" defTabSz="622300">
            <a:lnSpc>
              <a:spcPct val="90000"/>
            </a:lnSpc>
            <a:spcBef>
              <a:spcPct val="0"/>
            </a:spcBef>
            <a:spcAft>
              <a:spcPct val="35000"/>
            </a:spcAft>
            <a:buNone/>
          </a:pPr>
          <a:r>
            <a:rPr lang="en-GB" sz="1400" kern="1200"/>
            <a:t>- </a:t>
          </a:r>
          <a:r>
            <a:rPr lang="en-GB" sz="1200" kern="1200"/>
            <a:t>Ethnic representation in the workforce</a:t>
          </a:r>
          <a:endParaRPr lang="en-GB" sz="1400" kern="1200"/>
        </a:p>
      </dsp:txBody>
      <dsp:txXfrm>
        <a:off x="8389190" y="1553921"/>
        <a:ext cx="1905834" cy="1143500"/>
      </dsp:txXfrm>
    </dsp:sp>
    <dsp:sp modelId="{25AEA226-B532-4624-ADA0-1AE7D6F112CE}">
      <dsp:nvSpPr>
        <dsp:cNvPr id="0" name=""/>
        <dsp:cNvSpPr/>
      </dsp:nvSpPr>
      <dsp:spPr>
        <a:xfrm>
          <a:off x="3520" y="2888005"/>
          <a:ext cx="1905834" cy="1143500"/>
        </a:xfrm>
        <a:prstGeom prst="rect">
          <a:avLst/>
        </a:prstGeom>
        <a:noFill/>
        <a:ln w="63500" cap="flat" cmpd="sng" algn="ctr">
          <a:solidFill>
            <a:srgbClr val="9966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chemeClr val="tx1"/>
              </a:solidFill>
            </a:rPr>
            <a:t>Professional advice informing professional practice and process</a:t>
          </a:r>
        </a:p>
      </dsp:txBody>
      <dsp:txXfrm>
        <a:off x="3520" y="2888005"/>
        <a:ext cx="1905834" cy="1143500"/>
      </dsp:txXfrm>
    </dsp:sp>
    <dsp:sp modelId="{36EBFAD2-E77D-4327-8582-58662604BF86}">
      <dsp:nvSpPr>
        <dsp:cNvPr id="0" name=""/>
        <dsp:cNvSpPr/>
      </dsp:nvSpPr>
      <dsp:spPr>
        <a:xfrm>
          <a:off x="2099937"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Professional advice to NHS England Workforce, Training &amp; Education team</a:t>
          </a:r>
        </a:p>
      </dsp:txBody>
      <dsp:txXfrm>
        <a:off x="2099937" y="2888005"/>
        <a:ext cx="1905834" cy="1143500"/>
      </dsp:txXfrm>
    </dsp:sp>
    <dsp:sp modelId="{83CEB117-0762-47C5-8DBA-B29BF41DEE0F}">
      <dsp:nvSpPr>
        <dsp:cNvPr id="0" name=""/>
        <dsp:cNvSpPr/>
      </dsp:nvSpPr>
      <dsp:spPr>
        <a:xfrm>
          <a:off x="4196355"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200" kern="1200"/>
            <a:t>Over 1500 critical friend responses</a:t>
          </a:r>
        </a:p>
        <a:p>
          <a:pPr marL="0" lvl="0" algn="ctr" defTabSz="755650">
            <a:lnSpc>
              <a:spcPct val="90000"/>
            </a:lnSpc>
            <a:spcBef>
              <a:spcPct val="0"/>
            </a:spcBef>
            <a:spcAft>
              <a:spcPct val="35000"/>
            </a:spcAft>
            <a:buNone/>
          </a:pPr>
          <a:endParaRPr lang="en-GB" sz="1200" kern="1200"/>
        </a:p>
      </dsp:txBody>
      <dsp:txXfrm>
        <a:off x="4196355" y="2888005"/>
        <a:ext cx="1905834" cy="1143500"/>
      </dsp:txXfrm>
    </dsp:sp>
    <dsp:sp modelId="{B5D4B339-FD89-461C-80A9-11914932F714}">
      <dsp:nvSpPr>
        <dsp:cNvPr id="0" name=""/>
        <dsp:cNvSpPr/>
      </dsp:nvSpPr>
      <dsp:spPr>
        <a:xfrm>
          <a:off x="6292773"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200" kern="1200"/>
            <a:t>Project to Connect Midlands Lived Experience Leads</a:t>
          </a:r>
        </a:p>
        <a:p>
          <a:pPr marL="0" lvl="0" algn="ctr" defTabSz="622300">
            <a:lnSpc>
              <a:spcPct val="90000"/>
            </a:lnSpc>
            <a:spcBef>
              <a:spcPct val="0"/>
            </a:spcBef>
            <a:spcAft>
              <a:spcPct val="35000"/>
            </a:spcAft>
            <a:buNone/>
          </a:pPr>
          <a:endParaRPr lang="en-GB" sz="1200" kern="1200"/>
        </a:p>
      </dsp:txBody>
      <dsp:txXfrm>
        <a:off x="6292773" y="2888005"/>
        <a:ext cx="1905834" cy="1143500"/>
      </dsp:txXfrm>
    </dsp:sp>
    <dsp:sp modelId="{ADEEA700-41BA-4F16-88F7-FEFFC2C709C0}">
      <dsp:nvSpPr>
        <dsp:cNvPr id="0" name=""/>
        <dsp:cNvSpPr/>
      </dsp:nvSpPr>
      <dsp:spPr>
        <a:xfrm>
          <a:off x="8389190"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Other workstreams, such as Promoting Mental Health and Wellbeing Practitioners (MHWP) in specialist settings… and more</a:t>
          </a:r>
        </a:p>
      </dsp:txBody>
      <dsp:txXfrm>
        <a:off x="8389190" y="2888005"/>
        <a:ext cx="1905834" cy="11435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85CAEC-0DF4-48E3-A588-FD2F796A2F69}" type="datetimeFigureOut">
              <a:rPr lang="en-GB" smtClean="0"/>
              <a:t>09/10/2024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08FD4F-13F1-4FD3-ADE0-4ECDB9F7C155}" type="slidenum">
              <a:rPr lang="en-GB" smtClean="0"/>
              <a:t>‹#›</a:t>
            </a:fld>
            <a:endParaRPr lang="en-GB"/>
          </a:p>
        </p:txBody>
      </p:sp>
    </p:spTree>
    <p:extLst>
      <p:ext uri="{BB962C8B-B14F-4D97-AF65-F5344CB8AC3E}">
        <p14:creationId xmlns:p14="http://schemas.microsoft.com/office/powerpoint/2010/main" val="2820256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Across a range of healthcare settings including primary, secondary or tertiary care within statutory, third sector, or private healthcare. </a:t>
            </a:r>
          </a:p>
          <a:p>
            <a:pPr marL="0" indent="0">
              <a:buNone/>
            </a:pPr>
            <a:endParaRPr lang="en-GB" sz="1200"/>
          </a:p>
          <a:p>
            <a:r>
              <a:rPr lang="en-GB" sz="1200"/>
              <a:t>Large-scale public health programmes and organisations to individual or small group consultations</a:t>
            </a:r>
          </a:p>
          <a:p>
            <a:pPr marL="0" indent="0">
              <a:buNone/>
            </a:pPr>
            <a:endParaRPr lang="en-GB" sz="1200"/>
          </a:p>
          <a:p>
            <a:r>
              <a:rPr lang="en-GB" sz="1200"/>
              <a:t>Health Psychologists also work in academia – teaching and researching in their area of expertise.</a:t>
            </a:r>
          </a:p>
          <a:p>
            <a:endParaRPr lang="en-GB" sz="1200"/>
          </a:p>
          <a:p>
            <a:r>
              <a:rPr lang="en-GB" sz="1200"/>
              <a:t>Approx. 610 Health Psychologists in the UK, estimated that around 1 in 6 are employed directly in NHS services</a:t>
            </a:r>
          </a:p>
          <a:p>
            <a:pPr algn="r"/>
            <a:endParaRPr lang="en-GB" sz="1000"/>
          </a:p>
          <a:p>
            <a:pPr algn="r"/>
            <a:r>
              <a:rPr lang="en-GB" sz="800"/>
              <a:t>Source</a:t>
            </a:r>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10</a:t>
            </a:fld>
            <a:endParaRPr lang="en-US"/>
          </a:p>
        </p:txBody>
      </p:sp>
    </p:spTree>
    <p:extLst>
      <p:ext uri="{BB962C8B-B14F-4D97-AF65-F5344CB8AC3E}">
        <p14:creationId xmlns:p14="http://schemas.microsoft.com/office/powerpoint/2010/main" val="3717442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600"/>
              </a:spcAft>
            </a:pPr>
            <a:r>
              <a:rPr lang="en-GB">
                <a:ea typeface="Calibri" panose="020F0502020204030204" pitchFamily="34" charset="0"/>
                <a:cs typeface="Times New Roman" panose="02020603050405020304" pitchFamily="18" charset="0"/>
              </a:rPr>
              <a:t>Implementation gap: learners struggle to implement Continuing Professional Development course material into practice (Cook et al, 2019).</a:t>
            </a:r>
          </a:p>
          <a:p>
            <a:pPr>
              <a:lnSpc>
                <a:spcPct val="107000"/>
              </a:lnSpc>
              <a:spcAft>
                <a:spcPts val="600"/>
              </a:spcAft>
            </a:pPr>
            <a:r>
              <a:rPr lang="en-US">
                <a:cs typeface="Arial" panose="020B0604020202020204" pitchFamily="34" charset="0"/>
              </a:rPr>
              <a:t>Healthcare professionals (HCPs) did not deliver </a:t>
            </a:r>
            <a:r>
              <a:rPr lang="en-US" err="1">
                <a:cs typeface="Arial" panose="020B0604020202020204" pitchFamily="34" charset="0"/>
              </a:rPr>
              <a:t>behaviour</a:t>
            </a:r>
            <a:r>
              <a:rPr lang="en-US">
                <a:cs typeface="Arial" panose="020B0604020202020204" pitchFamily="34" charset="0"/>
              </a:rPr>
              <a:t> change interventions on 50% of occasions they perceived a need (</a:t>
            </a:r>
            <a:r>
              <a:rPr lang="en-US" err="1">
                <a:cs typeface="Arial" panose="020B0604020202020204" pitchFamily="34" charset="0"/>
              </a:rPr>
              <a:t>Keyworth</a:t>
            </a:r>
            <a:r>
              <a:rPr lang="en-US">
                <a:cs typeface="Arial" panose="020B0604020202020204" pitchFamily="34" charset="0"/>
              </a:rPr>
              <a:t> et al, 2018).</a:t>
            </a:r>
          </a:p>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20</a:t>
            </a:fld>
            <a:endParaRPr lang="en-GB"/>
          </a:p>
        </p:txBody>
      </p:sp>
    </p:spTree>
    <p:extLst>
      <p:ext uri="{BB962C8B-B14F-4D97-AF65-F5344CB8AC3E}">
        <p14:creationId xmlns:p14="http://schemas.microsoft.com/office/powerpoint/2010/main" val="4206966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FAAE2F-DC3C-48E0-91EE-11040200B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3698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22</a:t>
            </a:fld>
            <a:endParaRPr lang="en-GB"/>
          </a:p>
        </p:txBody>
      </p:sp>
    </p:spTree>
    <p:extLst>
      <p:ext uri="{BB962C8B-B14F-4D97-AF65-F5344CB8AC3E}">
        <p14:creationId xmlns:p14="http://schemas.microsoft.com/office/powerpoint/2010/main" val="873044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800">
                <a:effectLst/>
                <a:latin typeface="Calibri" panose="020F0502020204030204" pitchFamily="34" charset="0"/>
                <a:ea typeface="Calibri" panose="020F0502020204030204" pitchFamily="34" charset="0"/>
              </a:rPr>
              <a:t>This was to create a sustainable intervention.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800">
                <a:solidFill>
                  <a:srgbClr val="2A2A2A"/>
                </a:solidFill>
              </a:rPr>
              <a:t>Participants wanted the MECC approach integrated within staff culture and not viewed as an add-on, so that infrastructure would be created to support it (Chisholm et al, 2018).</a:t>
            </a:r>
          </a:p>
          <a:p>
            <a:pPr marL="0" indent="0">
              <a:buFont typeface="Arial" panose="020B0604020202020204" pitchFamily="34" charset="0"/>
              <a:buNone/>
            </a:pPr>
            <a:endParaRPr lang="en-GB" sz="180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AAFAAE2F-DC3C-48E0-91EE-11040200B7E4}" type="slidenum">
              <a:rPr lang="en-GB" smtClean="0"/>
              <a:t>23</a:t>
            </a:fld>
            <a:endParaRPr lang="en-GB"/>
          </a:p>
        </p:txBody>
      </p:sp>
    </p:spTree>
    <p:extLst>
      <p:ext uri="{BB962C8B-B14F-4D97-AF65-F5344CB8AC3E}">
        <p14:creationId xmlns:p14="http://schemas.microsoft.com/office/powerpoint/2010/main" val="1417616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24</a:t>
            </a:fld>
            <a:endParaRPr lang="en-GB"/>
          </a:p>
        </p:txBody>
      </p:sp>
    </p:spTree>
    <p:extLst>
      <p:ext uri="{BB962C8B-B14F-4D97-AF65-F5344CB8AC3E}">
        <p14:creationId xmlns:p14="http://schemas.microsoft.com/office/powerpoint/2010/main" val="1269384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25</a:t>
            </a:fld>
            <a:endParaRPr lang="en-GB"/>
          </a:p>
        </p:txBody>
      </p:sp>
    </p:spTree>
    <p:extLst>
      <p:ext uri="{BB962C8B-B14F-4D97-AF65-F5344CB8AC3E}">
        <p14:creationId xmlns:p14="http://schemas.microsoft.com/office/powerpoint/2010/main" val="671501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ea typeface="Calibri" panose="020F0502020204030204" pitchFamily="34" charset="0"/>
                <a:cs typeface="Times New Roman" panose="02020603050405020304" pitchFamily="18" charset="0"/>
              </a:rPr>
              <a:t>Direct quotes: </a:t>
            </a:r>
          </a:p>
          <a:p>
            <a:r>
              <a:rPr lang="en-GB" sz="1200">
                <a:solidFill>
                  <a:srgbClr val="212121"/>
                </a:solidFill>
              </a:rPr>
              <a:t>“It was open and friendly and was able to bring a real life challenge to discuss and gain support with.”</a:t>
            </a:r>
          </a:p>
          <a:p>
            <a:r>
              <a:rPr lang="en-GB" sz="1200">
                <a:solidFill>
                  <a:srgbClr val="212121"/>
                </a:solidFill>
              </a:rPr>
              <a:t>“Different ways of creating goals, types of goals, overcoming barriers and resistance, ideas from other services within the session today and their different approaches.”</a:t>
            </a:r>
          </a:p>
          <a:p>
            <a:r>
              <a:rPr lang="en-GB" sz="1200">
                <a:solidFill>
                  <a:srgbClr val="212121"/>
                </a:solidFill>
              </a:rPr>
              <a:t>“I loved the small group size and relaxed agenda, which helped it feel more peer-to-peer support. Also that cameras on were encouraged to make it feel more supportive.”</a:t>
            </a:r>
          </a:p>
          <a:p>
            <a:r>
              <a:rPr lang="en-GB" sz="1200">
                <a:solidFill>
                  <a:srgbClr val="212121"/>
                </a:solidFill>
              </a:rPr>
              <a:t>“The session was really informative, and interesting , with enough group engagement, got useful takeaway.”</a:t>
            </a:r>
          </a:p>
          <a:p>
            <a:r>
              <a:rPr lang="en-GB" sz="1200">
                <a:solidFill>
                  <a:srgbClr val="212121"/>
                </a:solidFill>
              </a:rPr>
              <a:t>“It was very relaxed and focused on reflective practice. Small group made it easier on teams.”</a:t>
            </a:r>
          </a:p>
          <a:p>
            <a:endParaRPr lang="en-GB" sz="1200">
              <a:solidFill>
                <a:srgbClr val="212121"/>
              </a:solidFill>
            </a:endParaRPr>
          </a:p>
          <a:p>
            <a:r>
              <a:rPr lang="en-GB">
                <a:ea typeface="Calibri" panose="020F0502020204030204" pitchFamily="34" charset="0"/>
                <a:cs typeface="Times New Roman" panose="02020603050405020304" pitchFamily="18" charset="0"/>
              </a:rPr>
              <a:t>Direct quotes: </a:t>
            </a:r>
          </a:p>
          <a:p>
            <a:r>
              <a:rPr lang="en-GB">
                <a:solidFill>
                  <a:srgbClr val="212121"/>
                </a:solidFill>
                <a:cs typeface="Arial" panose="020B0604020202020204" pitchFamily="34" charset="0"/>
              </a:rPr>
              <a:t>“R</a:t>
            </a:r>
            <a:r>
              <a:rPr lang="en-GB">
                <a:cs typeface="Arial" panose="020B0604020202020204" pitchFamily="34" charset="0"/>
              </a:rPr>
              <a:t>efreshes</a:t>
            </a:r>
            <a:r>
              <a:rPr lang="en-GB">
                <a:solidFill>
                  <a:srgbClr val="212121"/>
                </a:solidFill>
                <a:cs typeface="Arial" panose="020B0604020202020204" pitchFamily="34" charset="0"/>
              </a:rPr>
              <a:t> me on coaching skills learnt and makes me reflect on recent communications and practice being better.”</a:t>
            </a:r>
          </a:p>
          <a:p>
            <a:r>
              <a:rPr lang="en-GB">
                <a:solidFill>
                  <a:srgbClr val="212121"/>
                </a:solidFill>
                <a:cs typeface="Arial" panose="020B0604020202020204" pitchFamily="34" charset="0"/>
              </a:rPr>
              <a:t>“Learning about other services in the trust, new approaches we can use in our practise and developing our skills in using quality conversations.”</a:t>
            </a:r>
          </a:p>
          <a:p>
            <a:r>
              <a:rPr lang="en-GB">
                <a:solidFill>
                  <a:srgbClr val="212121"/>
                </a:solidFill>
                <a:cs typeface="Arial" panose="020B0604020202020204" pitchFamily="34" charset="0"/>
              </a:rPr>
              <a:t>“The opportunity to hear good news, share learning, network, feel connected with others.”</a:t>
            </a:r>
            <a:endParaRPr lang="en-GB">
              <a:ea typeface="Calibri" panose="020F0502020204030204" pitchFamily="34" charset="0"/>
              <a:cs typeface="Arial" panose="020B0604020202020204" pitchFamily="34" charset="0"/>
            </a:endParaRPr>
          </a:p>
          <a:p>
            <a:endParaRPr lang="en-GB" sz="1200"/>
          </a:p>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26</a:t>
            </a:fld>
            <a:endParaRPr lang="en-GB"/>
          </a:p>
        </p:txBody>
      </p:sp>
    </p:spTree>
    <p:extLst>
      <p:ext uri="{BB962C8B-B14F-4D97-AF65-F5344CB8AC3E}">
        <p14:creationId xmlns:p14="http://schemas.microsoft.com/office/powerpoint/2010/main" val="212754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Arial" pitchFamily="34" charset="0"/>
              </a:rPr>
              <a:t>Strengths:</a:t>
            </a:r>
          </a:p>
          <a:p>
            <a:pPr marL="257175" indent="-257175">
              <a:buFont typeface="Arial" panose="020B0604020202020204" pitchFamily="34" charset="0"/>
              <a:buChar char="•"/>
            </a:pPr>
            <a:r>
              <a:rPr lang="en-GB">
                <a:cs typeface="Arial" pitchFamily="34" charset="0"/>
              </a:rPr>
              <a:t>Initial findings are positive on knowledge, confidence and COM-B factors for QC skills implementation. </a:t>
            </a:r>
          </a:p>
          <a:p>
            <a:pPr marL="257175" indent="-257175">
              <a:buFont typeface="Arial" panose="020B0604020202020204" pitchFamily="34" charset="0"/>
              <a:buChar char="•"/>
            </a:pPr>
            <a:r>
              <a:rPr lang="en-GB">
                <a:cs typeface="Arial" pitchFamily="34" charset="0"/>
              </a:rPr>
              <a:t>Important topic area. We need to ensure training is implemented into practice. </a:t>
            </a:r>
          </a:p>
          <a:p>
            <a:pPr marL="257175" indent="-257175">
              <a:buFont typeface="Arial" panose="020B0604020202020204" pitchFamily="34" charset="0"/>
              <a:buChar char="•"/>
            </a:pPr>
            <a:r>
              <a:rPr lang="en-GB">
                <a:cs typeface="Arial" pitchFamily="34" charset="0"/>
              </a:rPr>
              <a:t>ICS training allowed for networking, sharing of knowledge and experiences and improved links for partnership working. </a:t>
            </a:r>
          </a:p>
          <a:p>
            <a:endParaRPr lang="en-GB">
              <a:cs typeface="Arial" pitchFamily="34" charset="0"/>
            </a:endParaRPr>
          </a:p>
          <a:p>
            <a:r>
              <a:rPr lang="en-GB">
                <a:cs typeface="Arial" pitchFamily="34" charset="0"/>
              </a:rPr>
              <a:t>Limitations: </a:t>
            </a:r>
          </a:p>
          <a:p>
            <a:pPr marL="257175" indent="-257175">
              <a:buFont typeface="Arial" panose="020B0604020202020204" pitchFamily="34" charset="0"/>
              <a:buChar char="•"/>
            </a:pPr>
            <a:r>
              <a:rPr lang="en-GB">
                <a:cs typeface="Arial" pitchFamily="34" charset="0"/>
              </a:rPr>
              <a:t>Small sample, unable to test for significance. More data needs collecting for robust evaluation. </a:t>
            </a:r>
          </a:p>
          <a:p>
            <a:pPr marL="257175" indent="-257175">
              <a:buFont typeface="Arial" panose="020B0604020202020204" pitchFamily="34" charset="0"/>
              <a:buChar char="•"/>
            </a:pPr>
            <a:r>
              <a:rPr lang="en-GB">
                <a:cs typeface="Arial" pitchFamily="34" charset="0"/>
              </a:rPr>
              <a:t>High drop-out rates and low virtual engagement. </a:t>
            </a:r>
          </a:p>
          <a:p>
            <a:pPr marL="257175" indent="-257175">
              <a:buFont typeface="Arial" panose="020B0604020202020204" pitchFamily="34" charset="0"/>
              <a:buChar char="•"/>
            </a:pPr>
            <a:r>
              <a:rPr lang="en-GB">
                <a:cs typeface="Arial" pitchFamily="34" charset="0"/>
              </a:rPr>
              <a:t>ICS training did pose challenges in some sessions as attendees' area of work differed greatly.</a:t>
            </a:r>
          </a:p>
          <a:p>
            <a:endParaRPr lang="en-GB"/>
          </a:p>
          <a:p>
            <a:r>
              <a:rPr lang="en-GB" sz="1200">
                <a:cs typeface="Arial" pitchFamily="34" charset="0"/>
              </a:rPr>
              <a:t>Reflections:</a:t>
            </a:r>
          </a:p>
          <a:p>
            <a:endParaRPr lang="en-GB" sz="1100">
              <a:cs typeface="Arial" pitchFamily="34" charset="0"/>
            </a:endParaRPr>
          </a:p>
          <a:p>
            <a:pPr marL="257175" indent="-257175">
              <a:buFont typeface="Arial" panose="020B0604020202020204" pitchFamily="34" charset="0"/>
              <a:buChar char="•"/>
            </a:pPr>
            <a:r>
              <a:rPr lang="en-GB" sz="1200">
                <a:cs typeface="Arial" pitchFamily="34" charset="0"/>
              </a:rPr>
              <a:t>Start of further interventions to improve implementation and data collection. </a:t>
            </a:r>
          </a:p>
          <a:p>
            <a:endParaRPr lang="en-GB" sz="1200">
              <a:cs typeface="Arial" pitchFamily="34" charset="0"/>
            </a:endParaRPr>
          </a:p>
          <a:p>
            <a:pPr marL="257175" indent="-257175">
              <a:buFont typeface="Arial" panose="020B0604020202020204" pitchFamily="34" charset="0"/>
              <a:buChar char="•"/>
            </a:pPr>
            <a:r>
              <a:rPr lang="en-GB" sz="1200">
                <a:cs typeface="Arial" pitchFamily="34" charset="0"/>
              </a:rPr>
              <a:t>Further consideration is needed on how to increase engagement and reduce drop-out rates. </a:t>
            </a:r>
          </a:p>
          <a:p>
            <a:pPr marL="257175" indent="-257175">
              <a:buFont typeface="Arial" panose="020B0604020202020204" pitchFamily="34" charset="0"/>
              <a:buChar char="•"/>
            </a:pPr>
            <a:endParaRPr lang="en-GB" sz="1200">
              <a:cs typeface="Arial" pitchFamily="34" charset="0"/>
            </a:endParaRPr>
          </a:p>
          <a:p>
            <a:pPr marL="257175" indent="-257175">
              <a:buFont typeface="Arial" panose="020B0604020202020204" pitchFamily="34" charset="0"/>
              <a:buChar char="•"/>
            </a:pPr>
            <a:r>
              <a:rPr lang="en-GB" sz="1100">
                <a:cs typeface="Arial" pitchFamily="34" charset="0"/>
              </a:rPr>
              <a:t>Training across an ICS can have challenges from a facilitation perspective but many benefits for learners</a:t>
            </a:r>
          </a:p>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27</a:t>
            </a:fld>
            <a:endParaRPr lang="en-GB"/>
          </a:p>
        </p:txBody>
      </p:sp>
    </p:spTree>
    <p:extLst>
      <p:ext uri="{BB962C8B-B14F-4D97-AF65-F5344CB8AC3E}">
        <p14:creationId xmlns:p14="http://schemas.microsoft.com/office/powerpoint/2010/main" val="3796148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28</a:t>
            </a:fld>
            <a:endParaRPr lang="en-US"/>
          </a:p>
        </p:txBody>
      </p:sp>
    </p:spTree>
    <p:extLst>
      <p:ext uri="{BB962C8B-B14F-4D97-AF65-F5344CB8AC3E}">
        <p14:creationId xmlns:p14="http://schemas.microsoft.com/office/powerpoint/2010/main" val="30101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4523052-3BA6-4BD0-9203-6AC7CAAFC65C}" type="slidenum">
              <a:rPr lang="en-GB" smtClean="0"/>
              <a:t>29</a:t>
            </a:fld>
            <a:endParaRPr lang="en-GB"/>
          </a:p>
        </p:txBody>
      </p:sp>
    </p:spTree>
    <p:extLst>
      <p:ext uri="{BB962C8B-B14F-4D97-AF65-F5344CB8AC3E}">
        <p14:creationId xmlns:p14="http://schemas.microsoft.com/office/powerpoint/2010/main" val="2216562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t>Training in England has been either self-funded or funded by an employer – BPS QHP route OR Prof Doc route. </a:t>
            </a:r>
          </a:p>
          <a:p>
            <a:endParaRPr lang="en-US" sz="1200"/>
          </a:p>
          <a:p>
            <a:r>
              <a:rPr lang="en-US" sz="1200"/>
              <a:t>Funding for 4 trainees per year through NHS National Education for Scotland (NES). </a:t>
            </a:r>
            <a:r>
              <a:rPr lang="en-GB" sz="1200" b="0" i="0" u="none" strike="noStrike" baseline="0"/>
              <a:t>This training route has made considerable impact on health and care</a:t>
            </a:r>
          </a:p>
          <a:p>
            <a:pPr algn="l"/>
            <a:r>
              <a:rPr lang="en-GB" sz="1200" b="0" i="0" u="none" strike="noStrike" baseline="0"/>
              <a:t>transformation and opportunities for health psychologists in the NHS in Scotland.</a:t>
            </a:r>
          </a:p>
          <a:p>
            <a:endParaRPr lang="en-US" sz="1200"/>
          </a:p>
          <a:p>
            <a:r>
              <a:rPr lang="en-US" sz="1200"/>
              <a:t>Until now, there had been no such route in England. We now have the first Health Education England (now NHS England) funded positions.</a:t>
            </a:r>
          </a:p>
          <a:p>
            <a:endParaRPr lang="en-US" sz="1200"/>
          </a:p>
          <a:p>
            <a:r>
              <a:rPr lang="en-US" sz="1200"/>
              <a:t>NHS route: </a:t>
            </a:r>
          </a:p>
          <a:p>
            <a:r>
              <a:rPr lang="en-US" sz="1200"/>
              <a:t>Undergraduate degree in Psychology</a:t>
            </a:r>
          </a:p>
          <a:p>
            <a:r>
              <a:rPr lang="en-US" sz="1200"/>
              <a:t>Stage 1 training is an MSc in Health Psychology</a:t>
            </a:r>
          </a:p>
          <a:p>
            <a:r>
              <a:rPr lang="en-US" sz="1200"/>
              <a:t>Stage 2 training starts at Band 6</a:t>
            </a:r>
          </a:p>
          <a:p>
            <a:r>
              <a:rPr lang="en-US" sz="1200"/>
              <a:t>Newly Qualified at Band 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Training in England has been either self-funded or funded by an employer- BPS QHP route OR Prof Doc route.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Health psychology has been </a:t>
            </a:r>
            <a:r>
              <a:rPr lang="en-US" sz="1200" err="1"/>
              <a:t>underutilised</a:t>
            </a:r>
            <a:r>
              <a:rPr lang="en-US" sz="1200"/>
              <a:t>. </a:t>
            </a:r>
          </a:p>
          <a:p>
            <a:endParaRPr lang="en-GB"/>
          </a:p>
          <a:p>
            <a:r>
              <a:rPr lang="en-GB" sz="1800">
                <a:effectLst/>
                <a:latin typeface="Segoe UI" panose="020B0502040204020203" pitchFamily="34" charset="0"/>
              </a:rPr>
              <a:t>Similar to other applied psychology training programmes, health psychologists have at least 7 years specialist training - 3 year BPS accredited BSc, 1 year MSc health psychology which provides knowledge foundation and doctoral level training, usually 2-5 years through BPS or professional doctorate.</a:t>
            </a:r>
            <a:br>
              <a:rPr lang="en-GB" sz="1800">
                <a:effectLst/>
                <a:latin typeface="Segoe UI" panose="020B0502040204020203" pitchFamily="34" charset="0"/>
              </a:rPr>
            </a:br>
            <a:br>
              <a:rPr lang="en-GB" sz="1800">
                <a:effectLst/>
                <a:latin typeface="Segoe UI" panose="020B0502040204020203" pitchFamily="34" charset="0"/>
              </a:rPr>
            </a:br>
            <a:r>
              <a:rPr lang="en-GB" sz="1800">
                <a:effectLst/>
                <a:latin typeface="Segoe UI" panose="020B0502040204020203" pitchFamily="34" charset="0"/>
              </a:rPr>
              <a:t>Often locally funded e.g. through funded bursaries or self-funded in England, no national training scheme.</a:t>
            </a:r>
            <a:br>
              <a:rPr lang="en-GB" sz="1800">
                <a:effectLst/>
                <a:latin typeface="Segoe UI" panose="020B0502040204020203" pitchFamily="34" charset="0"/>
              </a:rPr>
            </a:br>
            <a:br>
              <a:rPr lang="en-GB" sz="1800">
                <a:effectLst/>
                <a:latin typeface="Segoe UI" panose="020B0502040204020203" pitchFamily="34" charset="0"/>
              </a:rPr>
            </a:br>
            <a:r>
              <a:rPr lang="en-GB" sz="1800">
                <a:effectLst/>
                <a:latin typeface="Segoe UI" panose="020B0502040204020203" pitchFamily="34" charset="0"/>
              </a:rPr>
              <a:t>Scotland route is not always 4 per </a:t>
            </a:r>
            <a:r>
              <a:rPr lang="en-GB" sz="1800" err="1">
                <a:effectLst/>
                <a:latin typeface="Segoe UI" panose="020B0502040204020203" pitchFamily="34" charset="0"/>
              </a:rPr>
              <a:t>yr</a:t>
            </a:r>
            <a:r>
              <a:rPr lang="en-GB" sz="1800">
                <a:effectLst/>
                <a:latin typeface="Segoe UI" panose="020B0502040204020203" pitchFamily="34" charset="0"/>
              </a:rPr>
              <a:t>, so suggest say a small number each year since 2008?</a:t>
            </a:r>
            <a:br>
              <a:rPr lang="en-GB" sz="1800">
                <a:effectLst/>
                <a:latin typeface="Segoe UI" panose="020B0502040204020203" pitchFamily="34" charset="0"/>
              </a:rPr>
            </a:br>
            <a:br>
              <a:rPr lang="en-GB" sz="1800">
                <a:effectLst/>
                <a:latin typeface="Segoe UI" panose="020B0502040204020203" pitchFamily="34" charset="0"/>
              </a:rPr>
            </a:br>
            <a:r>
              <a:rPr lang="en-GB" sz="1800">
                <a:effectLst/>
                <a:latin typeface="Segoe UI" panose="020B0502040204020203" pitchFamily="34" charset="0"/>
              </a:rPr>
              <a:t>Could definitely signpost to the DHP pages here </a:t>
            </a:r>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11</a:t>
            </a:fld>
            <a:endParaRPr lang="en-US"/>
          </a:p>
        </p:txBody>
      </p:sp>
    </p:spTree>
    <p:extLst>
      <p:ext uri="{BB962C8B-B14F-4D97-AF65-F5344CB8AC3E}">
        <p14:creationId xmlns:p14="http://schemas.microsoft.com/office/powerpoint/2010/main" val="2303807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FAAE2F-DC3C-48E0-91EE-11040200B7E4}" type="slidenum">
              <a:rPr lang="en-GB" smtClean="0"/>
              <a:t>30</a:t>
            </a:fld>
            <a:endParaRPr lang="en-GB"/>
          </a:p>
        </p:txBody>
      </p:sp>
    </p:spTree>
    <p:extLst>
      <p:ext uri="{BB962C8B-B14F-4D97-AF65-F5344CB8AC3E}">
        <p14:creationId xmlns:p14="http://schemas.microsoft.com/office/powerpoint/2010/main" val="428111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sz="1200">
              <a:solidFill>
                <a:schemeClr val="bg2">
                  <a:lumMod val="10000"/>
                </a:schemeClr>
              </a:solidFill>
            </a:endParaRPr>
          </a:p>
          <a:p>
            <a:pPr marL="342900" lvl="0" indent="-342900">
              <a:buFont typeface="Symbol" panose="05050102010706020507" pitchFamily="18" charset="2"/>
              <a:buChar char=""/>
            </a:pPr>
            <a:r>
              <a:rPr lang="en-GB" sz="1200" b="1">
                <a:effectLst/>
                <a:ea typeface="Times New Roman" panose="02020603050405020304" pitchFamily="18" charset="0"/>
              </a:rPr>
              <a:t>Established by HEE</a:t>
            </a:r>
            <a:r>
              <a:rPr lang="en-GB" sz="1200">
                <a:effectLst/>
                <a:ea typeface="Times New Roman" panose="02020603050405020304" pitchFamily="18" charset="0"/>
              </a:rPr>
              <a:t>: </a:t>
            </a:r>
            <a:r>
              <a:rPr lang="en-GB" sz="1200"/>
              <a:t>Building workforce redesign capability and capacity using psychology of the system and behaviour change to benefit staff, patients, and organisations.</a:t>
            </a:r>
            <a:r>
              <a:rPr lang="en-GB" sz="1200">
                <a:effectLst/>
                <a:ea typeface="Times New Roman" panose="02020603050405020304" pitchFamily="18" charset="0"/>
              </a:rPr>
              <a:t> E.g. by embedding effective new ways of working.</a:t>
            </a:r>
          </a:p>
          <a:p>
            <a:pPr marL="342900" lvl="0" indent="-342900">
              <a:buFont typeface="Symbol" panose="05050102010706020507" pitchFamily="18" charset="2"/>
              <a:buChar char=""/>
            </a:pPr>
            <a:r>
              <a:rPr lang="en-GB" sz="1200" b="1">
                <a:ea typeface="Times New Roman" panose="02020603050405020304" pitchFamily="18" charset="0"/>
              </a:rPr>
              <a:t>Embedding Health Psychology</a:t>
            </a:r>
            <a:r>
              <a:rPr lang="en-GB" sz="1200">
                <a:ea typeface="Times New Roman" panose="02020603050405020304" pitchFamily="18" charset="0"/>
              </a:rPr>
              <a:t>: </a:t>
            </a:r>
            <a:r>
              <a:rPr lang="en-GB" sz="1200"/>
              <a:t>Integrating health psychology roles across organisations to test their impact and effectiveness.</a:t>
            </a:r>
            <a:endParaRPr lang="en-GB" sz="1200">
              <a:effectLst/>
              <a:ea typeface="Times New Roman" panose="02020603050405020304" pitchFamily="18" charset="0"/>
            </a:endParaRPr>
          </a:p>
          <a:p>
            <a:pPr marL="342900" lvl="0" indent="-342900">
              <a:buFont typeface="Symbol" panose="05050102010706020507" pitchFamily="18" charset="2"/>
              <a:buChar char=""/>
            </a:pPr>
            <a:r>
              <a:rPr lang="en-GB" sz="1200" b="1">
                <a:effectLst/>
                <a:ea typeface="Times New Roman" panose="02020603050405020304" pitchFamily="18" charset="0"/>
              </a:rPr>
              <a:t>Leveraging </a:t>
            </a:r>
            <a:r>
              <a:rPr lang="en-GB" sz="1200" b="1">
                <a:ea typeface="Times New Roman" panose="02020603050405020304" pitchFamily="18" charset="0"/>
              </a:rPr>
              <a:t>Health Psychologists’ Expertise</a:t>
            </a:r>
            <a:r>
              <a:rPr lang="en-GB" sz="1200">
                <a:ea typeface="Times New Roman" panose="02020603050405020304" pitchFamily="18" charset="0"/>
              </a:rPr>
              <a:t>: Utilising their knowledge and skills to </a:t>
            </a:r>
            <a:r>
              <a:rPr lang="en-GB" sz="1200">
                <a:effectLst/>
                <a:ea typeface="Times New Roman" panose="02020603050405020304" pitchFamily="18" charset="0"/>
              </a:rPr>
              <a:t>embed new ways of working that improve health and care.</a:t>
            </a:r>
            <a:endParaRPr lang="en-GB" sz="1200">
              <a:effectLst/>
              <a:ea typeface="Calibri" panose="020F0502020204030204" pitchFamily="34" charset="0"/>
            </a:endParaRPr>
          </a:p>
          <a:p>
            <a:pPr marL="342900" lvl="0" indent="-342900">
              <a:buFont typeface="Symbol" panose="05050102010706020507" pitchFamily="18" charset="2"/>
              <a:buChar char=""/>
            </a:pPr>
            <a:r>
              <a:rPr lang="en-GB" sz="1200" b="1">
                <a:ea typeface="Times New Roman" panose="02020603050405020304" pitchFamily="18" charset="0"/>
              </a:rPr>
              <a:t>E</a:t>
            </a:r>
            <a:r>
              <a:rPr lang="en-GB" sz="1200" b="1">
                <a:effectLst/>
                <a:ea typeface="Times New Roman" panose="02020603050405020304" pitchFamily="18" charset="0"/>
              </a:rPr>
              <a:t>vidence-based </a:t>
            </a:r>
            <a:r>
              <a:rPr lang="en-GB" sz="1200" b="1">
                <a:ea typeface="Times New Roman" panose="02020603050405020304" pitchFamily="18" charset="0"/>
              </a:rPr>
              <a:t>T</a:t>
            </a:r>
            <a:r>
              <a:rPr lang="en-GB" sz="1200" b="1">
                <a:effectLst/>
                <a:ea typeface="Times New Roman" panose="02020603050405020304" pitchFamily="18" charset="0"/>
              </a:rPr>
              <a:t>ools</a:t>
            </a:r>
            <a:r>
              <a:rPr lang="en-GB" sz="1200">
                <a:effectLst/>
                <a:ea typeface="Times New Roman" panose="02020603050405020304" pitchFamily="18" charset="0"/>
              </a:rPr>
              <a:t>: Applying proven tools to understand behaviour change and develop sustainable interventions.</a:t>
            </a:r>
            <a:endParaRPr lang="en-GB" sz="1200">
              <a:effectLst/>
              <a:ea typeface="Calibri" panose="020F0502020204030204" pitchFamily="34" charset="0"/>
            </a:endParaRPr>
          </a:p>
          <a:p>
            <a:pPr marL="342900" lvl="0" indent="-342900">
              <a:buFont typeface="Symbol" panose="05050102010706020507" pitchFamily="18" charset="2"/>
              <a:buChar char=""/>
            </a:pPr>
            <a:r>
              <a:rPr lang="en-GB" sz="1200" b="1">
                <a:effectLst/>
                <a:ea typeface="Times New Roman" panose="02020603050405020304" pitchFamily="18" charset="0"/>
              </a:rPr>
              <a:t>Build Capacity in Behavioural Science</a:t>
            </a:r>
            <a:r>
              <a:rPr lang="en-GB" sz="1200">
                <a:effectLst/>
                <a:ea typeface="Times New Roman" panose="02020603050405020304" pitchFamily="18" charset="0"/>
              </a:rPr>
              <a:t>: Expanding regional capabilities in behavioural science methods and practices. </a:t>
            </a:r>
          </a:p>
          <a:p>
            <a:pPr marL="342900" lvl="0" indent="-342900">
              <a:buFont typeface="Symbol" panose="05050102010706020507" pitchFamily="18" charset="2"/>
              <a:buChar char=""/>
            </a:pPr>
            <a:r>
              <a:rPr lang="en-GB" sz="1200" b="1">
                <a:ea typeface="Calibri" panose="020F0502020204030204" pitchFamily="34" charset="0"/>
              </a:rPr>
              <a:t>Apply Behavioural Science</a:t>
            </a:r>
            <a:r>
              <a:rPr lang="en-GB" sz="1200">
                <a:ea typeface="Calibri" panose="020F0502020204030204" pitchFamily="34" charset="0"/>
              </a:rPr>
              <a:t>: Trainees will use the COM-B model and </a:t>
            </a:r>
            <a:r>
              <a:rPr lang="en-GB" sz="1200" b="0" i="0" u="none" strike="noStrike" baseline="0"/>
              <a:t>Behaviour Change Wheel to support workforce redesign programmes (Michie et al 2011).</a:t>
            </a:r>
            <a:endParaRPr lang="en-GB" sz="1200">
              <a:cs typeface="Arial" panose="020B0604020202020204" pitchFamily="34" charset="0"/>
            </a:endParaRPr>
          </a:p>
          <a:p>
            <a:pPr marL="171450" indent="-171450">
              <a:buFont typeface="Arial" panose="020B0604020202020204" pitchFamily="34" charset="0"/>
              <a:buChar char="•"/>
            </a:pPr>
            <a:endParaRPr lang="en-GB" sz="1200" b="0" i="0">
              <a:solidFill>
                <a:schemeClr val="bg2">
                  <a:lumMod val="10000"/>
                </a:schemeClr>
              </a:solidFill>
              <a:effectLst/>
            </a:endParaRPr>
          </a:p>
          <a:p>
            <a:pPr marL="171450" indent="-171450">
              <a:buFont typeface="Arial" panose="020B0604020202020204" pitchFamily="34" charset="0"/>
              <a:buChar char="•"/>
            </a:pPr>
            <a:r>
              <a:rPr lang="en-GB" sz="1200" b="0" i="0">
                <a:solidFill>
                  <a:schemeClr val="bg2">
                    <a:lumMod val="10000"/>
                  </a:schemeClr>
                </a:solidFill>
                <a:effectLst/>
              </a:rPr>
              <a:t>Thi</a:t>
            </a:r>
            <a:r>
              <a:rPr lang="en-GB" sz="1200">
                <a:solidFill>
                  <a:schemeClr val="bg2">
                    <a:lumMod val="10000"/>
                  </a:schemeClr>
                </a:solidFill>
              </a:rPr>
              <a:t>s includes </a:t>
            </a:r>
            <a:r>
              <a:rPr lang="en-GB" sz="1200" b="0" i="0">
                <a:solidFill>
                  <a:schemeClr val="bg2">
                    <a:lumMod val="10000"/>
                  </a:schemeClr>
                </a:solidFill>
                <a:effectLst/>
              </a:rPr>
              <a:t>working with health care teams to understand which practices are a priority for change,  which behaviours they are finding difficult to change, and why. </a:t>
            </a:r>
          </a:p>
          <a:p>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12</a:t>
            </a:fld>
            <a:endParaRPr lang="en-US"/>
          </a:p>
        </p:txBody>
      </p:sp>
    </p:spTree>
    <p:extLst>
      <p:ext uri="{BB962C8B-B14F-4D97-AF65-F5344CB8AC3E}">
        <p14:creationId xmlns:p14="http://schemas.microsoft.com/office/powerpoint/2010/main" val="1841819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Thinking of just mentioning that I have a slide with the steering board members on if anyone wants a copy then they can email me, rather than talking about this or showing it as I don’t have time </a:t>
            </a:r>
          </a:p>
        </p:txBody>
      </p:sp>
      <p:sp>
        <p:nvSpPr>
          <p:cNvPr id="4" name="Slide Number Placeholder 3"/>
          <p:cNvSpPr>
            <a:spLocks noGrp="1"/>
          </p:cNvSpPr>
          <p:nvPr>
            <p:ph type="sldNum" sz="quarter" idx="5"/>
          </p:nvPr>
        </p:nvSpPr>
        <p:spPr/>
        <p:txBody>
          <a:bodyPr/>
          <a:lstStyle/>
          <a:p>
            <a:fld id="{C45A9612-93D2-AE4C-9894-7DA32E79E9FA}" type="slidenum">
              <a:rPr lang="en-US" smtClean="0"/>
              <a:t>13</a:t>
            </a:fld>
            <a:endParaRPr lang="en-US"/>
          </a:p>
        </p:txBody>
      </p:sp>
    </p:spTree>
    <p:extLst>
      <p:ext uri="{BB962C8B-B14F-4D97-AF65-F5344CB8AC3E}">
        <p14:creationId xmlns:p14="http://schemas.microsoft.com/office/powerpoint/2010/main" val="1134455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14</a:t>
            </a:fld>
            <a:endParaRPr lang="en-US"/>
          </a:p>
        </p:txBody>
      </p:sp>
    </p:spTree>
    <p:extLst>
      <p:ext uri="{BB962C8B-B14F-4D97-AF65-F5344CB8AC3E}">
        <p14:creationId xmlns:p14="http://schemas.microsoft.com/office/powerpoint/2010/main" val="1232503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15</a:t>
            </a:fld>
            <a:endParaRPr lang="en-US"/>
          </a:p>
        </p:txBody>
      </p:sp>
    </p:spTree>
    <p:extLst>
      <p:ext uri="{BB962C8B-B14F-4D97-AF65-F5344CB8AC3E}">
        <p14:creationId xmlns:p14="http://schemas.microsoft.com/office/powerpoint/2010/main" val="3672547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sz="1200">
              <a:cs typeface="Arial" panose="020B0604020202020204" pitchFamily="34" charset="0"/>
            </a:endParaRPr>
          </a:p>
          <a:p>
            <a:r>
              <a:rPr lang="en-GB" sz="1200">
                <a:solidFill>
                  <a:srgbClr val="000000"/>
                </a:solidFill>
                <a:effectLst/>
                <a:ea typeface="Times New Roman" panose="02020603050405020304" pitchFamily="18" charset="0"/>
                <a:cs typeface="Arial" panose="020B0604020202020204" pitchFamily="34" charset="0"/>
              </a:rPr>
              <a:t>Systematic review</a:t>
            </a:r>
          </a:p>
          <a:p>
            <a:pPr marL="342900" indent="-342900">
              <a:buFont typeface="Arial" panose="020B0604020202020204" pitchFamily="34" charset="0"/>
              <a:buChar char="•"/>
            </a:pPr>
            <a:r>
              <a:rPr lang="en-US" sz="1200">
                <a:solidFill>
                  <a:srgbClr val="000000"/>
                </a:solidFill>
                <a:ea typeface="Times New Roman" panose="02020603050405020304" pitchFamily="18" charset="0"/>
                <a:cs typeface="Times New Roman" panose="02020603050405020304" pitchFamily="18" charset="0"/>
              </a:rPr>
              <a:t>E</a:t>
            </a:r>
            <a:r>
              <a:rPr lang="en-US" sz="1200">
                <a:solidFill>
                  <a:srgbClr val="000000"/>
                </a:solidFill>
                <a:effectLst/>
                <a:ea typeface="Times New Roman" panose="02020603050405020304" pitchFamily="18" charset="0"/>
                <a:cs typeface="Times New Roman" panose="02020603050405020304" pitchFamily="18" charset="0"/>
              </a:rPr>
              <a:t>ffectiveness of workplace interventions for people experiencing the menopause, their colleagues and managers.</a:t>
            </a:r>
          </a:p>
          <a:p>
            <a:pPr marL="342900" indent="-342900">
              <a:buFont typeface="Arial" panose="020B0604020202020204" pitchFamily="34" charset="0"/>
              <a:buChar char="•"/>
            </a:pPr>
            <a:r>
              <a:rPr lang="en-GB" sz="1200">
                <a:cs typeface="Arial" panose="020B0604020202020204" pitchFamily="34" charset="0"/>
              </a:rPr>
              <a:t>42% currently affected by the menopause. </a:t>
            </a:r>
          </a:p>
          <a:p>
            <a:pPr marL="342900" indent="-342900">
              <a:buFont typeface="Arial" panose="020B0604020202020204" pitchFamily="34" charset="0"/>
              <a:buChar char="•"/>
            </a:pPr>
            <a:r>
              <a:rPr lang="en-GB" sz="1200">
                <a:cs typeface="Arial" panose="020B0604020202020204" pitchFamily="34" charset="0"/>
              </a:rPr>
              <a:t>60% said it had impacted on their work. </a:t>
            </a:r>
          </a:p>
          <a:p>
            <a:pPr marL="0" indent="0">
              <a:buNone/>
            </a:pPr>
            <a:endParaRPr lang="en-GB" sz="1200">
              <a:cs typeface="Arial" panose="020B0604020202020204" pitchFamily="34" charset="0"/>
            </a:endParaRPr>
          </a:p>
          <a:p>
            <a:pPr marL="0" indent="0">
              <a:buNone/>
            </a:pPr>
            <a:r>
              <a:rPr lang="en-GB" sz="1200">
                <a:cs typeface="Arial" panose="020B0604020202020204" pitchFamily="34" charset="0"/>
              </a:rPr>
              <a:t>Empirical research project: </a:t>
            </a:r>
          </a:p>
          <a:p>
            <a:pPr marL="457200" indent="-457200">
              <a:buFont typeface="Arial" panose="020B0604020202020204" pitchFamily="34" charset="0"/>
              <a:buChar char="•"/>
            </a:pPr>
            <a:r>
              <a:rPr lang="en-GB" sz="1200">
                <a:cs typeface="Arial" panose="020B0604020202020204" pitchFamily="34" charset="0"/>
              </a:rPr>
              <a:t>Financial concerns in health and social care staff. </a:t>
            </a:r>
          </a:p>
          <a:p>
            <a:pPr marL="457200" indent="-457200">
              <a:buFont typeface="Arial" panose="020B0604020202020204" pitchFamily="34" charset="0"/>
              <a:buChar char="•"/>
            </a:pPr>
            <a:r>
              <a:rPr lang="en-GB" sz="1200">
                <a:cs typeface="Arial" panose="020B0604020202020204" pitchFamily="34" charset="0"/>
              </a:rPr>
              <a:t>Quantitative - health needs assessment survey.</a:t>
            </a:r>
          </a:p>
          <a:p>
            <a:pPr marL="457200" indent="-457200">
              <a:buFont typeface="Arial" panose="020B0604020202020204" pitchFamily="34" charset="0"/>
              <a:buChar char="•"/>
            </a:pPr>
            <a:r>
              <a:rPr lang="en-GB" sz="1200">
                <a:cs typeface="Arial" panose="020B0604020202020204" pitchFamily="34" charset="0"/>
              </a:rPr>
              <a:t>Qualitative - semi-structured interviews. </a:t>
            </a:r>
          </a:p>
          <a:p>
            <a:pPr>
              <a:lnSpc>
                <a:spcPct val="150000"/>
              </a:lnSpc>
            </a:pP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a:lnSpc>
                <a:spcPct val="150000"/>
              </a:lnSpc>
            </a:pPr>
            <a:r>
              <a:rPr lang="en-GB" sz="1200">
                <a:effectLst/>
                <a:latin typeface="Arial" panose="020B0604020202020204" pitchFamily="34" charset="0"/>
                <a:ea typeface="Times New Roman" panose="02020603050405020304" pitchFamily="18" charset="0"/>
                <a:cs typeface="Arial" panose="020B0604020202020204" pitchFamily="34" charset="0"/>
              </a:rPr>
              <a:t>4 in 5 told us the</a:t>
            </a:r>
            <a:r>
              <a:rPr lang="en-GB" sz="1200">
                <a:latin typeface="Arial" panose="020B0604020202020204" pitchFamily="34" charset="0"/>
                <a:ea typeface="Times New Roman" panose="02020603050405020304" pitchFamily="18" charset="0"/>
                <a:cs typeface="Arial" panose="020B0604020202020204" pitchFamily="34" charset="0"/>
              </a:rPr>
              <a:t>y </a:t>
            </a:r>
            <a:r>
              <a:rPr lang="en-GB" sz="1200">
                <a:effectLst/>
                <a:latin typeface="Arial" panose="020B0604020202020204" pitchFamily="34" charset="0"/>
                <a:ea typeface="Times New Roman" panose="02020603050405020304" pitchFamily="18" charset="0"/>
                <a:cs typeface="Arial" panose="020B0604020202020204" pitchFamily="34" charset="0"/>
              </a:rPr>
              <a:t>are very or somewhat worried about the rising cost of living</a:t>
            </a:r>
          </a:p>
          <a:p>
            <a:pPr>
              <a:lnSpc>
                <a:spcPct val="150000"/>
              </a:lnSpc>
            </a:pPr>
            <a:endParaRPr lang="en-GB" sz="100">
              <a:effectLst/>
              <a:latin typeface="Arial" panose="020B0604020202020204" pitchFamily="34" charset="0"/>
              <a:ea typeface="Times New Roman" panose="02020603050405020304" pitchFamily="18" charset="0"/>
              <a:cs typeface="Arial" panose="020B0604020202020204" pitchFamily="34" charset="0"/>
            </a:endParaRPr>
          </a:p>
          <a:p>
            <a:pPr>
              <a:lnSpc>
                <a:spcPct val="150000"/>
              </a:lnSpc>
            </a:pPr>
            <a:r>
              <a:rPr lang="en-GB" sz="1200">
                <a:effectLst/>
                <a:latin typeface="Arial" panose="020B0604020202020204" pitchFamily="34" charset="0"/>
                <a:ea typeface="Times New Roman" panose="02020603050405020304" pitchFamily="18" charset="0"/>
                <a:cs typeface="Arial" panose="020B0604020202020204" pitchFamily="34" charset="0"/>
              </a:rPr>
              <a:t>1 in 3 told us they have current financial concerns</a:t>
            </a:r>
          </a:p>
          <a:p>
            <a:endParaRPr lang="en-GB"/>
          </a:p>
          <a:p>
            <a:endParaRPr lang="en-GB"/>
          </a:p>
        </p:txBody>
      </p:sp>
      <p:sp>
        <p:nvSpPr>
          <p:cNvPr id="4" name="Slide Number Placeholder 3"/>
          <p:cNvSpPr>
            <a:spLocks noGrp="1"/>
          </p:cNvSpPr>
          <p:nvPr>
            <p:ph type="sldNum" sz="quarter" idx="5"/>
          </p:nvPr>
        </p:nvSpPr>
        <p:spPr/>
        <p:txBody>
          <a:bodyPr/>
          <a:lstStyle/>
          <a:p>
            <a:fld id="{C45A9612-93D2-AE4C-9894-7DA32E79E9FA}" type="slidenum">
              <a:rPr lang="en-US" smtClean="0"/>
              <a:t>17</a:t>
            </a:fld>
            <a:endParaRPr lang="en-US"/>
          </a:p>
        </p:txBody>
      </p:sp>
    </p:spTree>
    <p:extLst>
      <p:ext uri="{BB962C8B-B14F-4D97-AF65-F5344CB8AC3E}">
        <p14:creationId xmlns:p14="http://schemas.microsoft.com/office/powerpoint/2010/main" val="2658867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My consultancy and part of my Teaching and training</a:t>
            </a:r>
          </a:p>
        </p:txBody>
      </p:sp>
      <p:sp>
        <p:nvSpPr>
          <p:cNvPr id="4" name="Slide Number Placeholder 3"/>
          <p:cNvSpPr>
            <a:spLocks noGrp="1"/>
          </p:cNvSpPr>
          <p:nvPr>
            <p:ph type="sldNum" sz="quarter" idx="5"/>
          </p:nvPr>
        </p:nvSpPr>
        <p:spPr/>
        <p:txBody>
          <a:bodyPr/>
          <a:lstStyle/>
          <a:p>
            <a:fld id="{44523052-3BA6-4BD0-9203-6AC7CAAFC65C}" type="slidenum">
              <a:rPr lang="en-GB" smtClean="0"/>
              <a:t>18</a:t>
            </a:fld>
            <a:endParaRPr lang="en-GB"/>
          </a:p>
        </p:txBody>
      </p:sp>
    </p:spTree>
    <p:extLst>
      <p:ext uri="{BB962C8B-B14F-4D97-AF65-F5344CB8AC3E}">
        <p14:creationId xmlns:p14="http://schemas.microsoft.com/office/powerpoint/2010/main" val="2608669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FAAE2F-DC3C-48E0-91EE-11040200B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8127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4C2FC-4E60-5135-DC56-BE1373C510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E007B5A-12D2-700D-1C52-655697EA98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26F1306-1CD6-67F1-E74B-F621F529D6AB}"/>
              </a:ext>
            </a:extLst>
          </p:cNvPr>
          <p:cNvSpPr>
            <a:spLocks noGrp="1"/>
          </p:cNvSpPr>
          <p:nvPr>
            <p:ph type="dt" sz="half" idx="10"/>
          </p:nvPr>
        </p:nvSpPr>
        <p:spPr/>
        <p:txBody>
          <a:bodyPr/>
          <a:lstStyle/>
          <a:p>
            <a:fld id="{08E66467-4CB8-4581-9EC7-D51A7413DC94}" type="datetime1">
              <a:rPr lang="en-GB" smtClean="0"/>
              <a:t>09/10/2024</a:t>
            </a:fld>
            <a:endParaRPr lang="en-GB"/>
          </a:p>
        </p:txBody>
      </p:sp>
      <p:sp>
        <p:nvSpPr>
          <p:cNvPr id="5" name="Footer Placeholder 4">
            <a:extLst>
              <a:ext uri="{FF2B5EF4-FFF2-40B4-BE49-F238E27FC236}">
                <a16:creationId xmlns:a16="http://schemas.microsoft.com/office/drawing/2014/main" id="{17926126-C8B5-3F10-6B87-6C2B066AEF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414375-6C48-3323-F98F-8BC15706323A}"/>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229544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77B2A-DC0E-F536-3EFD-65BC90326FE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A373FE-B6B6-E5B6-5191-86F74D4B0E0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53745B-9486-F562-5BF6-12ACD3D538BB}"/>
              </a:ext>
            </a:extLst>
          </p:cNvPr>
          <p:cNvSpPr>
            <a:spLocks noGrp="1"/>
          </p:cNvSpPr>
          <p:nvPr>
            <p:ph type="dt" sz="half" idx="10"/>
          </p:nvPr>
        </p:nvSpPr>
        <p:spPr/>
        <p:txBody>
          <a:bodyPr/>
          <a:lstStyle/>
          <a:p>
            <a:fld id="{865A0A6F-D9A1-4D73-AECD-D15A953D0450}" type="datetime1">
              <a:rPr lang="en-GB" smtClean="0"/>
              <a:t>09/10/2024</a:t>
            </a:fld>
            <a:endParaRPr lang="en-GB"/>
          </a:p>
        </p:txBody>
      </p:sp>
      <p:sp>
        <p:nvSpPr>
          <p:cNvPr id="5" name="Footer Placeholder 4">
            <a:extLst>
              <a:ext uri="{FF2B5EF4-FFF2-40B4-BE49-F238E27FC236}">
                <a16:creationId xmlns:a16="http://schemas.microsoft.com/office/drawing/2014/main" id="{B0444827-6F39-F04C-BA97-6B0F84EA49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436AC5-1959-E2F2-1194-257667402670}"/>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195248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045D36-16BC-3574-7670-D801B3989B9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3A9AC6-10A3-7B15-54B2-8CEBA0D270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491A80-CC22-C238-CB4D-4CF9AED84454}"/>
              </a:ext>
            </a:extLst>
          </p:cNvPr>
          <p:cNvSpPr>
            <a:spLocks noGrp="1"/>
          </p:cNvSpPr>
          <p:nvPr>
            <p:ph type="dt" sz="half" idx="10"/>
          </p:nvPr>
        </p:nvSpPr>
        <p:spPr/>
        <p:txBody>
          <a:bodyPr/>
          <a:lstStyle/>
          <a:p>
            <a:fld id="{3D08E544-3C7D-4353-A704-43474279D518}" type="datetime1">
              <a:rPr lang="en-GB" smtClean="0"/>
              <a:t>09/10/2024</a:t>
            </a:fld>
            <a:endParaRPr lang="en-GB"/>
          </a:p>
        </p:txBody>
      </p:sp>
      <p:sp>
        <p:nvSpPr>
          <p:cNvPr id="5" name="Footer Placeholder 4">
            <a:extLst>
              <a:ext uri="{FF2B5EF4-FFF2-40B4-BE49-F238E27FC236}">
                <a16:creationId xmlns:a16="http://schemas.microsoft.com/office/drawing/2014/main" id="{79656359-1D0C-2E4E-6731-9BB56DC968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AE2403-E047-9A4E-1C54-65F5032D6FD3}"/>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3862097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BF570-C2C1-F922-13F0-148529D4E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B8CCEF-05F7-4E71-F5C8-9214E4E97D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E31A83-BB00-65AB-0AF5-D008A9EAC1A5}"/>
              </a:ext>
            </a:extLst>
          </p:cNvPr>
          <p:cNvSpPr>
            <a:spLocks noGrp="1"/>
          </p:cNvSpPr>
          <p:nvPr>
            <p:ph type="dt" sz="half" idx="10"/>
          </p:nvPr>
        </p:nvSpPr>
        <p:spPr/>
        <p:txBody>
          <a:bodyPr/>
          <a:lstStyle/>
          <a:p>
            <a:fld id="{32CA7DF6-816D-4425-8DEE-E1D2E0158E46}" type="datetime1">
              <a:rPr lang="en-GB" smtClean="0"/>
              <a:t>09/10/2024</a:t>
            </a:fld>
            <a:endParaRPr lang="en-GB"/>
          </a:p>
        </p:txBody>
      </p:sp>
      <p:sp>
        <p:nvSpPr>
          <p:cNvPr id="5" name="Footer Placeholder 4">
            <a:extLst>
              <a:ext uri="{FF2B5EF4-FFF2-40B4-BE49-F238E27FC236}">
                <a16:creationId xmlns:a16="http://schemas.microsoft.com/office/drawing/2014/main" id="{D3BDB0CF-43A2-13ED-42B6-A4B534E789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21C4AC-B09C-C9BE-BD1A-CDA463058DFC}"/>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747994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CAA2D-CBEF-0290-C750-52DF67F5F0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C4CC2E6-8F8F-85D9-7BCB-FE02F25BE9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770646-5986-1F9B-37EB-C14EC6645802}"/>
              </a:ext>
            </a:extLst>
          </p:cNvPr>
          <p:cNvSpPr>
            <a:spLocks noGrp="1"/>
          </p:cNvSpPr>
          <p:nvPr>
            <p:ph type="dt" sz="half" idx="10"/>
          </p:nvPr>
        </p:nvSpPr>
        <p:spPr/>
        <p:txBody>
          <a:bodyPr/>
          <a:lstStyle/>
          <a:p>
            <a:fld id="{0AB597C6-CB49-4705-BFC1-2D08350A61EE}" type="datetime1">
              <a:rPr lang="en-GB" smtClean="0"/>
              <a:t>09/10/2024</a:t>
            </a:fld>
            <a:endParaRPr lang="en-GB"/>
          </a:p>
        </p:txBody>
      </p:sp>
      <p:sp>
        <p:nvSpPr>
          <p:cNvPr id="5" name="Footer Placeholder 4">
            <a:extLst>
              <a:ext uri="{FF2B5EF4-FFF2-40B4-BE49-F238E27FC236}">
                <a16:creationId xmlns:a16="http://schemas.microsoft.com/office/drawing/2014/main" id="{B2AFD6E8-CBE7-6557-6A42-0CA4EA4BD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ECE599-6FBD-E7AA-D41C-9DE17159249B}"/>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3327241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ADF90-6012-9E31-AA5E-332DDAD049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700685C-34C3-A4F9-E08C-A3F7BDB2D75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9C5E08A-799E-5D5A-85E6-03BC797C9B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1F33847-BDAA-F03E-716A-460E2846E4AA}"/>
              </a:ext>
            </a:extLst>
          </p:cNvPr>
          <p:cNvSpPr>
            <a:spLocks noGrp="1"/>
          </p:cNvSpPr>
          <p:nvPr>
            <p:ph type="dt" sz="half" idx="10"/>
          </p:nvPr>
        </p:nvSpPr>
        <p:spPr/>
        <p:txBody>
          <a:bodyPr/>
          <a:lstStyle/>
          <a:p>
            <a:fld id="{3D8BB9BB-7A8E-445B-98A4-840370E281F7}" type="datetime1">
              <a:rPr lang="en-GB" smtClean="0"/>
              <a:t>09/10/2024</a:t>
            </a:fld>
            <a:endParaRPr lang="en-GB"/>
          </a:p>
        </p:txBody>
      </p:sp>
      <p:sp>
        <p:nvSpPr>
          <p:cNvPr id="6" name="Footer Placeholder 5">
            <a:extLst>
              <a:ext uri="{FF2B5EF4-FFF2-40B4-BE49-F238E27FC236}">
                <a16:creationId xmlns:a16="http://schemas.microsoft.com/office/drawing/2014/main" id="{9D319F1B-5427-D133-19D8-2C9AAF5945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09390D-66E8-FF03-BC36-EF85A174308A}"/>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551542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EA2A7-6E79-49EE-C26C-EF28A5E6700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7B3F2-7A40-CDDA-8914-ADB05E1F43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6B435E-49D6-A174-ACE1-5712263DFA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A9B22B2-A39C-8903-324B-96362DBBDC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F70C75-89B7-327B-C15B-F04749513B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3B1B5CD-4E23-C31E-E5C4-58DC8208526A}"/>
              </a:ext>
            </a:extLst>
          </p:cNvPr>
          <p:cNvSpPr>
            <a:spLocks noGrp="1"/>
          </p:cNvSpPr>
          <p:nvPr>
            <p:ph type="dt" sz="half" idx="10"/>
          </p:nvPr>
        </p:nvSpPr>
        <p:spPr/>
        <p:txBody>
          <a:bodyPr/>
          <a:lstStyle/>
          <a:p>
            <a:fld id="{3E019DD3-2E6A-44F0-97A6-A9FE9FD35F81}" type="datetime1">
              <a:rPr lang="en-GB" smtClean="0"/>
              <a:t>09/10/2024</a:t>
            </a:fld>
            <a:endParaRPr lang="en-GB"/>
          </a:p>
        </p:txBody>
      </p:sp>
      <p:sp>
        <p:nvSpPr>
          <p:cNvPr id="8" name="Footer Placeholder 7">
            <a:extLst>
              <a:ext uri="{FF2B5EF4-FFF2-40B4-BE49-F238E27FC236}">
                <a16:creationId xmlns:a16="http://schemas.microsoft.com/office/drawing/2014/main" id="{5382BEF7-F0A4-CB47-EE5E-845548F640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2F2C740-DF8E-F05C-8709-F905B7D513C0}"/>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112481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BE8C1-836D-B803-89CD-267D09AE70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22542F-61AC-0C8E-D40D-BD20CEDB1195}"/>
              </a:ext>
            </a:extLst>
          </p:cNvPr>
          <p:cNvSpPr>
            <a:spLocks noGrp="1"/>
          </p:cNvSpPr>
          <p:nvPr>
            <p:ph type="dt" sz="half" idx="10"/>
          </p:nvPr>
        </p:nvSpPr>
        <p:spPr/>
        <p:txBody>
          <a:bodyPr/>
          <a:lstStyle/>
          <a:p>
            <a:fld id="{CFE11AF5-7C65-4784-9EEE-AA5E8B663E7F}" type="datetime1">
              <a:rPr lang="en-GB" smtClean="0"/>
              <a:t>09/10/2024</a:t>
            </a:fld>
            <a:endParaRPr lang="en-GB"/>
          </a:p>
        </p:txBody>
      </p:sp>
      <p:sp>
        <p:nvSpPr>
          <p:cNvPr id="4" name="Footer Placeholder 3">
            <a:extLst>
              <a:ext uri="{FF2B5EF4-FFF2-40B4-BE49-F238E27FC236}">
                <a16:creationId xmlns:a16="http://schemas.microsoft.com/office/drawing/2014/main" id="{18360E28-7E0C-E026-7FEA-5A67C3AD87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4BD1372-4AE7-3D8A-12A4-BC9AD906BA87}"/>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279270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198B87-E86A-8FB7-11A4-F4FA22684A50}"/>
              </a:ext>
            </a:extLst>
          </p:cNvPr>
          <p:cNvSpPr>
            <a:spLocks noGrp="1"/>
          </p:cNvSpPr>
          <p:nvPr>
            <p:ph type="dt" sz="half" idx="10"/>
          </p:nvPr>
        </p:nvSpPr>
        <p:spPr/>
        <p:txBody>
          <a:bodyPr/>
          <a:lstStyle/>
          <a:p>
            <a:fld id="{795D123C-1476-415D-A6FC-E69532C7F0F1}" type="datetime1">
              <a:rPr lang="en-GB" smtClean="0"/>
              <a:t>09/10/2024</a:t>
            </a:fld>
            <a:endParaRPr lang="en-GB"/>
          </a:p>
        </p:txBody>
      </p:sp>
      <p:sp>
        <p:nvSpPr>
          <p:cNvPr id="3" name="Footer Placeholder 2">
            <a:extLst>
              <a:ext uri="{FF2B5EF4-FFF2-40B4-BE49-F238E27FC236}">
                <a16:creationId xmlns:a16="http://schemas.microsoft.com/office/drawing/2014/main" id="{09FF1E3C-7298-F0A0-16B8-F2550C6AE74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EACEF60-9CFD-E959-53FD-6FBC7F401DD5}"/>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4109187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6D85C-5386-40C5-D0BE-9F31934DF0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88EE910-F53E-6CC5-4465-9291B75B46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18ABCA3-7158-9C8E-F261-10BC821DA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C2986F-D18B-A567-22EB-592D1DBDC7B2}"/>
              </a:ext>
            </a:extLst>
          </p:cNvPr>
          <p:cNvSpPr>
            <a:spLocks noGrp="1"/>
          </p:cNvSpPr>
          <p:nvPr>
            <p:ph type="dt" sz="half" idx="10"/>
          </p:nvPr>
        </p:nvSpPr>
        <p:spPr/>
        <p:txBody>
          <a:bodyPr/>
          <a:lstStyle/>
          <a:p>
            <a:fld id="{F89BCF10-F95B-4ABA-ADF2-560EC5489697}" type="datetime1">
              <a:rPr lang="en-GB" smtClean="0"/>
              <a:t>09/10/2024</a:t>
            </a:fld>
            <a:endParaRPr lang="en-GB"/>
          </a:p>
        </p:txBody>
      </p:sp>
      <p:sp>
        <p:nvSpPr>
          <p:cNvPr id="6" name="Footer Placeholder 5">
            <a:extLst>
              <a:ext uri="{FF2B5EF4-FFF2-40B4-BE49-F238E27FC236}">
                <a16:creationId xmlns:a16="http://schemas.microsoft.com/office/drawing/2014/main" id="{583C9707-8759-8319-D8BC-E0D70FD3BA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E1CE1E-4407-1EFC-70AE-E53501057816}"/>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41830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DA71C-34BA-F587-4054-3612372974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EB57324-392C-9AA2-8A2E-2E87203A73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E640A8-6F72-F287-38C4-E270898E5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638701-03C5-3093-7BD9-530DE00BAB3A}"/>
              </a:ext>
            </a:extLst>
          </p:cNvPr>
          <p:cNvSpPr>
            <a:spLocks noGrp="1"/>
          </p:cNvSpPr>
          <p:nvPr>
            <p:ph type="dt" sz="half" idx="10"/>
          </p:nvPr>
        </p:nvSpPr>
        <p:spPr/>
        <p:txBody>
          <a:bodyPr/>
          <a:lstStyle/>
          <a:p>
            <a:fld id="{E51B5D53-D348-47AC-84FA-FE9D39D25292}" type="datetime1">
              <a:rPr lang="en-GB" smtClean="0"/>
              <a:t>09/10/2024</a:t>
            </a:fld>
            <a:endParaRPr lang="en-GB"/>
          </a:p>
        </p:txBody>
      </p:sp>
      <p:sp>
        <p:nvSpPr>
          <p:cNvPr id="6" name="Footer Placeholder 5">
            <a:extLst>
              <a:ext uri="{FF2B5EF4-FFF2-40B4-BE49-F238E27FC236}">
                <a16:creationId xmlns:a16="http://schemas.microsoft.com/office/drawing/2014/main" id="{376F20B1-31C1-90C1-C92F-6B2AB93D8A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F37856-4C83-2302-CAAB-7E45AD4CA25B}"/>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131072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0B3FBA-0C5C-9423-5D7C-95A7CF86B9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EEB3BEB-9C91-83EC-34EC-50426576D5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B72CF-36AC-5BFC-E8B4-38FE078F8D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6DACAC-A080-4DD6-9CD4-AB08D0FC0E89}" type="datetime1">
              <a:rPr lang="en-GB" smtClean="0"/>
              <a:t>09/10/2024</a:t>
            </a:fld>
            <a:endParaRPr lang="en-GB"/>
          </a:p>
        </p:txBody>
      </p:sp>
      <p:sp>
        <p:nvSpPr>
          <p:cNvPr id="5" name="Footer Placeholder 4">
            <a:extLst>
              <a:ext uri="{FF2B5EF4-FFF2-40B4-BE49-F238E27FC236}">
                <a16:creationId xmlns:a16="http://schemas.microsoft.com/office/drawing/2014/main" id="{E1BC9A2B-1B1C-616C-A40F-2091B143B9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1E58E01-D166-6BF1-188B-FD8C11E48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177D0-DD3B-4E01-99B5-626843615751}" type="slidenum">
              <a:rPr lang="en-GB" smtClean="0"/>
              <a:t>‹#›</a:t>
            </a:fld>
            <a:endParaRPr lang="en-GB"/>
          </a:p>
        </p:txBody>
      </p:sp>
    </p:spTree>
    <p:extLst>
      <p:ext uri="{BB962C8B-B14F-4D97-AF65-F5344CB8AC3E}">
        <p14:creationId xmlns:p14="http://schemas.microsoft.com/office/powerpoint/2010/main" val="2698060308"/>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ps.org.uk/sites/www.bps.org.uk/files/Member%20Networks/Divisions/DHP/Psychology%20Careers_HEALTH%202021_2.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ww.bps.org.uk/member-networks/division-health-psychology" TargetMode="Externa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mailto:Helena.lee16@nhs.net" TargetMode="External"/><Relationship Id="rId5" Type="http://schemas.openxmlformats.org/officeDocument/2006/relationships/image" Target="../media/image29.png"/><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menti.com/" TargetMode="Externa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2.pn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bsmhft.ppnmidlands@nhs.net" TargetMode="Externa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www.ppn.nhs.uk/midlands" TargetMode="External"/><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4.gif"/></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60385" y="77637"/>
            <a:ext cx="12050335" cy="6711351"/>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5" name="Picture 4" descr="A logo for a psychological counseling network&#10;&#10;Description automatically generated">
            <a:extLst>
              <a:ext uri="{FF2B5EF4-FFF2-40B4-BE49-F238E27FC236}">
                <a16:creationId xmlns:a16="http://schemas.microsoft.com/office/drawing/2014/main" id="{2015648B-4634-3688-805B-2C9C14B75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551" y="326899"/>
            <a:ext cx="1843177" cy="881903"/>
          </a:xfrm>
          <a:prstGeom prst="rect">
            <a:avLst/>
          </a:prstGeom>
        </p:spPr>
      </p:pic>
      <p:sp>
        <p:nvSpPr>
          <p:cNvPr id="13" name="Slide Number Placeholder 12">
            <a:extLst>
              <a:ext uri="{FF2B5EF4-FFF2-40B4-BE49-F238E27FC236}">
                <a16:creationId xmlns:a16="http://schemas.microsoft.com/office/drawing/2014/main" id="{CD1F311C-E320-EB1D-F8D1-8B8CEFA26517}"/>
              </a:ext>
            </a:extLst>
          </p:cNvPr>
          <p:cNvSpPr>
            <a:spLocks noGrp="1"/>
          </p:cNvSpPr>
          <p:nvPr>
            <p:ph type="sldNum" sz="quarter" idx="12"/>
          </p:nvPr>
        </p:nvSpPr>
        <p:spPr/>
        <p:txBody>
          <a:bodyPr/>
          <a:lstStyle/>
          <a:p>
            <a:fld id="{8AA177D0-DD3B-4E01-99B5-626843615751}" type="slidenum">
              <a:rPr lang="en-GB" smtClean="0"/>
              <a:t>1</a:t>
            </a:fld>
            <a:endParaRPr lang="en-GB"/>
          </a:p>
        </p:txBody>
      </p:sp>
      <p:sp>
        <p:nvSpPr>
          <p:cNvPr id="14" name="TextBox 13">
            <a:extLst>
              <a:ext uri="{FF2B5EF4-FFF2-40B4-BE49-F238E27FC236}">
                <a16:creationId xmlns:a16="http://schemas.microsoft.com/office/drawing/2014/main" id="{705DDFC0-8544-F666-6000-4E2060831848}"/>
              </a:ext>
            </a:extLst>
          </p:cNvPr>
          <p:cNvSpPr txBox="1"/>
          <p:nvPr/>
        </p:nvSpPr>
        <p:spPr>
          <a:xfrm>
            <a:off x="308641" y="6117301"/>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
        <p:nvSpPr>
          <p:cNvPr id="6" name="TextBox 2">
            <a:extLst>
              <a:ext uri="{FF2B5EF4-FFF2-40B4-BE49-F238E27FC236}">
                <a16:creationId xmlns:a16="http://schemas.microsoft.com/office/drawing/2014/main" id="{F60789AB-DABD-A250-4A7F-DF656FA57A95}"/>
              </a:ext>
            </a:extLst>
          </p:cNvPr>
          <p:cNvSpPr txBox="1"/>
          <p:nvPr/>
        </p:nvSpPr>
        <p:spPr>
          <a:xfrm>
            <a:off x="234190" y="565755"/>
            <a:ext cx="11702724" cy="5048010"/>
          </a:xfrm>
          <a:prstGeom prst="rect">
            <a:avLst/>
          </a:prstGeom>
          <a:noFill/>
        </p:spPr>
        <p:txBody>
          <a:bodyPr wrap="square" lIns="121819" tIns="60909" rIns="121819" bIns="6090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217790" rtl="0" eaLnBrk="1" fontAlgn="auto" latinLnBrk="0" hangingPunct="1">
              <a:lnSpc>
                <a:spcPct val="100000"/>
              </a:lnSpc>
              <a:spcBef>
                <a:spcPts val="0"/>
              </a:spcBef>
              <a:spcAft>
                <a:spcPts val="0"/>
              </a:spcAft>
              <a:buClrTx/>
              <a:buSzTx/>
              <a:buFontTx/>
              <a:buNone/>
              <a:tabLst/>
              <a:defRPr/>
            </a:pPr>
            <a:r>
              <a:rPr kumimoji="0" lang="en-GB" sz="5333"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Welcome</a:t>
            </a:r>
          </a:p>
          <a:p>
            <a:pPr marL="0" marR="0" lvl="0" indent="0" algn="ctr" defTabSz="1217790" rtl="0" eaLnBrk="1" fontAlgn="auto" latinLnBrk="0" hangingPunct="1">
              <a:lnSpc>
                <a:spcPct val="100000"/>
              </a:lnSpc>
              <a:spcBef>
                <a:spcPts val="0"/>
              </a:spcBef>
              <a:spcAft>
                <a:spcPts val="0"/>
              </a:spcAft>
              <a:buClrTx/>
              <a:buSzTx/>
              <a:buFontTx/>
              <a:buNone/>
              <a:tabLst/>
              <a:defRPr/>
            </a:pPr>
            <a:endPar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Upon arrival to the event, please </a:t>
            </a:r>
            <a:r>
              <a:rPr kumimoji="0" lang="en-GB" sz="2667"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MUTE</a:t>
            </a: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on connection</a:t>
            </a: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667">
                <a:solidFill>
                  <a:prstClr val="black"/>
                </a:solidFill>
                <a:latin typeface="Arial" panose="020B0604020202020204" pitchFamily="34" charset="0"/>
                <a:cs typeface="Arial" panose="020B0604020202020204" pitchFamily="34" charset="0"/>
              </a:rPr>
              <a:t>We will be recording the session. Please keep your </a:t>
            </a:r>
            <a:r>
              <a:rPr lang="en-GB" sz="2667" b="1">
                <a:solidFill>
                  <a:prstClr val="black"/>
                </a:solidFill>
                <a:latin typeface="Arial" panose="020B0604020202020204" pitchFamily="34" charset="0"/>
                <a:cs typeface="Arial" panose="020B0604020202020204" pitchFamily="34" charset="0"/>
              </a:rPr>
              <a:t>camera off </a:t>
            </a:r>
            <a:r>
              <a:rPr lang="en-GB" sz="2667">
                <a:solidFill>
                  <a:prstClr val="black"/>
                </a:solidFill>
                <a:latin typeface="Arial" panose="020B0604020202020204" pitchFamily="34" charset="0"/>
                <a:cs typeface="Arial" panose="020B0604020202020204" pitchFamily="34" charset="0"/>
              </a:rPr>
              <a:t>during presentations. </a:t>
            </a:r>
            <a:endPar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Please use the </a:t>
            </a:r>
            <a:r>
              <a:rPr kumimoji="0" lang="en-GB" sz="2667"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chat function </a:t>
            </a: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throughout the event and we will bring you in during the Q&amp;A section at the end of the session</a:t>
            </a: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Any unanswered questions will be collated, and we will get answers back to you as soon as we can</a:t>
            </a: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We will share the presentation slides after the event</a:t>
            </a: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9" name="TextBox 4">
            <a:extLst>
              <a:ext uri="{FF2B5EF4-FFF2-40B4-BE49-F238E27FC236}">
                <a16:creationId xmlns:a16="http://schemas.microsoft.com/office/drawing/2014/main" id="{0BF3840B-4964-9A3F-FCA3-A3CB6FBB5491}"/>
              </a:ext>
            </a:extLst>
          </p:cNvPr>
          <p:cNvSpPr txBox="1"/>
          <p:nvPr/>
        </p:nvSpPr>
        <p:spPr>
          <a:xfrm>
            <a:off x="143338" y="4973292"/>
            <a:ext cx="11905323" cy="615450"/>
          </a:xfrm>
          <a:prstGeom prst="rect">
            <a:avLst/>
          </a:prstGeom>
          <a:noFill/>
        </p:spPr>
        <p:txBody>
          <a:bodyPr wrap="square" lIns="121819" tIns="60909" rIns="121819" bIns="6090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21779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Grab yourself a cuppa and the session will begin at 3:00pm</a:t>
            </a:r>
          </a:p>
        </p:txBody>
      </p:sp>
      <p:pic>
        <p:nvPicPr>
          <p:cNvPr id="8" name="Picture 7" descr="A purple balloon with stars and a purple balloon&#10;&#10;Description automatically generated">
            <a:extLst>
              <a:ext uri="{FF2B5EF4-FFF2-40B4-BE49-F238E27FC236}">
                <a16:creationId xmlns:a16="http://schemas.microsoft.com/office/drawing/2014/main" id="{52CD1CBF-A6D3-1827-3D6A-929768BE5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106759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1843306" y="806762"/>
            <a:ext cx="7886700" cy="62546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Where do Health Psychologists work?</a:t>
            </a:r>
          </a:p>
        </p:txBody>
      </p:sp>
      <p:sp>
        <p:nvSpPr>
          <p:cNvPr id="2" name="TextBox 1">
            <a:extLst>
              <a:ext uri="{FF2B5EF4-FFF2-40B4-BE49-F238E27FC236}">
                <a16:creationId xmlns:a16="http://schemas.microsoft.com/office/drawing/2014/main" id="{72797B18-4937-0A4E-BF60-C632A6873A0E}"/>
              </a:ext>
            </a:extLst>
          </p:cNvPr>
          <p:cNvSpPr txBox="1"/>
          <p:nvPr/>
        </p:nvSpPr>
        <p:spPr>
          <a:xfrm>
            <a:off x="1914957" y="2021936"/>
            <a:ext cx="8362087" cy="3831818"/>
          </a:xfrm>
          <a:prstGeom prst="rect">
            <a:avLst/>
          </a:prstGeom>
          <a:noFill/>
          <a:ln>
            <a:solidFill>
              <a:srgbClr val="00BDF2"/>
            </a:solidFill>
          </a:ln>
        </p:spPr>
        <p:txBody>
          <a:bodyPr wrap="square" rtlCol="0">
            <a:spAutoFit/>
          </a:bodyPr>
          <a:lstStyle/>
          <a:p>
            <a:r>
              <a:rPr lang="en-GB" sz="2200"/>
              <a:t>Work across </a:t>
            </a:r>
            <a:r>
              <a:rPr lang="en-GB" sz="2200" b="1"/>
              <a:t>primary</a:t>
            </a:r>
            <a:r>
              <a:rPr lang="en-GB" sz="2200"/>
              <a:t>, </a:t>
            </a:r>
            <a:r>
              <a:rPr lang="en-GB" sz="2200" b="1"/>
              <a:t>secondary</a:t>
            </a:r>
            <a:r>
              <a:rPr lang="en-GB" sz="2200"/>
              <a:t> or </a:t>
            </a:r>
            <a:r>
              <a:rPr lang="en-GB" sz="2200" b="1"/>
              <a:t>tertiary care</a:t>
            </a:r>
          </a:p>
          <a:p>
            <a:endParaRPr lang="en-GB" sz="2200"/>
          </a:p>
          <a:p>
            <a:r>
              <a:rPr lang="en-GB" sz="2200"/>
              <a:t>Involved in </a:t>
            </a:r>
            <a:r>
              <a:rPr lang="en-GB" sz="2200" b="1"/>
              <a:t>large-scale public health programmes </a:t>
            </a:r>
            <a:r>
              <a:rPr lang="en-GB" sz="2200"/>
              <a:t>and </a:t>
            </a:r>
            <a:r>
              <a:rPr lang="en-GB" sz="2200" b="1"/>
              <a:t>individual/group consultations</a:t>
            </a:r>
            <a:r>
              <a:rPr lang="en-GB" sz="2200"/>
              <a:t>.</a:t>
            </a:r>
          </a:p>
          <a:p>
            <a:endParaRPr lang="en-GB" sz="2200"/>
          </a:p>
          <a:p>
            <a:r>
              <a:rPr lang="en-GB" sz="2200"/>
              <a:t>Also work in </a:t>
            </a:r>
            <a:r>
              <a:rPr lang="en-GB" sz="2200" b="1"/>
              <a:t>academia</a:t>
            </a:r>
            <a:r>
              <a:rPr lang="en-GB" sz="2200"/>
              <a:t> – teaching and researching. </a:t>
            </a:r>
          </a:p>
          <a:p>
            <a:endParaRPr lang="en-GB" sz="2200"/>
          </a:p>
          <a:p>
            <a:r>
              <a:rPr lang="en-GB" sz="2200"/>
              <a:t>Approx. </a:t>
            </a:r>
            <a:r>
              <a:rPr lang="en-GB" sz="2200" b="1"/>
              <a:t>610</a:t>
            </a:r>
            <a:r>
              <a:rPr lang="en-GB" sz="2200"/>
              <a:t> Health Psychologists in the UK.</a:t>
            </a:r>
          </a:p>
          <a:p>
            <a:endParaRPr lang="en-GB" sz="2200"/>
          </a:p>
          <a:p>
            <a:r>
              <a:rPr lang="en-GB" sz="2200"/>
              <a:t>Around </a:t>
            </a:r>
            <a:r>
              <a:rPr lang="en-GB" sz="2200" b="1"/>
              <a:t>1 in 6 </a:t>
            </a:r>
            <a:r>
              <a:rPr lang="en-GB" sz="2200"/>
              <a:t>are employed directly by the NHS.</a:t>
            </a:r>
          </a:p>
          <a:p>
            <a:pPr algn="r"/>
            <a:endParaRPr lang="en-GB" sz="1400"/>
          </a:p>
          <a:p>
            <a:pPr algn="r"/>
            <a:r>
              <a:rPr lang="en-GB" sz="1000"/>
              <a:t>Source: BPS (2021) </a:t>
            </a:r>
            <a:r>
              <a:rPr lang="en-GB" sz="1000">
                <a:hlinkClick r:id="rId3"/>
              </a:rPr>
              <a:t>Psychology </a:t>
            </a:r>
            <a:r>
              <a:rPr lang="en-GB" sz="1000" err="1">
                <a:hlinkClick r:id="rId3"/>
              </a:rPr>
              <a:t>Careers_HEALTH</a:t>
            </a:r>
            <a:r>
              <a:rPr lang="en-GB" sz="1000">
                <a:hlinkClick r:id="rId3"/>
              </a:rPr>
              <a:t> 2021_2.pdf (bps.org.uk)</a:t>
            </a:r>
            <a:endParaRPr lang="en-GB" sz="1000"/>
          </a:p>
        </p:txBody>
      </p:sp>
      <p:pic>
        <p:nvPicPr>
          <p:cNvPr id="4" name="Picture 3">
            <a:extLst>
              <a:ext uri="{FF2B5EF4-FFF2-40B4-BE49-F238E27FC236}">
                <a16:creationId xmlns:a16="http://schemas.microsoft.com/office/drawing/2014/main" id="{6734FC2E-4A75-DD89-9CE1-0ECBBA976C93}"/>
              </a:ext>
            </a:extLst>
          </p:cNvPr>
          <p:cNvPicPr>
            <a:picLocks noChangeAspect="1"/>
          </p:cNvPicPr>
          <p:nvPr/>
        </p:nvPicPr>
        <p:blipFill rotWithShape="1">
          <a:blip r:embed="rId4"/>
          <a:srcRect l="72696" t="37748" r="4956" b="43392"/>
          <a:stretch/>
        </p:blipFill>
        <p:spPr>
          <a:xfrm>
            <a:off x="8792015" y="0"/>
            <a:ext cx="1875985" cy="890546"/>
          </a:xfrm>
          <a:prstGeom prst="rect">
            <a:avLst/>
          </a:prstGeom>
        </p:spPr>
      </p:pic>
    </p:spTree>
    <p:extLst>
      <p:ext uri="{BB962C8B-B14F-4D97-AF65-F5344CB8AC3E}">
        <p14:creationId xmlns:p14="http://schemas.microsoft.com/office/powerpoint/2010/main" val="3923424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34FC2E-4A75-DD89-9CE1-0ECBBA976C93}"/>
              </a:ext>
            </a:extLst>
          </p:cNvPr>
          <p:cNvPicPr>
            <a:picLocks noChangeAspect="1"/>
          </p:cNvPicPr>
          <p:nvPr/>
        </p:nvPicPr>
        <p:blipFill rotWithShape="1">
          <a:blip r:embed="rId3"/>
          <a:srcRect l="72696" t="37748" r="4956" b="43392"/>
          <a:stretch/>
        </p:blipFill>
        <p:spPr>
          <a:xfrm>
            <a:off x="8792015" y="0"/>
            <a:ext cx="1875985" cy="890546"/>
          </a:xfrm>
          <a:prstGeom prst="rect">
            <a:avLst/>
          </a:prstGeom>
        </p:spPr>
      </p:pic>
      <p:pic>
        <p:nvPicPr>
          <p:cNvPr id="5" name="Picture 4">
            <a:extLst>
              <a:ext uri="{FF2B5EF4-FFF2-40B4-BE49-F238E27FC236}">
                <a16:creationId xmlns:a16="http://schemas.microsoft.com/office/drawing/2014/main" id="{8847456B-34DE-AD96-C3B0-C3110EDF51F8}"/>
              </a:ext>
            </a:extLst>
          </p:cNvPr>
          <p:cNvPicPr>
            <a:picLocks noChangeAspect="1"/>
          </p:cNvPicPr>
          <p:nvPr/>
        </p:nvPicPr>
        <p:blipFill rotWithShape="1">
          <a:blip r:embed="rId4"/>
          <a:srcRect l="19062" t="20000" r="15312" b="16666"/>
          <a:stretch/>
        </p:blipFill>
        <p:spPr>
          <a:xfrm>
            <a:off x="1524000" y="938074"/>
            <a:ext cx="9369287" cy="5086184"/>
          </a:xfrm>
          <a:prstGeom prst="rect">
            <a:avLst/>
          </a:prstGeom>
        </p:spPr>
      </p:pic>
      <p:sp>
        <p:nvSpPr>
          <p:cNvPr id="7" name="TextBox 6">
            <a:extLst>
              <a:ext uri="{FF2B5EF4-FFF2-40B4-BE49-F238E27FC236}">
                <a16:creationId xmlns:a16="http://schemas.microsoft.com/office/drawing/2014/main" id="{540A86E0-8140-EED3-2A37-A86DB8E6D8CE}"/>
              </a:ext>
            </a:extLst>
          </p:cNvPr>
          <p:cNvSpPr txBox="1"/>
          <p:nvPr/>
        </p:nvSpPr>
        <p:spPr>
          <a:xfrm>
            <a:off x="7181875" y="6009812"/>
            <a:ext cx="4572000" cy="369332"/>
          </a:xfrm>
          <a:prstGeom prst="rect">
            <a:avLst/>
          </a:prstGeom>
          <a:noFill/>
        </p:spPr>
        <p:txBody>
          <a:bodyPr wrap="square">
            <a:spAutoFit/>
          </a:bodyPr>
          <a:lstStyle/>
          <a:p>
            <a:r>
              <a:rPr lang="en-GB">
                <a:hlinkClick r:id="rId5"/>
              </a:rPr>
              <a:t>Division of Health Psychology | BPS</a:t>
            </a:r>
            <a:endParaRPr lang="en-GB"/>
          </a:p>
        </p:txBody>
      </p:sp>
    </p:spTree>
    <p:extLst>
      <p:ext uri="{BB962C8B-B14F-4D97-AF65-F5344CB8AC3E}">
        <p14:creationId xmlns:p14="http://schemas.microsoft.com/office/powerpoint/2010/main" val="4104541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1843306" y="631389"/>
            <a:ext cx="7886700" cy="62546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Background</a:t>
            </a:r>
          </a:p>
        </p:txBody>
      </p:sp>
      <p:sp>
        <p:nvSpPr>
          <p:cNvPr id="2" name="TextBox 1">
            <a:extLst>
              <a:ext uri="{FF2B5EF4-FFF2-40B4-BE49-F238E27FC236}">
                <a16:creationId xmlns:a16="http://schemas.microsoft.com/office/drawing/2014/main" id="{72797B18-4937-0A4E-BF60-C632A6873A0E}"/>
              </a:ext>
            </a:extLst>
          </p:cNvPr>
          <p:cNvSpPr txBox="1"/>
          <p:nvPr/>
        </p:nvSpPr>
        <p:spPr>
          <a:xfrm>
            <a:off x="2040892" y="1888241"/>
            <a:ext cx="5394811" cy="3477875"/>
          </a:xfrm>
          <a:prstGeom prst="rect">
            <a:avLst/>
          </a:prstGeom>
          <a:noFill/>
          <a:ln>
            <a:solidFill>
              <a:srgbClr val="00BDF2"/>
            </a:solidFill>
          </a:ln>
        </p:spPr>
        <p:txBody>
          <a:bodyPr wrap="square" rtlCol="0">
            <a:spAutoFit/>
          </a:bodyPr>
          <a:lstStyle/>
          <a:p>
            <a:pPr marL="342900" indent="-342900">
              <a:buFont typeface="Symbol" panose="05050102010706020507" pitchFamily="18" charset="2"/>
              <a:buChar char=""/>
            </a:pPr>
            <a:r>
              <a:rPr lang="en-GB" sz="2000" b="1">
                <a:cs typeface="Arial" panose="020B0604020202020204" pitchFamily="34" charset="0"/>
              </a:rPr>
              <a:t>Established by HEE</a:t>
            </a:r>
            <a:r>
              <a:rPr lang="en-GB" sz="2000">
                <a:cs typeface="Arial" panose="020B0604020202020204" pitchFamily="34" charset="0"/>
              </a:rPr>
              <a:t>: to build on workforce redesign using psychology and behaviour change. </a:t>
            </a:r>
          </a:p>
          <a:p>
            <a:pPr marL="342900" indent="-342900">
              <a:buFont typeface="Symbol" panose="05050102010706020507" pitchFamily="18" charset="2"/>
              <a:buChar char=""/>
            </a:pPr>
            <a:r>
              <a:rPr lang="en-GB" sz="2000" b="1">
                <a:cs typeface="Arial" panose="020B0604020202020204" pitchFamily="34" charset="0"/>
              </a:rPr>
              <a:t>Integrating Health Psychology trainees</a:t>
            </a:r>
            <a:r>
              <a:rPr lang="en-GB" sz="2000">
                <a:cs typeface="Arial" panose="020B0604020202020204" pitchFamily="34" charset="0"/>
              </a:rPr>
              <a:t>: to test impact and effectiveness.</a:t>
            </a:r>
          </a:p>
          <a:p>
            <a:pPr marL="342900" indent="-342900">
              <a:buFont typeface="Symbol" panose="05050102010706020507" pitchFamily="18" charset="2"/>
              <a:buChar char=""/>
            </a:pPr>
            <a:r>
              <a:rPr lang="en-GB" sz="2000" b="1">
                <a:cs typeface="Arial" panose="020B0604020202020204" pitchFamily="34" charset="0"/>
              </a:rPr>
              <a:t>Evidence-based Tools</a:t>
            </a:r>
            <a:r>
              <a:rPr lang="en-GB" sz="2000">
                <a:cs typeface="Arial" panose="020B0604020202020204" pitchFamily="34" charset="0"/>
              </a:rPr>
              <a:t>: Applying proven tools for sustainable behaviour change.</a:t>
            </a:r>
          </a:p>
          <a:p>
            <a:pPr marL="800100" lvl="1" indent="-342900">
              <a:buFont typeface="Symbol" panose="05050102010706020507" pitchFamily="18" charset="2"/>
              <a:buChar char=""/>
            </a:pPr>
            <a:r>
              <a:rPr lang="en-GB" sz="2000">
                <a:cs typeface="Arial" panose="020B0604020202020204" pitchFamily="34" charset="0"/>
              </a:rPr>
              <a:t>Using the COM-B model and Behaviour Change Wheel for redesign.</a:t>
            </a:r>
          </a:p>
          <a:p>
            <a:pPr marL="342900" indent="-342900">
              <a:buFont typeface="Symbol" panose="05050102010706020507" pitchFamily="18" charset="2"/>
              <a:buChar char=""/>
            </a:pPr>
            <a:r>
              <a:rPr lang="en-GB" sz="2000" b="1">
                <a:cs typeface="Arial" panose="020B0604020202020204" pitchFamily="34" charset="0"/>
              </a:rPr>
              <a:t>Building Capacity</a:t>
            </a:r>
            <a:r>
              <a:rPr lang="en-GB" sz="2000">
                <a:cs typeface="Arial" panose="020B0604020202020204" pitchFamily="34" charset="0"/>
              </a:rPr>
              <a:t>: Expanding regional behavioural science expertise.</a:t>
            </a:r>
          </a:p>
        </p:txBody>
      </p:sp>
      <p:pic>
        <p:nvPicPr>
          <p:cNvPr id="4" name="Picture 3">
            <a:extLst>
              <a:ext uri="{FF2B5EF4-FFF2-40B4-BE49-F238E27FC236}">
                <a16:creationId xmlns:a16="http://schemas.microsoft.com/office/drawing/2014/main" id="{6734FC2E-4A75-DD89-9CE1-0ECBBA976C93}"/>
              </a:ext>
            </a:extLst>
          </p:cNvPr>
          <p:cNvPicPr>
            <a:picLocks noChangeAspect="1"/>
          </p:cNvPicPr>
          <p:nvPr/>
        </p:nvPicPr>
        <p:blipFill rotWithShape="1">
          <a:blip r:embed="rId3"/>
          <a:srcRect l="72696" t="37748" r="4956" b="43392"/>
          <a:stretch/>
        </p:blipFill>
        <p:spPr>
          <a:xfrm>
            <a:off x="8792015" y="0"/>
            <a:ext cx="1875985" cy="890546"/>
          </a:xfrm>
          <a:prstGeom prst="rect">
            <a:avLst/>
          </a:prstGeom>
        </p:spPr>
      </p:pic>
      <p:pic>
        <p:nvPicPr>
          <p:cNvPr id="1028" name="Picture 4" descr="behaviour change interventions ...">
            <a:extLst>
              <a:ext uri="{FF2B5EF4-FFF2-40B4-BE49-F238E27FC236}">
                <a16:creationId xmlns:a16="http://schemas.microsoft.com/office/drawing/2014/main" id="{1D205A81-D29E-D8BA-14DB-7436CC3C270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077" t="3490" r="3014" b="5376"/>
          <a:stretch/>
        </p:blipFill>
        <p:spPr bwMode="auto">
          <a:xfrm>
            <a:off x="7566044" y="2158410"/>
            <a:ext cx="3027007" cy="3055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053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08F2E-A82C-6E4C-E2CD-D40D991A2E22}"/>
              </a:ext>
            </a:extLst>
          </p:cNvPr>
          <p:cNvSpPr>
            <a:spLocks noGrp="1"/>
          </p:cNvSpPr>
          <p:nvPr>
            <p:ph type="title"/>
          </p:nvPr>
        </p:nvSpPr>
        <p:spPr>
          <a:xfrm>
            <a:off x="3516225" y="-230234"/>
            <a:ext cx="7886700" cy="1325563"/>
          </a:xfrm>
        </p:spPr>
        <p:txBody>
          <a:bodyPr/>
          <a:lstStyle/>
          <a:p>
            <a:r>
              <a:rPr lang="en-US" b="1">
                <a:solidFill>
                  <a:srgbClr val="0070C0"/>
                </a:solidFill>
                <a:latin typeface="Arial" panose="020B0604020202020204" pitchFamily="34" charset="0"/>
                <a:cs typeface="Arial" panose="020B0604020202020204" pitchFamily="34" charset="0"/>
              </a:rPr>
              <a:t>The steering board</a:t>
            </a:r>
            <a:endParaRPr lang="en-GB"/>
          </a:p>
        </p:txBody>
      </p:sp>
      <p:sp>
        <p:nvSpPr>
          <p:cNvPr id="4" name="Subtitle 2">
            <a:extLst>
              <a:ext uri="{FF2B5EF4-FFF2-40B4-BE49-F238E27FC236}">
                <a16:creationId xmlns:a16="http://schemas.microsoft.com/office/drawing/2014/main" id="{74B9D1BC-40E8-F76F-EC70-D283C4DC2E85}"/>
              </a:ext>
            </a:extLst>
          </p:cNvPr>
          <p:cNvSpPr txBox="1">
            <a:spLocks/>
          </p:cNvSpPr>
          <p:nvPr/>
        </p:nvSpPr>
        <p:spPr>
          <a:xfrm>
            <a:off x="2928221" y="911294"/>
            <a:ext cx="6282041" cy="53569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Prof Lucie Byrne-Davis, Professor of Health Psychology, University of Manchester &amp; </a:t>
            </a:r>
            <a:br>
              <a:rPr lang="en-US" sz="1800"/>
            </a:br>
            <a:r>
              <a:rPr lang="en-US" sz="1800"/>
              <a:t>Chair of the Division of Health Psychology of the British Psychological Society</a:t>
            </a:r>
          </a:p>
          <a:p>
            <a:pPr marL="0" indent="0">
              <a:buNone/>
            </a:pPr>
            <a:endParaRPr lang="en-US" sz="400"/>
          </a:p>
          <a:p>
            <a:pPr algn="r"/>
            <a:r>
              <a:rPr lang="en-US" sz="1800"/>
              <a:t>Prof Jo Hart, Professor of Health Professional Education, University of Manchester</a:t>
            </a:r>
          </a:p>
          <a:p>
            <a:pPr marL="0" indent="0">
              <a:buNone/>
            </a:pPr>
            <a:endParaRPr lang="en-US" sz="400"/>
          </a:p>
          <a:p>
            <a:r>
              <a:rPr lang="en-US" sz="1800"/>
              <a:t>Prof Angel </a:t>
            </a:r>
            <a:r>
              <a:rPr lang="en-US" sz="1800" err="1"/>
              <a:t>Chater</a:t>
            </a:r>
            <a:r>
              <a:rPr lang="en-US" sz="1800"/>
              <a:t>, Professor of Health Psychology and </a:t>
            </a:r>
            <a:r>
              <a:rPr lang="en-US" sz="1800" err="1"/>
              <a:t>Behaviour</a:t>
            </a:r>
            <a:r>
              <a:rPr lang="en-US" sz="1800"/>
              <a:t> Change, University of Bedfordshire</a:t>
            </a:r>
          </a:p>
          <a:p>
            <a:pPr marL="0" indent="0" algn="r">
              <a:buNone/>
            </a:pPr>
            <a:endParaRPr lang="en-US" sz="400"/>
          </a:p>
          <a:p>
            <a:pPr algn="r"/>
            <a:r>
              <a:rPr lang="en-US" sz="1800"/>
              <a:t>Dr Adrian Whittington, National Lead for Psychological Professions, NHSE and I</a:t>
            </a:r>
          </a:p>
          <a:p>
            <a:pPr marL="0" indent="0">
              <a:buNone/>
            </a:pPr>
            <a:endParaRPr lang="en-US" sz="400"/>
          </a:p>
          <a:p>
            <a:r>
              <a:rPr lang="en-US" sz="1800"/>
              <a:t>Lucy Renwick, Workforce Transformation Lead, Innovation and Transformation Directorate, HEE</a:t>
            </a:r>
          </a:p>
          <a:p>
            <a:pPr marL="0" indent="0">
              <a:buNone/>
            </a:pPr>
            <a:endParaRPr lang="en-US" sz="400"/>
          </a:p>
          <a:p>
            <a:pPr algn="r"/>
            <a:r>
              <a:rPr lang="en-GB" sz="1800"/>
              <a:t>Dr Elizabeth Jenkinson, National Training Director for Health Psychology in Workforce Redesign, University of the West of England</a:t>
            </a:r>
          </a:p>
        </p:txBody>
      </p:sp>
      <p:pic>
        <p:nvPicPr>
          <p:cNvPr id="5" name="Picture 10" descr="Prof Lucie Byrne-Davis BSc(Hons) MSc PhD CPsychol PFHEA FEHPS | The  University of Manchester">
            <a:extLst>
              <a:ext uri="{FF2B5EF4-FFF2-40B4-BE49-F238E27FC236}">
                <a16:creationId xmlns:a16="http://schemas.microsoft.com/office/drawing/2014/main" id="{DBB14D1D-5976-D02D-436D-0EB0C9FCCE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3388" y="716502"/>
            <a:ext cx="1198548" cy="1302881"/>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6" name="Picture 8" descr="Speakers | BPS">
            <a:extLst>
              <a:ext uri="{FF2B5EF4-FFF2-40B4-BE49-F238E27FC236}">
                <a16:creationId xmlns:a16="http://schemas.microsoft.com/office/drawing/2014/main" id="{7EA678F3-B5A9-2FE5-6AC1-3957374A0F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7103" y="2423515"/>
            <a:ext cx="1274833" cy="1445175"/>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7" name="Picture 2" descr="Dr Adrian Whittington">
            <a:extLst>
              <a:ext uri="{FF2B5EF4-FFF2-40B4-BE49-F238E27FC236}">
                <a16:creationId xmlns:a16="http://schemas.microsoft.com/office/drawing/2014/main" id="{7E9DB809-49D9-413F-8E36-16D6C1A82617}"/>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210261" y="3334212"/>
            <a:ext cx="1423688" cy="142368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8" name="Picture 6" descr="Behavioural Science and Public Health Network | BSPHN | Dr Jo Hart">
            <a:extLst>
              <a:ext uri="{FF2B5EF4-FFF2-40B4-BE49-F238E27FC236}">
                <a16:creationId xmlns:a16="http://schemas.microsoft.com/office/drawing/2014/main" id="{FBD33688-992C-EFF8-AD25-B3C8F882B9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50066" y="1580535"/>
            <a:ext cx="1166033" cy="141814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9" name="Picture 4" descr="Dr Elizabeth Jenkinson - UWE Bristol">
            <a:extLst>
              <a:ext uri="{FF2B5EF4-FFF2-40B4-BE49-F238E27FC236}">
                <a16:creationId xmlns:a16="http://schemas.microsoft.com/office/drawing/2014/main" id="{FAB5F414-1508-5520-7455-768B3E18DA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38433" y="5237566"/>
            <a:ext cx="1187283" cy="154423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0" name="Picture 12" descr="Lucy Renwick, Workforce Transformation Lead in the National Workforce  Transformation team at Health Education England - Convenzis">
            <a:extLst>
              <a:ext uri="{FF2B5EF4-FFF2-40B4-BE49-F238E27FC236}">
                <a16:creationId xmlns:a16="http://schemas.microsoft.com/office/drawing/2014/main" id="{D7B4F14A-6234-3474-02CE-6C0A6085D52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66285" y="4115075"/>
            <a:ext cx="1285650" cy="128565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117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34FC2E-4A75-DD89-9CE1-0ECBBA976C93}"/>
              </a:ext>
            </a:extLst>
          </p:cNvPr>
          <p:cNvPicPr>
            <a:picLocks noChangeAspect="1"/>
          </p:cNvPicPr>
          <p:nvPr/>
        </p:nvPicPr>
        <p:blipFill rotWithShape="1">
          <a:blip r:embed="rId3"/>
          <a:srcRect l="72696" t="37748" r="4956" b="43392"/>
          <a:stretch/>
        </p:blipFill>
        <p:spPr>
          <a:xfrm>
            <a:off x="8792015" y="0"/>
            <a:ext cx="1875985" cy="890546"/>
          </a:xfrm>
          <a:prstGeom prst="rect">
            <a:avLst/>
          </a:prstGeom>
        </p:spPr>
      </p:pic>
      <p:pic>
        <p:nvPicPr>
          <p:cNvPr id="3" name="Picture 2">
            <a:extLst>
              <a:ext uri="{FF2B5EF4-FFF2-40B4-BE49-F238E27FC236}">
                <a16:creationId xmlns:a16="http://schemas.microsoft.com/office/drawing/2014/main" id="{1F3B7824-F172-8B09-A76D-6EB7C58E78D8}"/>
              </a:ext>
            </a:extLst>
          </p:cNvPr>
          <p:cNvPicPr>
            <a:picLocks noChangeAspect="1"/>
          </p:cNvPicPr>
          <p:nvPr/>
        </p:nvPicPr>
        <p:blipFill rotWithShape="1">
          <a:blip r:embed="rId4"/>
          <a:srcRect t="-1" r="1422" b="2978"/>
          <a:stretch/>
        </p:blipFill>
        <p:spPr>
          <a:xfrm>
            <a:off x="1491916" y="2277980"/>
            <a:ext cx="9144000" cy="4580021"/>
          </a:xfrm>
          <a:prstGeom prst="rect">
            <a:avLst/>
          </a:prstGeom>
        </p:spPr>
      </p:pic>
      <p:sp>
        <p:nvSpPr>
          <p:cNvPr id="5" name="Title 1">
            <a:extLst>
              <a:ext uri="{FF2B5EF4-FFF2-40B4-BE49-F238E27FC236}">
                <a16:creationId xmlns:a16="http://schemas.microsoft.com/office/drawing/2014/main" id="{8E4E547C-6312-C54D-6BEC-F48CDDDCDD75}"/>
              </a:ext>
            </a:extLst>
          </p:cNvPr>
          <p:cNvSpPr txBox="1">
            <a:spLocks/>
          </p:cNvSpPr>
          <p:nvPr/>
        </p:nvSpPr>
        <p:spPr>
          <a:xfrm>
            <a:off x="2152650" y="559252"/>
            <a:ext cx="7886700" cy="1134947"/>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What do we mean by workforce redesign?</a:t>
            </a:r>
          </a:p>
        </p:txBody>
      </p:sp>
      <p:sp>
        <p:nvSpPr>
          <p:cNvPr id="7" name="TextBox 6">
            <a:extLst>
              <a:ext uri="{FF2B5EF4-FFF2-40B4-BE49-F238E27FC236}">
                <a16:creationId xmlns:a16="http://schemas.microsoft.com/office/drawing/2014/main" id="{4F34EEC2-E417-ADF4-437D-3F0C4D1EE984}"/>
              </a:ext>
            </a:extLst>
          </p:cNvPr>
          <p:cNvSpPr txBox="1"/>
          <p:nvPr/>
        </p:nvSpPr>
        <p:spPr>
          <a:xfrm>
            <a:off x="1800726" y="1676994"/>
            <a:ext cx="8607522" cy="646331"/>
          </a:xfrm>
          <a:prstGeom prst="rect">
            <a:avLst/>
          </a:prstGeom>
          <a:noFill/>
        </p:spPr>
        <p:txBody>
          <a:bodyPr wrap="square">
            <a:spAutoFit/>
          </a:bodyPr>
          <a:lstStyle/>
          <a:p>
            <a:r>
              <a:rPr lang="en-GB" b="1" i="1"/>
              <a:t>“Transformation is a process of profound and radical change, that takes an organisation in a new direction and to an entirely different level of effectiveness”.</a:t>
            </a:r>
          </a:p>
        </p:txBody>
      </p:sp>
    </p:spTree>
    <p:extLst>
      <p:ext uri="{BB962C8B-B14F-4D97-AF65-F5344CB8AC3E}">
        <p14:creationId xmlns:p14="http://schemas.microsoft.com/office/powerpoint/2010/main" val="2302617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2043914" y="828322"/>
            <a:ext cx="7886700" cy="62546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My QHP Qualification</a:t>
            </a:r>
          </a:p>
        </p:txBody>
      </p:sp>
      <p:sp>
        <p:nvSpPr>
          <p:cNvPr id="3" name="TextBox 2">
            <a:extLst>
              <a:ext uri="{FF2B5EF4-FFF2-40B4-BE49-F238E27FC236}">
                <a16:creationId xmlns:a16="http://schemas.microsoft.com/office/drawing/2014/main" id="{D045BAC6-4B6A-9CA0-BCF4-A998F546C772}"/>
              </a:ext>
            </a:extLst>
          </p:cNvPr>
          <p:cNvSpPr txBox="1"/>
          <p:nvPr/>
        </p:nvSpPr>
        <p:spPr>
          <a:xfrm>
            <a:off x="6824668" y="1879328"/>
            <a:ext cx="2497821" cy="4708981"/>
          </a:xfrm>
          <a:prstGeom prst="rect">
            <a:avLst/>
          </a:prstGeom>
          <a:noFill/>
        </p:spPr>
        <p:txBody>
          <a:bodyPr wrap="square" rtlCol="0">
            <a:spAutoFit/>
          </a:bodyPr>
          <a:lstStyle/>
          <a:p>
            <a:r>
              <a:rPr lang="en-US" sz="2000">
                <a:latin typeface="Calibri" panose="020F0502020204030204" pitchFamily="34" charset="0"/>
                <a:ea typeface="Calibri" panose="020F0502020204030204" pitchFamily="34" charset="0"/>
                <a:cs typeface="Calibri" panose="020F0502020204030204" pitchFamily="34" charset="0"/>
              </a:rPr>
              <a:t>My supervisors: </a:t>
            </a:r>
          </a:p>
          <a:p>
            <a:endParaRPr lang="en-US" sz="2000">
              <a:latin typeface="Calibri" panose="020F0502020204030204" pitchFamily="34" charset="0"/>
              <a:ea typeface="Calibri" panose="020F0502020204030204" pitchFamily="34" charset="0"/>
              <a:cs typeface="Calibri" panose="020F0502020204030204" pitchFamily="34" charset="0"/>
            </a:endParaRPr>
          </a:p>
          <a:p>
            <a:r>
              <a:rPr lang="en-US" sz="2000">
                <a:latin typeface="Calibri" panose="020F0502020204030204" pitchFamily="34" charset="0"/>
                <a:ea typeface="Calibri" panose="020F0502020204030204" pitchFamily="34" charset="0"/>
                <a:cs typeface="Calibri" panose="020F0502020204030204" pitchFamily="34" charset="0"/>
              </a:rPr>
              <a:t>Co-ordinating supervisor – </a:t>
            </a:r>
          </a:p>
          <a:p>
            <a:r>
              <a:rPr lang="en-US" sz="2000">
                <a:latin typeface="Calibri" panose="020F0502020204030204" pitchFamily="34" charset="0"/>
                <a:ea typeface="Calibri" panose="020F0502020204030204" pitchFamily="34" charset="0"/>
                <a:cs typeface="Calibri" panose="020F0502020204030204" pitchFamily="34" charset="0"/>
              </a:rPr>
              <a:t>Dr Eleanor Bull (Principal Health Psychologist)</a:t>
            </a:r>
          </a:p>
          <a:p>
            <a:endParaRPr lang="en-US" sz="2000">
              <a:latin typeface="Calibri" panose="020F0502020204030204" pitchFamily="34" charset="0"/>
              <a:ea typeface="Calibri" panose="020F0502020204030204" pitchFamily="34" charset="0"/>
              <a:cs typeface="Calibri" panose="020F0502020204030204" pitchFamily="34" charset="0"/>
            </a:endParaRPr>
          </a:p>
          <a:p>
            <a:endParaRPr lang="en-US" sz="2000">
              <a:latin typeface="Calibri" panose="020F0502020204030204" pitchFamily="34" charset="0"/>
              <a:ea typeface="Calibri" panose="020F0502020204030204" pitchFamily="34" charset="0"/>
              <a:cs typeface="Calibri" panose="020F0502020204030204" pitchFamily="34" charset="0"/>
            </a:endParaRPr>
          </a:p>
          <a:p>
            <a:r>
              <a:rPr lang="en-US" sz="2000">
                <a:latin typeface="Calibri" panose="020F0502020204030204" pitchFamily="34" charset="0"/>
                <a:ea typeface="Calibri" panose="020F0502020204030204" pitchFamily="34" charset="0"/>
                <a:cs typeface="Calibri" panose="020F0502020204030204" pitchFamily="34" charset="0"/>
              </a:rPr>
              <a:t>Workplace supervisor – Dr Jo Hall (Principal Clinical Psychologist)</a:t>
            </a:r>
          </a:p>
          <a:p>
            <a:endParaRPr lang="en-US" sz="2000">
              <a:latin typeface="Calibri" panose="020F0502020204030204" pitchFamily="34" charset="0"/>
              <a:ea typeface="Calibri" panose="020F0502020204030204" pitchFamily="34" charset="0"/>
              <a:cs typeface="Calibri" panose="020F0502020204030204" pitchFamily="34" charset="0"/>
            </a:endParaRPr>
          </a:p>
          <a:p>
            <a:endParaRPr lang="en-US" sz="2000">
              <a:latin typeface="Calibri" panose="020F0502020204030204" pitchFamily="34" charset="0"/>
              <a:ea typeface="Calibri" panose="020F0502020204030204" pitchFamily="34" charset="0"/>
              <a:cs typeface="Calibri" panose="020F0502020204030204" pitchFamily="34" charset="0"/>
            </a:endParaRPr>
          </a:p>
          <a:p>
            <a:endParaRPr lang="en-US" sz="2000">
              <a:latin typeface="Calibri" panose="020F0502020204030204" pitchFamily="34" charset="0"/>
              <a:ea typeface="Calibri" panose="020F0502020204030204" pitchFamily="34" charset="0"/>
              <a:cs typeface="Calibri" panose="020F0502020204030204" pitchFamily="34" charset="0"/>
            </a:endParaRPr>
          </a:p>
        </p:txBody>
      </p:sp>
      <p:pic>
        <p:nvPicPr>
          <p:cNvPr id="2050" name="Picture 2" descr="Eleanor Bull - Principal Health Psychologist - Derbyshire Community Health  Services NHS Foundation Trust | LinkedIn">
            <a:extLst>
              <a:ext uri="{FF2B5EF4-FFF2-40B4-BE49-F238E27FC236}">
                <a16:creationId xmlns:a16="http://schemas.microsoft.com/office/drawing/2014/main" id="{C3E5F1EB-0306-E8A2-00E6-CA8ADC1DAB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83" y="2603911"/>
            <a:ext cx="1309688" cy="13096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Jo Hall (@JHallPsy) / X">
            <a:extLst>
              <a:ext uri="{FF2B5EF4-FFF2-40B4-BE49-F238E27FC236}">
                <a16:creationId xmlns:a16="http://schemas.microsoft.com/office/drawing/2014/main" id="{9EE338D2-C6FC-FF6D-9925-3641FA65EB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22487" y="4459022"/>
            <a:ext cx="1209408" cy="120940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69B6FB0-808D-1608-796C-8670605BECC3}"/>
              </a:ext>
            </a:extLst>
          </p:cNvPr>
          <p:cNvSpPr txBox="1"/>
          <p:nvPr/>
        </p:nvSpPr>
        <p:spPr>
          <a:xfrm>
            <a:off x="1765419" y="1866885"/>
            <a:ext cx="4459170" cy="4093428"/>
          </a:xfrm>
          <a:prstGeom prst="rect">
            <a:avLst/>
          </a:prstGeom>
          <a:noFill/>
          <a:ln>
            <a:solidFill>
              <a:srgbClr val="00BDF2"/>
            </a:solidFill>
          </a:ln>
        </p:spPr>
        <p:txBody>
          <a:bodyPr wrap="square" rtlCol="0">
            <a:spAutoFit/>
          </a:bodyPr>
          <a:lstStyle/>
          <a:p>
            <a:r>
              <a:rPr lang="en-US" sz="2000">
                <a:latin typeface="Calibri" panose="020F0502020204030204" pitchFamily="34" charset="0"/>
                <a:ea typeface="Calibri" panose="020F0502020204030204" pitchFamily="34" charset="0"/>
                <a:cs typeface="Calibri" panose="020F0502020204030204" pitchFamily="34" charset="0"/>
              </a:rPr>
              <a:t>Meet 5 competencies: </a:t>
            </a:r>
          </a:p>
          <a:p>
            <a:pPr marL="342900" indent="-342900">
              <a:buFont typeface="Arial" panose="020B0604020202020204" pitchFamily="34" charset="0"/>
              <a:buChar char="•"/>
            </a:pPr>
            <a:r>
              <a:rPr lang="en-US" sz="2000" b="1">
                <a:latin typeface="Calibri" panose="020F0502020204030204" pitchFamily="34" charset="0"/>
                <a:ea typeface="Calibri" panose="020F0502020204030204" pitchFamily="34" charset="0"/>
                <a:cs typeface="Calibri" panose="020F0502020204030204" pitchFamily="34" charset="0"/>
              </a:rPr>
              <a:t>Professional skills</a:t>
            </a:r>
          </a:p>
          <a:p>
            <a:pPr marL="342900" indent="-342900">
              <a:buFont typeface="Arial" panose="020B0604020202020204" pitchFamily="34" charset="0"/>
              <a:buChar char="•"/>
            </a:pPr>
            <a:r>
              <a:rPr lang="en-US" sz="2000" b="1">
                <a:latin typeface="Calibri" panose="020F0502020204030204" pitchFamily="34" charset="0"/>
                <a:ea typeface="Calibri" panose="020F0502020204030204" pitchFamily="34" charset="0"/>
                <a:cs typeface="Calibri" panose="020F0502020204030204" pitchFamily="34" charset="0"/>
              </a:rPr>
              <a:t>Research</a:t>
            </a:r>
          </a:p>
          <a:p>
            <a:pPr marL="342900" indent="-342900">
              <a:buFont typeface="Arial" panose="020B0604020202020204" pitchFamily="34" charset="0"/>
              <a:buChar char="•"/>
            </a:pPr>
            <a:r>
              <a:rPr lang="en-US" sz="2000" b="1">
                <a:latin typeface="Calibri" panose="020F0502020204030204" pitchFamily="34" charset="0"/>
                <a:ea typeface="Calibri" panose="020F0502020204030204" pitchFamily="34" charset="0"/>
                <a:cs typeface="Calibri" panose="020F0502020204030204" pitchFamily="34" charset="0"/>
              </a:rPr>
              <a:t>Psychological interventions</a:t>
            </a:r>
          </a:p>
          <a:p>
            <a:pPr marL="342900" indent="-342900">
              <a:buFont typeface="Arial" panose="020B0604020202020204" pitchFamily="34" charset="0"/>
              <a:buChar char="•"/>
            </a:pPr>
            <a:r>
              <a:rPr lang="en-US" sz="2000" b="1">
                <a:latin typeface="Calibri" panose="020F0502020204030204" pitchFamily="34" charset="0"/>
                <a:ea typeface="Calibri" panose="020F0502020204030204" pitchFamily="34" charset="0"/>
                <a:cs typeface="Calibri" panose="020F0502020204030204" pitchFamily="34" charset="0"/>
              </a:rPr>
              <a:t>Consultancy</a:t>
            </a:r>
          </a:p>
          <a:p>
            <a:pPr marL="342900" indent="-342900">
              <a:buFont typeface="Arial" panose="020B0604020202020204" pitchFamily="34" charset="0"/>
              <a:buChar char="•"/>
            </a:pPr>
            <a:r>
              <a:rPr lang="en-US" sz="2000" b="1">
                <a:latin typeface="Calibri" panose="020F0502020204030204" pitchFamily="34" charset="0"/>
                <a:ea typeface="Calibri" panose="020F0502020204030204" pitchFamily="34" charset="0"/>
                <a:cs typeface="Calibri" panose="020F0502020204030204" pitchFamily="34" charset="0"/>
              </a:rPr>
              <a:t>Teaching and Training</a:t>
            </a:r>
          </a:p>
          <a:p>
            <a:pPr marL="342900" indent="-342900">
              <a:buFont typeface="Arial" panose="020B0604020202020204" pitchFamily="34" charset="0"/>
              <a:buChar char="•"/>
            </a:pPr>
            <a:endParaRPr lang="en-US" sz="2000">
              <a:latin typeface="Calibri" panose="020F0502020204030204" pitchFamily="34" charset="0"/>
              <a:ea typeface="Calibri" panose="020F0502020204030204" pitchFamily="34" charset="0"/>
              <a:cs typeface="Calibri" panose="020F0502020204030204" pitchFamily="34" charset="0"/>
            </a:endParaRPr>
          </a:p>
          <a:p>
            <a:r>
              <a:rPr lang="en-US" sz="2000">
                <a:latin typeface="Calibri" panose="020F0502020204030204" pitchFamily="34" charset="0"/>
                <a:ea typeface="Calibri" panose="020F0502020204030204" pitchFamily="34" charset="0"/>
                <a:cs typeface="Calibri" panose="020F0502020204030204" pitchFamily="34" charset="0"/>
              </a:rPr>
              <a:t>Two years full-time working  for Derbyshire Community Health Services NHS Foundation Trust. </a:t>
            </a:r>
          </a:p>
          <a:p>
            <a:endParaRPr lang="en-US" sz="2000">
              <a:latin typeface="Calibri" panose="020F0502020204030204" pitchFamily="34" charset="0"/>
              <a:ea typeface="Calibri" panose="020F0502020204030204" pitchFamily="34" charset="0"/>
              <a:cs typeface="Calibri" panose="020F0502020204030204" pitchFamily="34" charset="0"/>
            </a:endParaRPr>
          </a:p>
          <a:p>
            <a:r>
              <a:rPr lang="en-US" sz="2000">
                <a:latin typeface="Calibri" panose="020F0502020204030204" pitchFamily="34" charset="0"/>
                <a:ea typeface="Calibri" panose="020F0502020204030204" pitchFamily="34" charset="0"/>
                <a:cs typeface="Calibri" panose="020F0502020204030204" pitchFamily="34" charset="0"/>
              </a:rPr>
              <a:t>Focus on Workforce Transformation and Redesign.</a:t>
            </a:r>
            <a:endParaRPr lang="en-GB" sz="1350"/>
          </a:p>
        </p:txBody>
      </p:sp>
    </p:spTree>
    <p:extLst>
      <p:ext uri="{BB962C8B-B14F-4D97-AF65-F5344CB8AC3E}">
        <p14:creationId xmlns:p14="http://schemas.microsoft.com/office/powerpoint/2010/main" val="951131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1685366" y="828322"/>
            <a:ext cx="8715013" cy="625462"/>
          </a:xfrm>
          <a:prstGeom prst="rect">
            <a:avLst/>
          </a:prstGeom>
        </p:spPr>
        <p:txBody>
          <a:bodyPr vert="horz" lIns="68580" tIns="34290" rIns="68580" bIns="3429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The value DCHS saw in a Trainee Health Psychologist</a:t>
            </a:r>
          </a:p>
        </p:txBody>
      </p:sp>
      <p:sp>
        <p:nvSpPr>
          <p:cNvPr id="2" name="TextBox 1">
            <a:extLst>
              <a:ext uri="{FF2B5EF4-FFF2-40B4-BE49-F238E27FC236}">
                <a16:creationId xmlns:a16="http://schemas.microsoft.com/office/drawing/2014/main" id="{72797B18-4937-0A4E-BF60-C632A6873A0E}"/>
              </a:ext>
            </a:extLst>
          </p:cNvPr>
          <p:cNvSpPr txBox="1"/>
          <p:nvPr/>
        </p:nvSpPr>
        <p:spPr>
          <a:xfrm>
            <a:off x="2043914" y="2046882"/>
            <a:ext cx="8356464" cy="3785652"/>
          </a:xfrm>
          <a:prstGeom prst="rect">
            <a:avLst/>
          </a:prstGeom>
          <a:noFill/>
        </p:spPr>
        <p:txBody>
          <a:bodyPr wrap="square" rtlCol="0">
            <a:spAutoFit/>
          </a:bodyPr>
          <a:lstStyle/>
          <a:p>
            <a:pPr marL="342900" indent="-342900">
              <a:buFont typeface="Arial" panose="020B0604020202020204" pitchFamily="34" charset="0"/>
              <a:buChar char="•"/>
            </a:pPr>
            <a:r>
              <a:rPr lang="en-US" sz="2400">
                <a:latin typeface="Calibri" panose="020F0502020204030204" pitchFamily="34" charset="0"/>
                <a:ea typeface="Calibri" panose="020F0502020204030204" pitchFamily="34" charset="0"/>
                <a:cs typeface="Calibri" panose="020F0502020204030204" pitchFamily="34" charset="0"/>
              </a:rPr>
              <a:t>To support the </a:t>
            </a:r>
            <a:r>
              <a:rPr lang="en-US" sz="2400" b="1">
                <a:latin typeface="Calibri" panose="020F0502020204030204" pitchFamily="34" charset="0"/>
                <a:ea typeface="Calibri" panose="020F0502020204030204" pitchFamily="34" charset="0"/>
                <a:cs typeface="Calibri" panose="020F0502020204030204" pitchFamily="34" charset="0"/>
              </a:rPr>
              <a:t>development</a:t>
            </a:r>
            <a:r>
              <a:rPr lang="en-US" sz="2400">
                <a:latin typeface="Calibri" panose="020F0502020204030204" pitchFamily="34" charset="0"/>
                <a:ea typeface="Calibri" panose="020F0502020204030204" pitchFamily="34" charset="0"/>
                <a:cs typeface="Calibri" panose="020F0502020204030204" pitchFamily="34" charset="0"/>
              </a:rPr>
              <a:t> of the Health Psychology profession.</a:t>
            </a:r>
          </a:p>
          <a:p>
            <a:pPr marL="342900" indent="-342900">
              <a:buFont typeface="Arial" panose="020B0604020202020204" pitchFamily="34" charset="0"/>
              <a:buChar char="•"/>
            </a:pPr>
            <a:r>
              <a:rPr lang="en-US" sz="2400">
                <a:latin typeface="Calibri" panose="020F0502020204030204" pitchFamily="34" charset="0"/>
                <a:ea typeface="Calibri" panose="020F0502020204030204" pitchFamily="34" charset="0"/>
                <a:cs typeface="Calibri" panose="020F0502020204030204" pitchFamily="34" charset="0"/>
              </a:rPr>
              <a:t>To gain from the </a:t>
            </a:r>
            <a:r>
              <a:rPr lang="en-US" sz="2400" b="1">
                <a:latin typeface="Calibri" panose="020F0502020204030204" pitchFamily="34" charset="0"/>
                <a:ea typeface="Calibri" panose="020F0502020204030204" pitchFamily="34" charset="0"/>
                <a:cs typeface="Calibri" panose="020F0502020204030204" pitchFamily="34" charset="0"/>
              </a:rPr>
              <a:t>expertise</a:t>
            </a:r>
            <a:r>
              <a:rPr lang="en-US" sz="2400">
                <a:latin typeface="Calibri" panose="020F0502020204030204" pitchFamily="34" charset="0"/>
                <a:ea typeface="Calibri" panose="020F0502020204030204" pitchFamily="34" charset="0"/>
                <a:cs typeface="Calibri" panose="020F0502020204030204" pitchFamily="34" charset="0"/>
              </a:rPr>
              <a:t> and </a:t>
            </a:r>
            <a:r>
              <a:rPr lang="en-US" sz="2400" b="1">
                <a:latin typeface="Calibri" panose="020F0502020204030204" pitchFamily="34" charset="0"/>
                <a:ea typeface="Calibri" panose="020F0502020204030204" pitchFamily="34" charset="0"/>
                <a:cs typeface="Calibri" panose="020F0502020204030204" pitchFamily="34" charset="0"/>
              </a:rPr>
              <a:t>experience</a:t>
            </a:r>
            <a:r>
              <a:rPr lang="en-US" sz="2400">
                <a:latin typeface="Calibri" panose="020F0502020204030204" pitchFamily="34" charset="0"/>
                <a:ea typeface="Calibri" panose="020F0502020204030204" pitchFamily="34" charset="0"/>
                <a:cs typeface="Calibri" panose="020F0502020204030204" pitchFamily="34" charset="0"/>
              </a:rPr>
              <a:t> of a trainee health psychologist. </a:t>
            </a:r>
          </a:p>
          <a:p>
            <a:pPr marL="342900" indent="-342900">
              <a:buFont typeface="Arial" panose="020B0604020202020204" pitchFamily="34" charset="0"/>
              <a:buChar char="•"/>
            </a:pPr>
            <a:r>
              <a:rPr lang="en-US" sz="2400">
                <a:latin typeface="Calibri" panose="020F0502020204030204" pitchFamily="34" charset="0"/>
                <a:ea typeface="Calibri" panose="020F0502020204030204" pitchFamily="34" charset="0"/>
                <a:cs typeface="Calibri" panose="020F0502020204030204" pitchFamily="34" charset="0"/>
              </a:rPr>
              <a:t>To learn about the </a:t>
            </a:r>
            <a:r>
              <a:rPr lang="en-US" sz="2400" b="1">
                <a:latin typeface="Calibri" panose="020F0502020204030204" pitchFamily="34" charset="0"/>
                <a:ea typeface="Calibri" panose="020F0502020204030204" pitchFamily="34" charset="0"/>
                <a:cs typeface="Calibri" panose="020F0502020204030204" pitchFamily="34" charset="0"/>
              </a:rPr>
              <a:t>experience</a:t>
            </a:r>
            <a:r>
              <a:rPr lang="en-US" sz="2400">
                <a:latin typeface="Calibri" panose="020F0502020204030204" pitchFamily="34" charset="0"/>
                <a:ea typeface="Calibri" panose="020F0502020204030204" pitchFamily="34" charset="0"/>
                <a:cs typeface="Calibri" panose="020F0502020204030204" pitchFamily="34" charset="0"/>
              </a:rPr>
              <a:t> of hosting a trainee health psychologist. </a:t>
            </a:r>
          </a:p>
          <a:p>
            <a:pPr marL="342900" indent="-342900">
              <a:buFont typeface="Arial" panose="020B0604020202020204" pitchFamily="34" charset="0"/>
              <a:buChar char="•"/>
            </a:pPr>
            <a:r>
              <a:rPr lang="en-US" sz="2400">
                <a:latin typeface="Calibri" panose="020F0502020204030204" pitchFamily="34" charset="0"/>
                <a:ea typeface="Calibri" panose="020F0502020204030204" pitchFamily="34" charset="0"/>
                <a:cs typeface="Calibri" panose="020F0502020204030204" pitchFamily="34" charset="0"/>
              </a:rPr>
              <a:t>To learn more about the </a:t>
            </a:r>
            <a:r>
              <a:rPr lang="en-US" sz="2400" b="1">
                <a:latin typeface="Calibri" panose="020F0502020204030204" pitchFamily="34" charset="0"/>
                <a:ea typeface="Calibri" panose="020F0502020204030204" pitchFamily="34" charset="0"/>
                <a:cs typeface="Calibri" panose="020F0502020204030204" pitchFamily="34" charset="0"/>
              </a:rPr>
              <a:t>value</a:t>
            </a:r>
            <a:r>
              <a:rPr lang="en-US" sz="2400">
                <a:latin typeface="Calibri" panose="020F0502020204030204" pitchFamily="34" charset="0"/>
                <a:ea typeface="Calibri" panose="020F0502020204030204" pitchFamily="34" charset="0"/>
                <a:cs typeface="Calibri" panose="020F0502020204030204" pitchFamily="34" charset="0"/>
              </a:rPr>
              <a:t> of a Health Psychology trainee. </a:t>
            </a:r>
          </a:p>
          <a:p>
            <a:pPr marL="342900" indent="-342900">
              <a:buFont typeface="Arial" panose="020B0604020202020204" pitchFamily="34" charset="0"/>
              <a:buChar char="•"/>
            </a:pPr>
            <a:r>
              <a:rPr lang="en-US" sz="2400">
                <a:latin typeface="Calibri" panose="020F0502020204030204" pitchFamily="34" charset="0"/>
                <a:ea typeface="Calibri" panose="020F0502020204030204" pitchFamily="34" charset="0"/>
                <a:cs typeface="Calibri" panose="020F0502020204030204" pitchFamily="34" charset="0"/>
              </a:rPr>
              <a:t>To play our part in </a:t>
            </a:r>
            <a:r>
              <a:rPr lang="en-US" sz="2400" b="1">
                <a:latin typeface="Calibri" panose="020F0502020204030204" pitchFamily="34" charset="0"/>
                <a:ea typeface="Calibri" panose="020F0502020204030204" pitchFamily="34" charset="0"/>
                <a:cs typeface="Calibri" panose="020F0502020204030204" pitchFamily="34" charset="0"/>
              </a:rPr>
              <a:t>expanding</a:t>
            </a:r>
            <a:r>
              <a:rPr lang="en-US" sz="2400">
                <a:latin typeface="Calibri" panose="020F0502020204030204" pitchFamily="34" charset="0"/>
                <a:ea typeface="Calibri" panose="020F0502020204030204" pitchFamily="34" charset="0"/>
                <a:cs typeface="Calibri" panose="020F0502020204030204" pitchFamily="34" charset="0"/>
              </a:rPr>
              <a:t> the psychological workforce. </a:t>
            </a:r>
          </a:p>
          <a:p>
            <a:pPr marL="342900" indent="-342900">
              <a:buFont typeface="Arial" panose="020B0604020202020204" pitchFamily="34" charset="0"/>
              <a:buChar char="•"/>
            </a:pPr>
            <a:r>
              <a:rPr lang="en-US" sz="2400">
                <a:latin typeface="Calibri" panose="020F0502020204030204" pitchFamily="34" charset="0"/>
                <a:ea typeface="Calibri" panose="020F0502020204030204" pitchFamily="34" charset="0"/>
                <a:cs typeface="Calibri" panose="020F0502020204030204" pitchFamily="34" charset="0"/>
              </a:rPr>
              <a:t>To </a:t>
            </a:r>
            <a:r>
              <a:rPr lang="en-US" sz="2400" b="1">
                <a:latin typeface="Calibri" panose="020F0502020204030204" pitchFamily="34" charset="0"/>
                <a:ea typeface="Calibri" panose="020F0502020204030204" pitchFamily="34" charset="0"/>
                <a:cs typeface="Calibri" panose="020F0502020204030204" pitchFamily="34" charset="0"/>
              </a:rPr>
              <a:t>benefit</a:t>
            </a:r>
            <a:r>
              <a:rPr lang="en-US" sz="2400">
                <a:latin typeface="Calibri" panose="020F0502020204030204" pitchFamily="34" charset="0"/>
                <a:ea typeface="Calibri" panose="020F0502020204030204" pitchFamily="34" charset="0"/>
                <a:cs typeface="Calibri" panose="020F0502020204030204" pitchFamily="34" charset="0"/>
              </a:rPr>
              <a:t> the NHS workforce through additional psychological capacity. </a:t>
            </a:r>
          </a:p>
        </p:txBody>
      </p:sp>
    </p:spTree>
    <p:extLst>
      <p:ext uri="{BB962C8B-B14F-4D97-AF65-F5344CB8AC3E}">
        <p14:creationId xmlns:p14="http://schemas.microsoft.com/office/powerpoint/2010/main" val="1432785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2380215" y="607068"/>
            <a:ext cx="7886700" cy="62546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My Competency Work Summary</a:t>
            </a:r>
          </a:p>
        </p:txBody>
      </p:sp>
      <p:cxnSp>
        <p:nvCxnSpPr>
          <p:cNvPr id="6" name="Straight Arrow Connector 5">
            <a:extLst>
              <a:ext uri="{FF2B5EF4-FFF2-40B4-BE49-F238E27FC236}">
                <a16:creationId xmlns:a16="http://schemas.microsoft.com/office/drawing/2014/main" id="{A7B94BD6-0684-DB5C-CC54-AAD19E468187}"/>
              </a:ext>
            </a:extLst>
          </p:cNvPr>
          <p:cNvCxnSpPr>
            <a:cxnSpLocks/>
            <a:stCxn id="11" idx="2"/>
          </p:cNvCxnSpPr>
          <p:nvPr/>
        </p:nvCxnSpPr>
        <p:spPr>
          <a:xfrm flipH="1">
            <a:off x="6309517" y="1232530"/>
            <a:ext cx="14048" cy="354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2E1F9684-FA7A-E9FC-61F4-778F7BB52C91}"/>
              </a:ext>
            </a:extLst>
          </p:cNvPr>
          <p:cNvSpPr/>
          <p:nvPr/>
        </p:nvSpPr>
        <p:spPr>
          <a:xfrm>
            <a:off x="1778001" y="1601863"/>
            <a:ext cx="1721031" cy="554005"/>
          </a:xfrm>
          <a:prstGeom prst="rect">
            <a:avLst/>
          </a:prstGeom>
          <a:solidFill>
            <a:srgbClr val="00BDF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876074F-64D4-F5C2-EF99-125B51DBE3B6}"/>
              </a:ext>
            </a:extLst>
          </p:cNvPr>
          <p:cNvSpPr/>
          <p:nvPr/>
        </p:nvSpPr>
        <p:spPr>
          <a:xfrm>
            <a:off x="4088883" y="1601863"/>
            <a:ext cx="1721031" cy="554005"/>
          </a:xfrm>
          <a:prstGeom prst="rect">
            <a:avLst/>
          </a:prstGeom>
          <a:solidFill>
            <a:srgbClr val="FCB53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7FA624B-74DB-15B6-DAEE-1EA3CA2ED626}"/>
              </a:ext>
            </a:extLst>
          </p:cNvPr>
          <p:cNvSpPr/>
          <p:nvPr/>
        </p:nvSpPr>
        <p:spPr>
          <a:xfrm>
            <a:off x="6486873" y="1601863"/>
            <a:ext cx="1721031" cy="554005"/>
          </a:xfrm>
          <a:prstGeom prst="rect">
            <a:avLst/>
          </a:prstGeom>
          <a:solidFill>
            <a:srgbClr val="EE368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B20B1A0-5B42-1E6C-EF3F-DD90E82EE3DE}"/>
              </a:ext>
            </a:extLst>
          </p:cNvPr>
          <p:cNvSpPr/>
          <p:nvPr/>
        </p:nvSpPr>
        <p:spPr>
          <a:xfrm>
            <a:off x="8738476" y="1587501"/>
            <a:ext cx="1721031" cy="568367"/>
          </a:xfrm>
          <a:prstGeom prst="rect">
            <a:avLst/>
          </a:prstGeom>
          <a:solidFill>
            <a:srgbClr val="8DC63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D17A1B99-B221-533E-EFA1-A26738D57FB5}"/>
              </a:ext>
            </a:extLst>
          </p:cNvPr>
          <p:cNvSpPr txBox="1"/>
          <p:nvPr/>
        </p:nvSpPr>
        <p:spPr>
          <a:xfrm>
            <a:off x="2071663" y="1690038"/>
            <a:ext cx="1457414" cy="369332"/>
          </a:xfrm>
          <a:prstGeom prst="rect">
            <a:avLst/>
          </a:prstGeom>
          <a:noFill/>
        </p:spPr>
        <p:txBody>
          <a:bodyPr wrap="square" rtlCol="0">
            <a:spAutoFit/>
          </a:bodyPr>
          <a:lstStyle/>
          <a:p>
            <a:r>
              <a:rPr lang="en-GB"/>
              <a:t>Research</a:t>
            </a:r>
          </a:p>
        </p:txBody>
      </p:sp>
      <p:sp>
        <p:nvSpPr>
          <p:cNvPr id="13" name="TextBox 12">
            <a:extLst>
              <a:ext uri="{FF2B5EF4-FFF2-40B4-BE49-F238E27FC236}">
                <a16:creationId xmlns:a16="http://schemas.microsoft.com/office/drawing/2014/main" id="{2D0D51E4-6E7A-FA4C-69D8-DACA6AF1E4D5}"/>
              </a:ext>
            </a:extLst>
          </p:cNvPr>
          <p:cNvSpPr txBox="1"/>
          <p:nvPr/>
        </p:nvSpPr>
        <p:spPr>
          <a:xfrm>
            <a:off x="4277590" y="1569586"/>
            <a:ext cx="1457414" cy="646331"/>
          </a:xfrm>
          <a:prstGeom prst="rect">
            <a:avLst/>
          </a:prstGeom>
          <a:noFill/>
        </p:spPr>
        <p:txBody>
          <a:bodyPr wrap="square" rtlCol="0">
            <a:spAutoFit/>
          </a:bodyPr>
          <a:lstStyle/>
          <a:p>
            <a:r>
              <a:rPr lang="en-GB"/>
              <a:t>Psychological interventions</a:t>
            </a:r>
          </a:p>
        </p:txBody>
      </p:sp>
      <p:sp>
        <p:nvSpPr>
          <p:cNvPr id="14" name="TextBox 13">
            <a:extLst>
              <a:ext uri="{FF2B5EF4-FFF2-40B4-BE49-F238E27FC236}">
                <a16:creationId xmlns:a16="http://schemas.microsoft.com/office/drawing/2014/main" id="{CDAB99E6-500D-3481-B57D-0D6DE70981BA}"/>
              </a:ext>
            </a:extLst>
          </p:cNvPr>
          <p:cNvSpPr txBox="1"/>
          <p:nvPr/>
        </p:nvSpPr>
        <p:spPr>
          <a:xfrm>
            <a:off x="6705200" y="1685821"/>
            <a:ext cx="1457414" cy="369332"/>
          </a:xfrm>
          <a:prstGeom prst="rect">
            <a:avLst/>
          </a:prstGeom>
          <a:noFill/>
        </p:spPr>
        <p:txBody>
          <a:bodyPr wrap="square" rtlCol="0">
            <a:spAutoFit/>
          </a:bodyPr>
          <a:lstStyle/>
          <a:p>
            <a:r>
              <a:rPr lang="en-GB"/>
              <a:t>Consultancy</a:t>
            </a:r>
          </a:p>
        </p:txBody>
      </p:sp>
      <p:sp>
        <p:nvSpPr>
          <p:cNvPr id="15" name="TextBox 14">
            <a:extLst>
              <a:ext uri="{FF2B5EF4-FFF2-40B4-BE49-F238E27FC236}">
                <a16:creationId xmlns:a16="http://schemas.microsoft.com/office/drawing/2014/main" id="{8FC804EB-B7E7-D703-310C-CF458C9078CE}"/>
              </a:ext>
            </a:extLst>
          </p:cNvPr>
          <p:cNvSpPr txBox="1"/>
          <p:nvPr/>
        </p:nvSpPr>
        <p:spPr>
          <a:xfrm>
            <a:off x="8921608" y="1583336"/>
            <a:ext cx="1457414" cy="646331"/>
          </a:xfrm>
          <a:prstGeom prst="rect">
            <a:avLst/>
          </a:prstGeom>
          <a:noFill/>
        </p:spPr>
        <p:txBody>
          <a:bodyPr wrap="square" rtlCol="0">
            <a:spAutoFit/>
          </a:bodyPr>
          <a:lstStyle/>
          <a:p>
            <a:r>
              <a:rPr lang="en-GB"/>
              <a:t>Teaching and Training </a:t>
            </a:r>
          </a:p>
        </p:txBody>
      </p:sp>
      <p:cxnSp>
        <p:nvCxnSpPr>
          <p:cNvPr id="17" name="Straight Arrow Connector 16">
            <a:extLst>
              <a:ext uri="{FF2B5EF4-FFF2-40B4-BE49-F238E27FC236}">
                <a16:creationId xmlns:a16="http://schemas.microsoft.com/office/drawing/2014/main" id="{7AC7C237-50EE-21E4-C9E8-CFAE1C62C07E}"/>
              </a:ext>
            </a:extLst>
          </p:cNvPr>
          <p:cNvCxnSpPr>
            <a:cxnSpLocks/>
          </p:cNvCxnSpPr>
          <p:nvPr/>
        </p:nvCxnSpPr>
        <p:spPr>
          <a:xfrm>
            <a:off x="2635270" y="2204782"/>
            <a:ext cx="0" cy="456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70C3AE91-2C10-86AD-CFC3-C9CB1507B810}"/>
              </a:ext>
            </a:extLst>
          </p:cNvPr>
          <p:cNvSpPr/>
          <p:nvPr/>
        </p:nvSpPr>
        <p:spPr>
          <a:xfrm>
            <a:off x="1642802" y="2702886"/>
            <a:ext cx="2084458" cy="1592169"/>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1DB05F14-1B45-BB81-3A1D-FF6B26FEB633}"/>
              </a:ext>
            </a:extLst>
          </p:cNvPr>
          <p:cNvSpPr/>
          <p:nvPr/>
        </p:nvSpPr>
        <p:spPr>
          <a:xfrm>
            <a:off x="1642802" y="4326570"/>
            <a:ext cx="2084458" cy="1596660"/>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50F3E2A-B592-A52E-BA5A-5AAC47C07EEF}"/>
              </a:ext>
            </a:extLst>
          </p:cNvPr>
          <p:cNvSpPr txBox="1"/>
          <p:nvPr/>
        </p:nvSpPr>
        <p:spPr>
          <a:xfrm>
            <a:off x="1687661" y="2877776"/>
            <a:ext cx="2084458" cy="1477328"/>
          </a:xfrm>
          <a:prstGeom prst="rect">
            <a:avLst/>
          </a:prstGeom>
          <a:noFill/>
        </p:spPr>
        <p:txBody>
          <a:bodyPr wrap="square" rtlCol="0">
            <a:spAutoFit/>
          </a:bodyPr>
          <a:lstStyle/>
          <a:p>
            <a:r>
              <a:rPr lang="en-GB">
                <a:solidFill>
                  <a:srgbClr val="000000"/>
                </a:solidFill>
                <a:ea typeface="Times New Roman" panose="02020603050405020304" pitchFamily="18" charset="0"/>
                <a:cs typeface="Arial" panose="020B0604020202020204" pitchFamily="34" charset="0"/>
              </a:rPr>
              <a:t>Systematic review:</a:t>
            </a:r>
          </a:p>
          <a:p>
            <a:r>
              <a:rPr lang="en-GB">
                <a:solidFill>
                  <a:srgbClr val="000000"/>
                </a:solidFill>
                <a:ea typeface="Times New Roman" panose="02020603050405020304" pitchFamily="18" charset="0"/>
                <a:cs typeface="Arial" panose="020B0604020202020204" pitchFamily="34" charset="0"/>
              </a:rPr>
              <a:t>Menopause.</a:t>
            </a:r>
          </a:p>
          <a:p>
            <a:r>
              <a:rPr lang="en-US">
                <a:solidFill>
                  <a:srgbClr val="000000"/>
                </a:solidFill>
                <a:ea typeface="Times New Roman" panose="02020603050405020304" pitchFamily="18" charset="0"/>
                <a:cs typeface="Times New Roman" panose="02020603050405020304" pitchFamily="18" charset="0"/>
              </a:rPr>
              <a:t>Effectiveness of workplace interventions.</a:t>
            </a:r>
          </a:p>
        </p:txBody>
      </p:sp>
      <p:sp>
        <p:nvSpPr>
          <p:cNvPr id="22" name="TextBox 21">
            <a:extLst>
              <a:ext uri="{FF2B5EF4-FFF2-40B4-BE49-F238E27FC236}">
                <a16:creationId xmlns:a16="http://schemas.microsoft.com/office/drawing/2014/main" id="{B9308DB4-D76C-1410-4EAC-8B32A59469B3}"/>
              </a:ext>
            </a:extLst>
          </p:cNvPr>
          <p:cNvSpPr txBox="1"/>
          <p:nvPr/>
        </p:nvSpPr>
        <p:spPr>
          <a:xfrm>
            <a:off x="1717280" y="4386619"/>
            <a:ext cx="2035381" cy="1477328"/>
          </a:xfrm>
          <a:prstGeom prst="rect">
            <a:avLst/>
          </a:prstGeom>
          <a:noFill/>
        </p:spPr>
        <p:txBody>
          <a:bodyPr wrap="square" rtlCol="0">
            <a:spAutoFit/>
          </a:bodyPr>
          <a:lstStyle/>
          <a:p>
            <a:r>
              <a:rPr lang="en-GB">
                <a:cs typeface="Arial" panose="020B0604020202020204" pitchFamily="34" charset="0"/>
              </a:rPr>
              <a:t>Empirical research project: </a:t>
            </a:r>
          </a:p>
          <a:p>
            <a:r>
              <a:rPr lang="en-GB">
                <a:cs typeface="Arial" panose="020B0604020202020204" pitchFamily="34" charset="0"/>
              </a:rPr>
              <a:t>Financial concerns health and social care staff. </a:t>
            </a:r>
          </a:p>
        </p:txBody>
      </p:sp>
      <p:cxnSp>
        <p:nvCxnSpPr>
          <p:cNvPr id="23" name="Straight Arrow Connector 22">
            <a:extLst>
              <a:ext uri="{FF2B5EF4-FFF2-40B4-BE49-F238E27FC236}">
                <a16:creationId xmlns:a16="http://schemas.microsoft.com/office/drawing/2014/main" id="{5AAEA191-6C20-B208-DD0C-DF259F0901CF}"/>
              </a:ext>
            </a:extLst>
          </p:cNvPr>
          <p:cNvCxnSpPr>
            <a:cxnSpLocks/>
          </p:cNvCxnSpPr>
          <p:nvPr/>
        </p:nvCxnSpPr>
        <p:spPr>
          <a:xfrm>
            <a:off x="5006297" y="2191566"/>
            <a:ext cx="0" cy="456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7101B45-C1EE-3476-48DC-57C9124E5AAB}"/>
              </a:ext>
            </a:extLst>
          </p:cNvPr>
          <p:cNvCxnSpPr>
            <a:cxnSpLocks/>
          </p:cNvCxnSpPr>
          <p:nvPr/>
        </p:nvCxnSpPr>
        <p:spPr>
          <a:xfrm>
            <a:off x="7489584" y="2191566"/>
            <a:ext cx="0" cy="456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96CF17C-E269-09DC-5ACA-AB4B4860D669}"/>
              </a:ext>
            </a:extLst>
          </p:cNvPr>
          <p:cNvCxnSpPr>
            <a:cxnSpLocks/>
          </p:cNvCxnSpPr>
          <p:nvPr/>
        </p:nvCxnSpPr>
        <p:spPr>
          <a:xfrm>
            <a:off x="9675715" y="2181267"/>
            <a:ext cx="0" cy="456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1C8286BA-4119-1189-424D-84646B3C498F}"/>
              </a:ext>
            </a:extLst>
          </p:cNvPr>
          <p:cNvSpPr/>
          <p:nvPr/>
        </p:nvSpPr>
        <p:spPr>
          <a:xfrm>
            <a:off x="3907168" y="2722290"/>
            <a:ext cx="2084458" cy="1511300"/>
          </a:xfrm>
          <a:prstGeom prst="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12A46BEC-9D17-71F9-595D-5AAE84806661}"/>
              </a:ext>
            </a:extLst>
          </p:cNvPr>
          <p:cNvSpPr txBox="1"/>
          <p:nvPr/>
        </p:nvSpPr>
        <p:spPr>
          <a:xfrm>
            <a:off x="3875599" y="2858372"/>
            <a:ext cx="2084458" cy="1200329"/>
          </a:xfrm>
          <a:prstGeom prst="rect">
            <a:avLst/>
          </a:prstGeom>
          <a:noFill/>
        </p:spPr>
        <p:txBody>
          <a:bodyPr wrap="square" rtlCol="0">
            <a:spAutoFit/>
          </a:bodyPr>
          <a:lstStyle/>
          <a:p>
            <a:r>
              <a:rPr lang="en-US">
                <a:solidFill>
                  <a:srgbClr val="000000"/>
                </a:solidFill>
                <a:ea typeface="Times New Roman" panose="02020603050405020304" pitchFamily="18" charset="0"/>
                <a:cs typeface="Times New Roman" panose="02020603050405020304" pitchFamily="18" charset="0"/>
              </a:rPr>
              <a:t>Individual client:</a:t>
            </a:r>
          </a:p>
          <a:p>
            <a:r>
              <a:rPr lang="en-GB">
                <a:cs typeface="Arial" panose="020B0604020202020204" pitchFamily="34" charset="0"/>
              </a:rPr>
              <a:t>Resolve counselling service.</a:t>
            </a:r>
            <a:endParaRPr lang="en-US">
              <a:solidFill>
                <a:srgbClr val="000000"/>
              </a:solidFill>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a:solidFill>
                <a:srgbClr val="000000"/>
              </a:solidFill>
              <a:ea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6C47C3CD-6482-3F2A-A6D6-659CC114104A}"/>
              </a:ext>
            </a:extLst>
          </p:cNvPr>
          <p:cNvSpPr txBox="1"/>
          <p:nvPr/>
        </p:nvSpPr>
        <p:spPr>
          <a:xfrm>
            <a:off x="3907168" y="4297422"/>
            <a:ext cx="2084458" cy="2031325"/>
          </a:xfrm>
          <a:prstGeom prst="rect">
            <a:avLst/>
          </a:prstGeom>
          <a:solidFill>
            <a:schemeClr val="accent4">
              <a:lumMod val="40000"/>
              <a:lumOff val="60000"/>
            </a:schemeClr>
          </a:solidFill>
          <a:ln>
            <a:solidFill>
              <a:schemeClr val="tx1"/>
            </a:solidFill>
          </a:ln>
        </p:spPr>
        <p:txBody>
          <a:bodyPr wrap="square" rtlCol="0">
            <a:spAutoFit/>
          </a:bodyPr>
          <a:lstStyle/>
          <a:p>
            <a:r>
              <a:rPr lang="en-US">
                <a:solidFill>
                  <a:srgbClr val="000000"/>
                </a:solidFill>
                <a:ea typeface="Times New Roman" panose="02020603050405020304" pitchFamily="18" charset="0"/>
                <a:cs typeface="Times New Roman" panose="02020603050405020304" pitchFamily="18" charset="0"/>
              </a:rPr>
              <a:t>Group:</a:t>
            </a:r>
          </a:p>
          <a:p>
            <a:r>
              <a:rPr lang="en-US">
                <a:solidFill>
                  <a:srgbClr val="000000"/>
                </a:solidFill>
                <a:ea typeface="Times New Roman" panose="02020603050405020304" pitchFamily="18" charset="0"/>
                <a:cs typeface="Times New Roman" panose="02020603050405020304" pitchFamily="18" charset="0"/>
              </a:rPr>
              <a:t>Menopause.</a:t>
            </a:r>
          </a:p>
          <a:p>
            <a:r>
              <a:rPr lang="en-GB">
                <a:cs typeface="Arial" panose="020B0604020202020204" pitchFamily="34" charset="0"/>
              </a:rPr>
              <a:t>Looking after your health and wellbeing.</a:t>
            </a:r>
          </a:p>
          <a:p>
            <a:r>
              <a:rPr lang="en-GB">
                <a:cs typeface="Arial" panose="020B0604020202020204" pitchFamily="34" charset="0"/>
              </a:rPr>
              <a:t>Talking to important people in your life. </a:t>
            </a:r>
          </a:p>
        </p:txBody>
      </p:sp>
      <p:sp>
        <p:nvSpPr>
          <p:cNvPr id="30" name="Rectangle 29">
            <a:extLst>
              <a:ext uri="{FF2B5EF4-FFF2-40B4-BE49-F238E27FC236}">
                <a16:creationId xmlns:a16="http://schemas.microsoft.com/office/drawing/2014/main" id="{694E3382-390F-5FA5-BBEB-DC2F37D93C12}"/>
              </a:ext>
            </a:extLst>
          </p:cNvPr>
          <p:cNvSpPr/>
          <p:nvPr/>
        </p:nvSpPr>
        <p:spPr>
          <a:xfrm>
            <a:off x="6317702" y="2722291"/>
            <a:ext cx="2084458" cy="903933"/>
          </a:xfrm>
          <a:prstGeom prst="rect">
            <a:avLst/>
          </a:prstGeom>
          <a:solidFill>
            <a:srgbClr val="FFA3C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A5D61D2-7BE7-8414-87B4-F3BB76EAF487}"/>
              </a:ext>
            </a:extLst>
          </p:cNvPr>
          <p:cNvSpPr txBox="1"/>
          <p:nvPr/>
        </p:nvSpPr>
        <p:spPr>
          <a:xfrm>
            <a:off x="6330947" y="2702886"/>
            <a:ext cx="2084458" cy="1477328"/>
          </a:xfrm>
          <a:prstGeom prst="rect">
            <a:avLst/>
          </a:prstGeom>
          <a:noFill/>
        </p:spPr>
        <p:txBody>
          <a:bodyPr wrap="square" rtlCol="0">
            <a:spAutoFit/>
          </a:bodyPr>
          <a:lstStyle/>
          <a:p>
            <a:r>
              <a:rPr lang="en-GB">
                <a:cs typeface="Arial" panose="020B0604020202020204" pitchFamily="34" charset="0"/>
              </a:rPr>
              <a:t>Quality Conversations Training Programme</a:t>
            </a:r>
          </a:p>
          <a:p>
            <a:endParaRPr lang="en-GB">
              <a:solidFill>
                <a:srgbClr val="000000"/>
              </a:solidFill>
              <a:ea typeface="Times New Roman" panose="02020603050405020304" pitchFamily="18" charset="0"/>
              <a:cs typeface="Arial" panose="020B0604020202020204" pitchFamily="34" charset="0"/>
            </a:endParaRPr>
          </a:p>
          <a:p>
            <a:endParaRPr lang="en-US">
              <a:solidFill>
                <a:srgbClr val="000000"/>
              </a:solidFill>
              <a:ea typeface="Times New Roman" panose="02020603050405020304" pitchFamily="18" charset="0"/>
              <a:cs typeface="Times New Roman" panose="02020603050405020304" pitchFamily="18" charset="0"/>
            </a:endParaRPr>
          </a:p>
        </p:txBody>
      </p:sp>
      <p:sp>
        <p:nvSpPr>
          <p:cNvPr id="32" name="Rectangle 31">
            <a:extLst>
              <a:ext uri="{FF2B5EF4-FFF2-40B4-BE49-F238E27FC236}">
                <a16:creationId xmlns:a16="http://schemas.microsoft.com/office/drawing/2014/main" id="{3E2B24F0-CBE5-16F8-CACE-241A0AA844D4}"/>
              </a:ext>
            </a:extLst>
          </p:cNvPr>
          <p:cNvSpPr/>
          <p:nvPr/>
        </p:nvSpPr>
        <p:spPr>
          <a:xfrm>
            <a:off x="8531813" y="2730387"/>
            <a:ext cx="2084458" cy="1850019"/>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QC masterclasses</a:t>
            </a:r>
          </a:p>
          <a:p>
            <a:pPr algn="ctr"/>
            <a:r>
              <a:rPr lang="en-GB">
                <a:solidFill>
                  <a:schemeClr val="tx1"/>
                </a:solidFill>
              </a:rPr>
              <a:t>Reflective Practice sessions </a:t>
            </a:r>
          </a:p>
          <a:p>
            <a:pPr algn="ctr"/>
            <a:r>
              <a:rPr lang="en-GB">
                <a:solidFill>
                  <a:schemeClr val="tx1"/>
                </a:solidFill>
              </a:rPr>
              <a:t>Behaviour change training</a:t>
            </a:r>
          </a:p>
        </p:txBody>
      </p:sp>
    </p:spTree>
    <p:extLst>
      <p:ext uri="{BB962C8B-B14F-4D97-AF65-F5344CB8AC3E}">
        <p14:creationId xmlns:p14="http://schemas.microsoft.com/office/powerpoint/2010/main" val="1226620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C894F10-CE7A-45D9-B152-B3812A5067C8}"/>
              </a:ext>
            </a:extLst>
          </p:cNvPr>
          <p:cNvSpPr>
            <a:spLocks noGrp="1"/>
          </p:cNvSpPr>
          <p:nvPr>
            <p:ph type="subTitle" idx="1"/>
          </p:nvPr>
        </p:nvSpPr>
        <p:spPr/>
        <p:txBody>
          <a:bodyPr/>
          <a:lstStyle/>
          <a:p>
            <a:r>
              <a:rPr lang="en-GB"/>
              <a:t>How to ask q</a:t>
            </a:r>
          </a:p>
        </p:txBody>
      </p:sp>
      <p:pic>
        <p:nvPicPr>
          <p:cNvPr id="5" name="Picture 4" descr="A picture containing text&#10;&#10;Description automatically generated">
            <a:extLst>
              <a:ext uri="{FF2B5EF4-FFF2-40B4-BE49-F238E27FC236}">
                <a16:creationId xmlns:a16="http://schemas.microsoft.com/office/drawing/2014/main" id="{5CDA8D7A-A9CA-4588-AEFD-043BE10019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647"/>
          <a:stretch/>
        </p:blipFill>
        <p:spPr>
          <a:xfrm>
            <a:off x="1524000" y="3515318"/>
            <a:ext cx="9144000" cy="1796169"/>
          </a:xfrm>
          <a:prstGeom prst="rect">
            <a:avLst/>
          </a:prstGeom>
        </p:spPr>
      </p:pic>
      <p:pic>
        <p:nvPicPr>
          <p:cNvPr id="7" name="Picture 6" descr="A picture containing timeline&#10;&#10;Description automatically generated">
            <a:extLst>
              <a:ext uri="{FF2B5EF4-FFF2-40B4-BE49-F238E27FC236}">
                <a16:creationId xmlns:a16="http://schemas.microsoft.com/office/drawing/2014/main" id="{685F1AB9-2347-4F25-A6DC-495E7F7EBEB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6420" y="132696"/>
            <a:ext cx="2078228" cy="831291"/>
          </a:xfrm>
          <a:prstGeom prst="rect">
            <a:avLst/>
          </a:prstGeom>
        </p:spPr>
      </p:pic>
      <p:grpSp>
        <p:nvGrpSpPr>
          <p:cNvPr id="10" name="Group 9">
            <a:extLst>
              <a:ext uri="{FF2B5EF4-FFF2-40B4-BE49-F238E27FC236}">
                <a16:creationId xmlns:a16="http://schemas.microsoft.com/office/drawing/2014/main" id="{DC2C1E0C-DCB8-4E1C-867B-04EA3B9C32FC}"/>
              </a:ext>
            </a:extLst>
          </p:cNvPr>
          <p:cNvGrpSpPr/>
          <p:nvPr/>
        </p:nvGrpSpPr>
        <p:grpSpPr>
          <a:xfrm>
            <a:off x="1511298" y="5034533"/>
            <a:ext cx="9144000" cy="859481"/>
            <a:chOff x="0" y="5835851"/>
            <a:chExt cx="12192000" cy="1145974"/>
          </a:xfrm>
        </p:grpSpPr>
        <p:sp>
          <p:nvSpPr>
            <p:cNvPr id="9" name="Rectangle 8">
              <a:extLst>
                <a:ext uri="{FF2B5EF4-FFF2-40B4-BE49-F238E27FC236}">
                  <a16:creationId xmlns:a16="http://schemas.microsoft.com/office/drawing/2014/main" id="{3878AA03-D1D2-4BCD-A36E-C8CDC783EC2F}"/>
                </a:ext>
              </a:extLst>
            </p:cNvPr>
            <p:cNvSpPr/>
            <p:nvPr/>
          </p:nvSpPr>
          <p:spPr>
            <a:xfrm>
              <a:off x="0" y="5895900"/>
              <a:ext cx="12192000" cy="1085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7" descr="Graphical user interface, application&#10;&#10;Description automatically generated">
              <a:extLst>
                <a:ext uri="{FF2B5EF4-FFF2-40B4-BE49-F238E27FC236}">
                  <a16:creationId xmlns:a16="http://schemas.microsoft.com/office/drawing/2014/main" id="{EFE1A21B-C924-4AA2-A4DB-A872850D32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42829" y="5835851"/>
              <a:ext cx="6155999" cy="972000"/>
            </a:xfrm>
            <a:prstGeom prst="rect">
              <a:avLst/>
            </a:prstGeom>
          </p:spPr>
        </p:pic>
      </p:grpSp>
      <p:sp>
        <p:nvSpPr>
          <p:cNvPr id="6" name="TextBox 5">
            <a:extLst>
              <a:ext uri="{FF2B5EF4-FFF2-40B4-BE49-F238E27FC236}">
                <a16:creationId xmlns:a16="http://schemas.microsoft.com/office/drawing/2014/main" id="{C910B09A-A5FF-47D3-DC52-5BAECC281A50}"/>
              </a:ext>
            </a:extLst>
          </p:cNvPr>
          <p:cNvSpPr txBox="1"/>
          <p:nvPr/>
        </p:nvSpPr>
        <p:spPr>
          <a:xfrm>
            <a:off x="1751587" y="1703782"/>
            <a:ext cx="8704847" cy="1354217"/>
          </a:xfrm>
          <a:prstGeom prst="rect">
            <a:avLst/>
          </a:prstGeom>
          <a:noFill/>
        </p:spPr>
        <p:txBody>
          <a:bodyPr wrap="square">
            <a:spAutoFit/>
          </a:bodyPr>
          <a:lstStyle/>
          <a:p>
            <a:pPr algn="ctr"/>
            <a:r>
              <a:rPr lang="en-GB" sz="3400" b="1">
                <a:cs typeface="Arial" pitchFamily="34" charset="0"/>
              </a:rPr>
              <a:t>Beyond the training course: </a:t>
            </a:r>
          </a:p>
          <a:p>
            <a:pPr algn="ctr"/>
            <a:r>
              <a:rPr lang="en-GB" sz="2400">
                <a:latin typeface="Calibri" panose="020F0502020204030204" pitchFamily="34" charset="0"/>
                <a:ea typeface="Calibri" panose="020F0502020204030204" pitchFamily="34" charset="0"/>
                <a:cs typeface="Times New Roman" panose="02020603050405020304" pitchFamily="18" charset="0"/>
              </a:rPr>
              <a:t>Supporting Integrated Care System staff to implement Quality Conversation skills into their practice.</a:t>
            </a:r>
          </a:p>
        </p:txBody>
      </p:sp>
      <p:pic>
        <p:nvPicPr>
          <p:cNvPr id="2" name="Picture 1" descr="A blue and white logo&#10;&#10;Description automatically generated">
            <a:extLst>
              <a:ext uri="{FF2B5EF4-FFF2-40B4-BE49-F238E27FC236}">
                <a16:creationId xmlns:a16="http://schemas.microsoft.com/office/drawing/2014/main" id="{795FD997-921F-7152-CC29-424A1C60A5ED}"/>
              </a:ext>
            </a:extLst>
          </p:cNvPr>
          <p:cNvPicPr>
            <a:picLocks noChangeAspect="1"/>
          </p:cNvPicPr>
          <p:nvPr/>
        </p:nvPicPr>
        <p:blipFill>
          <a:blip r:embed="rId6"/>
          <a:stretch>
            <a:fillRect/>
          </a:stretch>
        </p:blipFill>
        <p:spPr>
          <a:xfrm>
            <a:off x="9648067" y="5097675"/>
            <a:ext cx="923423" cy="695151"/>
          </a:xfrm>
          <a:prstGeom prst="rect">
            <a:avLst/>
          </a:prstGeom>
        </p:spPr>
      </p:pic>
      <p:pic>
        <p:nvPicPr>
          <p:cNvPr id="4" name="Picture 3" descr="A computer screen shot of a computer&#10;&#10;Description automatically generated">
            <a:extLst>
              <a:ext uri="{FF2B5EF4-FFF2-40B4-BE49-F238E27FC236}">
                <a16:creationId xmlns:a16="http://schemas.microsoft.com/office/drawing/2014/main" id="{FF87D11E-248D-9F51-6558-16378662C929}"/>
              </a:ext>
            </a:extLst>
          </p:cNvPr>
          <p:cNvPicPr>
            <a:picLocks noChangeAspect="1"/>
          </p:cNvPicPr>
          <p:nvPr/>
        </p:nvPicPr>
        <p:blipFill rotWithShape="1">
          <a:blip r:embed="rId7"/>
          <a:srcRect l="72696" t="37748" r="4956" b="43392"/>
          <a:stretch/>
        </p:blipFill>
        <p:spPr>
          <a:xfrm>
            <a:off x="1751587" y="5155044"/>
            <a:ext cx="1406989" cy="667910"/>
          </a:xfrm>
          <a:prstGeom prst="rect">
            <a:avLst/>
          </a:prstGeom>
        </p:spPr>
      </p:pic>
    </p:spTree>
    <p:extLst>
      <p:ext uri="{BB962C8B-B14F-4D97-AF65-F5344CB8AC3E}">
        <p14:creationId xmlns:p14="http://schemas.microsoft.com/office/powerpoint/2010/main" val="2524733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47F4D1-F931-4C9D-5179-2E43FBC7865E}"/>
              </a:ext>
            </a:extLst>
          </p:cNvPr>
          <p:cNvPicPr>
            <a:picLocks noChangeAspect="1"/>
          </p:cNvPicPr>
          <p:nvPr/>
        </p:nvPicPr>
        <p:blipFill rotWithShape="1">
          <a:blip r:embed="rId3"/>
          <a:srcRect l="14257" t="66786" r="41901" b="31901"/>
          <a:stretch/>
        </p:blipFill>
        <p:spPr>
          <a:xfrm flipV="1">
            <a:off x="1483480" y="5864381"/>
            <a:ext cx="9225041" cy="155528"/>
          </a:xfrm>
          <a:prstGeom prst="rect">
            <a:avLst/>
          </a:prstGeom>
        </p:spPr>
      </p:pic>
      <p:sp>
        <p:nvSpPr>
          <p:cNvPr id="7" name="TextBox 6">
            <a:extLst>
              <a:ext uri="{FF2B5EF4-FFF2-40B4-BE49-F238E27FC236}">
                <a16:creationId xmlns:a16="http://schemas.microsoft.com/office/drawing/2014/main" id="{F9677825-7BC3-2B1B-C00B-C144926E1E8E}"/>
              </a:ext>
            </a:extLst>
          </p:cNvPr>
          <p:cNvSpPr txBox="1"/>
          <p:nvPr/>
        </p:nvSpPr>
        <p:spPr>
          <a:xfrm>
            <a:off x="1750751" y="1355978"/>
            <a:ext cx="8566430" cy="1323439"/>
          </a:xfrm>
          <a:prstGeom prst="rect">
            <a:avLst/>
          </a:prstGeom>
          <a:noFill/>
          <a:ln>
            <a:solidFill>
              <a:srgbClr val="00BDF2"/>
            </a:solidFill>
          </a:ln>
        </p:spPr>
        <p:txBody>
          <a:bodyPr wrap="square" rtlCol="0">
            <a:spAutoFit/>
          </a:bodyPr>
          <a:lstStyle/>
          <a:p>
            <a:pPr marL="214313" indent="-214313">
              <a:buFont typeface="Arial" panose="020B0604020202020204" pitchFamily="34" charset="0"/>
              <a:buChar char="•"/>
            </a:pPr>
            <a:r>
              <a:rPr lang="en-US" sz="2000"/>
              <a:t>QC is training to support </a:t>
            </a:r>
            <a:r>
              <a:rPr lang="en-US" sz="2000" b="1"/>
              <a:t>effective conversations</a:t>
            </a:r>
            <a:r>
              <a:rPr lang="en-US" sz="2000"/>
              <a:t>.</a:t>
            </a:r>
          </a:p>
          <a:p>
            <a:pPr marL="214313" indent="-214313">
              <a:buFont typeface="Arial" panose="020B0604020202020204" pitchFamily="34" charset="0"/>
              <a:buChar char="•"/>
            </a:pPr>
            <a:r>
              <a:rPr lang="en-GB" sz="2000"/>
              <a:t>Derbyshire’s version of Making Every Contact Count.</a:t>
            </a:r>
          </a:p>
          <a:p>
            <a:pPr marL="214313" indent="-214313">
              <a:buFont typeface="Arial" panose="020B0604020202020204" pitchFamily="34" charset="0"/>
              <a:buChar char="•"/>
            </a:pPr>
            <a:r>
              <a:rPr lang="en-US" sz="2000"/>
              <a:t>Focused on reducing health inequalities and health literacy barriers.</a:t>
            </a:r>
          </a:p>
          <a:p>
            <a:pPr marL="214313" indent="-214313">
              <a:buFont typeface="Arial" panose="020B0604020202020204" pitchFamily="34" charset="0"/>
              <a:buChar char="•"/>
            </a:pPr>
            <a:r>
              <a:rPr lang="en-US" sz="2000"/>
              <a:t>Improve access and effectiveness of healthcare.</a:t>
            </a:r>
          </a:p>
        </p:txBody>
      </p:sp>
      <p:pic>
        <p:nvPicPr>
          <p:cNvPr id="13" name="Picture 12">
            <a:extLst>
              <a:ext uri="{FF2B5EF4-FFF2-40B4-BE49-F238E27FC236}">
                <a16:creationId xmlns:a16="http://schemas.microsoft.com/office/drawing/2014/main" id="{2DC2FA6C-BEC5-35E8-CC97-3A7875C0B317}"/>
              </a:ext>
            </a:extLst>
          </p:cNvPr>
          <p:cNvPicPr>
            <a:picLocks noChangeAspect="1"/>
          </p:cNvPicPr>
          <p:nvPr/>
        </p:nvPicPr>
        <p:blipFill rotWithShape="1">
          <a:blip r:embed="rId4"/>
          <a:srcRect l="75610" t="29612" r="4232" b="34468"/>
          <a:stretch/>
        </p:blipFill>
        <p:spPr>
          <a:xfrm>
            <a:off x="1750751" y="4194671"/>
            <a:ext cx="1551144" cy="1554761"/>
          </a:xfrm>
          <a:prstGeom prst="rect">
            <a:avLst/>
          </a:prstGeom>
        </p:spPr>
      </p:pic>
      <p:sp>
        <p:nvSpPr>
          <p:cNvPr id="16" name="Google Shape;1655;p50">
            <a:extLst>
              <a:ext uri="{FF2B5EF4-FFF2-40B4-BE49-F238E27FC236}">
                <a16:creationId xmlns:a16="http://schemas.microsoft.com/office/drawing/2014/main" id="{8C4C2F0B-EB4D-3C31-0558-7E1A465E29F0}"/>
              </a:ext>
            </a:extLst>
          </p:cNvPr>
          <p:cNvSpPr/>
          <p:nvPr/>
        </p:nvSpPr>
        <p:spPr>
          <a:xfrm>
            <a:off x="1700519" y="3135761"/>
            <a:ext cx="1953019" cy="713068"/>
          </a:xfrm>
          <a:prstGeom prst="rect">
            <a:avLst/>
          </a:prstGeom>
          <a:solidFill>
            <a:srgbClr val="00AED9"/>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1800">
                <a:solidFill>
                  <a:schemeClr val="tx1"/>
                </a:solidFill>
                <a:latin typeface="+mn-lt"/>
                <a:ea typeface="Cairo"/>
                <a:cs typeface="Cairo"/>
                <a:sym typeface="Cairo"/>
              </a:rPr>
              <a:t>2082 attendees (over 4 years)</a:t>
            </a:r>
            <a:endParaRPr sz="1800">
              <a:solidFill>
                <a:schemeClr val="tx1"/>
              </a:solidFill>
              <a:latin typeface="+mn-lt"/>
              <a:ea typeface="Cairo"/>
              <a:cs typeface="Cairo"/>
              <a:sym typeface="Cairo"/>
            </a:endParaRPr>
          </a:p>
        </p:txBody>
      </p:sp>
      <p:sp>
        <p:nvSpPr>
          <p:cNvPr id="17" name="Google Shape;1655;p50">
            <a:extLst>
              <a:ext uri="{FF2B5EF4-FFF2-40B4-BE49-F238E27FC236}">
                <a16:creationId xmlns:a16="http://schemas.microsoft.com/office/drawing/2014/main" id="{CC85576F-5309-3BAD-DD4C-DEAD97F4FC08}"/>
              </a:ext>
            </a:extLst>
          </p:cNvPr>
          <p:cNvSpPr/>
          <p:nvPr/>
        </p:nvSpPr>
        <p:spPr>
          <a:xfrm>
            <a:off x="3847885" y="3025473"/>
            <a:ext cx="6691724" cy="892331"/>
          </a:xfrm>
          <a:prstGeom prst="rect">
            <a:avLst/>
          </a:prstGeom>
          <a:solidFill>
            <a:srgbClr val="F7A600"/>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GB" sz="1800">
              <a:solidFill>
                <a:schemeClr val="tx1"/>
              </a:solidFill>
              <a:latin typeface="Cairo"/>
              <a:ea typeface="Cairo"/>
              <a:cs typeface="Cairo"/>
              <a:sym typeface="Cairo"/>
            </a:endParaRPr>
          </a:p>
          <a:p>
            <a:pPr algn="ctr"/>
            <a:r>
              <a:rPr lang="en-GB" sz="1800">
                <a:solidFill>
                  <a:schemeClr val="tx1"/>
                </a:solidFill>
                <a:latin typeface="Cairo"/>
                <a:ea typeface="Cairo"/>
                <a:cs typeface="Cairo"/>
                <a:sym typeface="Cairo"/>
              </a:rPr>
              <a:t>8 organisations/sectors  within ICS</a:t>
            </a:r>
          </a:p>
          <a:p>
            <a:pPr algn="ctr"/>
            <a:r>
              <a:rPr lang="en-GB" sz="1800">
                <a:solidFill>
                  <a:schemeClr val="tx1"/>
                </a:solidFill>
                <a:latin typeface="Cairo"/>
                <a:ea typeface="Cairo"/>
                <a:cs typeface="Cairo"/>
                <a:sym typeface="Cairo"/>
              </a:rPr>
              <a:t>NHS trusts, Councils, Primary care, voluntary, community and social enterprise sector. </a:t>
            </a:r>
          </a:p>
          <a:p>
            <a:pPr algn="ctr"/>
            <a:endParaRPr lang="en-GB" sz="1800" b="1">
              <a:solidFill>
                <a:schemeClr val="tx1"/>
              </a:solidFill>
              <a:latin typeface="Cairo"/>
              <a:ea typeface="Cairo"/>
              <a:cs typeface="Cairo"/>
              <a:sym typeface="Cairo"/>
            </a:endParaRPr>
          </a:p>
        </p:txBody>
      </p:sp>
      <p:sp>
        <p:nvSpPr>
          <p:cNvPr id="3" name="Title 1">
            <a:extLst>
              <a:ext uri="{FF2B5EF4-FFF2-40B4-BE49-F238E27FC236}">
                <a16:creationId xmlns:a16="http://schemas.microsoft.com/office/drawing/2014/main" id="{710DB555-9679-9500-E2D3-59B240069841}"/>
              </a:ext>
            </a:extLst>
          </p:cNvPr>
          <p:cNvSpPr>
            <a:spLocks noGrp="1"/>
          </p:cNvSpPr>
          <p:nvPr>
            <p:ph type="title"/>
          </p:nvPr>
        </p:nvSpPr>
        <p:spPr>
          <a:xfrm>
            <a:off x="3564394" y="258475"/>
            <a:ext cx="8991663" cy="994172"/>
          </a:xfrm>
        </p:spPr>
        <p:txBody>
          <a:bodyPr/>
          <a:lstStyle/>
          <a:p>
            <a:pPr algn="l"/>
            <a:r>
              <a:rPr lang="en-GB" b="1">
                <a:solidFill>
                  <a:srgbClr val="00AED9"/>
                </a:solidFill>
                <a:latin typeface="+mn-lt"/>
                <a:cs typeface="Arial" pitchFamily="34" charset="0"/>
              </a:rPr>
              <a:t>Quality Conversations:</a:t>
            </a:r>
          </a:p>
        </p:txBody>
      </p:sp>
      <p:sp>
        <p:nvSpPr>
          <p:cNvPr id="4" name="TextBox 3">
            <a:extLst>
              <a:ext uri="{FF2B5EF4-FFF2-40B4-BE49-F238E27FC236}">
                <a16:creationId xmlns:a16="http://schemas.microsoft.com/office/drawing/2014/main" id="{FFDB9770-CF6A-1E6B-4AFF-2DE01715FCDB}"/>
              </a:ext>
            </a:extLst>
          </p:cNvPr>
          <p:cNvSpPr txBox="1"/>
          <p:nvPr/>
        </p:nvSpPr>
        <p:spPr>
          <a:xfrm>
            <a:off x="3615438" y="4356638"/>
            <a:ext cx="6805641" cy="1015663"/>
          </a:xfrm>
          <a:prstGeom prst="rect">
            <a:avLst/>
          </a:prstGeom>
          <a:noFill/>
          <a:ln>
            <a:solidFill>
              <a:srgbClr val="00BDF2"/>
            </a:solidFill>
          </a:ln>
        </p:spPr>
        <p:txBody>
          <a:bodyPr wrap="square" rtlCol="0">
            <a:spAutoFit/>
          </a:bodyPr>
          <a:lstStyle/>
          <a:p>
            <a:pPr marL="285750" indent="-285750">
              <a:buFont typeface="Arial" panose="020B0604020202020204" pitchFamily="34" charset="0"/>
              <a:buChar char="•"/>
            </a:pPr>
            <a:r>
              <a:rPr lang="en-US" sz="2000"/>
              <a:t>One three-hour online training session.</a:t>
            </a:r>
          </a:p>
          <a:p>
            <a:pPr marL="214313" indent="-214313">
              <a:buFont typeface="Arial" panose="020B0604020202020204" pitchFamily="34" charset="0"/>
              <a:buChar char="•"/>
            </a:pPr>
            <a:r>
              <a:rPr lang="en-US" sz="2000"/>
              <a:t>Spotlight session – </a:t>
            </a:r>
            <a:r>
              <a:rPr lang="en-US" sz="2000" err="1"/>
              <a:t>behaviour</a:t>
            </a:r>
            <a:r>
              <a:rPr lang="en-US" sz="2000"/>
              <a:t> change, mental health, self-management, leaders and health literacy.</a:t>
            </a:r>
          </a:p>
        </p:txBody>
      </p:sp>
    </p:spTree>
    <p:extLst>
      <p:ext uri="{BB962C8B-B14F-4D97-AF65-F5344CB8AC3E}">
        <p14:creationId xmlns:p14="http://schemas.microsoft.com/office/powerpoint/2010/main" val="2595745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60385" y="77637"/>
            <a:ext cx="12050335" cy="6711351"/>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5" name="Picture 4" descr="A logo for a psychological counseling network&#10;&#10;Description automatically generated">
            <a:extLst>
              <a:ext uri="{FF2B5EF4-FFF2-40B4-BE49-F238E27FC236}">
                <a16:creationId xmlns:a16="http://schemas.microsoft.com/office/drawing/2014/main" id="{2015648B-4634-3688-805B-2C9C14B75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551" y="326899"/>
            <a:ext cx="1843177" cy="881903"/>
          </a:xfrm>
          <a:prstGeom prst="rect">
            <a:avLst/>
          </a:prstGeom>
        </p:spPr>
      </p:pic>
      <p:sp>
        <p:nvSpPr>
          <p:cNvPr id="13" name="Slide Number Placeholder 12">
            <a:extLst>
              <a:ext uri="{FF2B5EF4-FFF2-40B4-BE49-F238E27FC236}">
                <a16:creationId xmlns:a16="http://schemas.microsoft.com/office/drawing/2014/main" id="{CD1F311C-E320-EB1D-F8D1-8B8CEFA26517}"/>
              </a:ext>
            </a:extLst>
          </p:cNvPr>
          <p:cNvSpPr>
            <a:spLocks noGrp="1"/>
          </p:cNvSpPr>
          <p:nvPr>
            <p:ph type="sldNum" sz="quarter" idx="12"/>
          </p:nvPr>
        </p:nvSpPr>
        <p:spPr/>
        <p:txBody>
          <a:bodyPr/>
          <a:lstStyle/>
          <a:p>
            <a:fld id="{8AA177D0-DD3B-4E01-99B5-626843615751}" type="slidenum">
              <a:rPr lang="en-GB" smtClean="0"/>
              <a:t>2</a:t>
            </a:fld>
            <a:endParaRPr lang="en-GB"/>
          </a:p>
        </p:txBody>
      </p:sp>
      <p:sp>
        <p:nvSpPr>
          <p:cNvPr id="14" name="TextBox 13">
            <a:extLst>
              <a:ext uri="{FF2B5EF4-FFF2-40B4-BE49-F238E27FC236}">
                <a16:creationId xmlns:a16="http://schemas.microsoft.com/office/drawing/2014/main" id="{705DDFC0-8544-F666-6000-4E2060831848}"/>
              </a:ext>
            </a:extLst>
          </p:cNvPr>
          <p:cNvSpPr txBox="1"/>
          <p:nvPr/>
        </p:nvSpPr>
        <p:spPr>
          <a:xfrm>
            <a:off x="308641" y="6117301"/>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pic>
        <p:nvPicPr>
          <p:cNvPr id="2" name="Picture 1">
            <a:extLst>
              <a:ext uri="{FF2B5EF4-FFF2-40B4-BE49-F238E27FC236}">
                <a16:creationId xmlns:a16="http://schemas.microsoft.com/office/drawing/2014/main" id="{B6907600-84A5-985F-2C70-62F2FF7E15D9}"/>
              </a:ext>
            </a:extLst>
          </p:cNvPr>
          <p:cNvPicPr/>
          <p:nvPr/>
        </p:nvPicPr>
        <p:blipFill rotWithShape="1">
          <a:blip r:embed="rId3" cstate="print">
            <a:extLst>
              <a:ext uri="{28A0092B-C50C-407E-A947-70E740481C1C}">
                <a14:useLocalDpi xmlns:a14="http://schemas.microsoft.com/office/drawing/2010/main" val="0"/>
              </a:ext>
            </a:extLst>
          </a:blip>
          <a:srcRect l="5340" t="5495" r="3604"/>
          <a:stretch/>
        </p:blipFill>
        <p:spPr bwMode="auto">
          <a:xfrm>
            <a:off x="1171123" y="4345331"/>
            <a:ext cx="1484207" cy="1303867"/>
          </a:xfrm>
          <a:prstGeom prst="ellipse">
            <a:avLst/>
          </a:prstGeom>
          <a:noFill/>
          <a:ln>
            <a:noFill/>
          </a:ln>
        </p:spPr>
      </p:pic>
      <p:pic>
        <p:nvPicPr>
          <p:cNvPr id="3" name="Picture 2">
            <a:extLst>
              <a:ext uri="{FF2B5EF4-FFF2-40B4-BE49-F238E27FC236}">
                <a16:creationId xmlns:a16="http://schemas.microsoft.com/office/drawing/2014/main" id="{64DE5960-CFA0-80AB-3C06-78C2B12F951B}"/>
              </a:ext>
            </a:extLst>
          </p:cNvPr>
          <p:cNvPicPr/>
          <p:nvPr/>
        </p:nvPicPr>
        <p:blipFill rotWithShape="1">
          <a:blip r:embed="rId4" cstate="print">
            <a:extLst>
              <a:ext uri="{28A0092B-C50C-407E-A947-70E740481C1C}">
                <a14:useLocalDpi xmlns:a14="http://schemas.microsoft.com/office/drawing/2010/main" val="0"/>
              </a:ext>
            </a:extLst>
          </a:blip>
          <a:srcRect t="6978"/>
          <a:stretch/>
        </p:blipFill>
        <p:spPr bwMode="auto">
          <a:xfrm>
            <a:off x="3119669" y="4402453"/>
            <a:ext cx="2032000" cy="1300480"/>
          </a:xfrm>
          <a:prstGeom prst="ellipse">
            <a:avLst/>
          </a:prstGeom>
          <a:noFill/>
          <a:ln>
            <a:noFill/>
          </a:ln>
        </p:spPr>
      </p:pic>
      <p:pic>
        <p:nvPicPr>
          <p:cNvPr id="4" name="Picture 3">
            <a:extLst>
              <a:ext uri="{FF2B5EF4-FFF2-40B4-BE49-F238E27FC236}">
                <a16:creationId xmlns:a16="http://schemas.microsoft.com/office/drawing/2014/main" id="{353ADCB0-F19E-726E-900F-2FD0CCD595D9}"/>
              </a:ext>
            </a:extLst>
          </p:cNvPr>
          <p:cNvPicPr/>
          <p:nvPr/>
        </p:nvPicPr>
        <p:blipFill rotWithShape="1">
          <a:blip r:embed="rId5" cstate="print">
            <a:extLst>
              <a:ext uri="{28A0092B-C50C-407E-A947-70E740481C1C}">
                <a14:useLocalDpi xmlns:a14="http://schemas.microsoft.com/office/drawing/2010/main" val="0"/>
              </a:ext>
            </a:extLst>
          </a:blip>
          <a:srcRect l="2979" r="6802" b="3436"/>
          <a:stretch/>
        </p:blipFill>
        <p:spPr bwMode="auto">
          <a:xfrm>
            <a:off x="5485937" y="4393566"/>
            <a:ext cx="1362287" cy="1318260"/>
          </a:xfrm>
          <a:prstGeom prst="ellipse">
            <a:avLst/>
          </a:prstGeom>
          <a:noFill/>
          <a:ln>
            <a:noFill/>
          </a:ln>
        </p:spPr>
      </p:pic>
      <p:pic>
        <p:nvPicPr>
          <p:cNvPr id="8" name="Picture 7">
            <a:extLst>
              <a:ext uri="{FF2B5EF4-FFF2-40B4-BE49-F238E27FC236}">
                <a16:creationId xmlns:a16="http://schemas.microsoft.com/office/drawing/2014/main" id="{99D322C5-D983-CE67-9CCA-0F282006EA0E}"/>
              </a:ext>
            </a:extLst>
          </p:cNvPr>
          <p:cNvPicPr/>
          <p:nvPr/>
        </p:nvPicPr>
        <p:blipFill rotWithShape="1">
          <a:blip r:embed="rId6" cstate="print">
            <a:extLst>
              <a:ext uri="{28A0092B-C50C-407E-A947-70E740481C1C}">
                <a14:useLocalDpi xmlns:a14="http://schemas.microsoft.com/office/drawing/2010/main" val="0"/>
              </a:ext>
            </a:extLst>
          </a:blip>
          <a:srcRect l="3350" b="7580"/>
          <a:stretch/>
        </p:blipFill>
        <p:spPr bwMode="auto">
          <a:xfrm>
            <a:off x="7344140" y="4367801"/>
            <a:ext cx="1718733" cy="1324187"/>
          </a:xfrm>
          <a:prstGeom prst="ellipse">
            <a:avLst/>
          </a:prstGeom>
          <a:noFill/>
          <a:ln>
            <a:noFill/>
          </a:ln>
        </p:spPr>
      </p:pic>
      <p:pic>
        <p:nvPicPr>
          <p:cNvPr id="9" name="Picture 8">
            <a:extLst>
              <a:ext uri="{FF2B5EF4-FFF2-40B4-BE49-F238E27FC236}">
                <a16:creationId xmlns:a16="http://schemas.microsoft.com/office/drawing/2014/main" id="{CE5CF132-A0A1-7CC4-9AA8-DC11B804E271}"/>
              </a:ext>
            </a:extLst>
          </p:cNvPr>
          <p:cNvPicPr/>
          <p:nvPr/>
        </p:nvPicPr>
        <p:blipFill rotWithShape="1">
          <a:blip r:embed="rId7" cstate="print">
            <a:extLst>
              <a:ext uri="{28A0092B-C50C-407E-A947-70E740481C1C}">
                <a14:useLocalDpi xmlns:a14="http://schemas.microsoft.com/office/drawing/2010/main" val="0"/>
              </a:ext>
            </a:extLst>
          </a:blip>
          <a:srcRect l="11849" r="19761" b="12140"/>
          <a:stretch/>
        </p:blipFill>
        <p:spPr bwMode="auto">
          <a:xfrm>
            <a:off x="9594792" y="4393564"/>
            <a:ext cx="1373293" cy="1371600"/>
          </a:xfrm>
          <a:prstGeom prst="ellipse">
            <a:avLst/>
          </a:prstGeom>
          <a:noFill/>
          <a:ln>
            <a:noFill/>
          </a:ln>
        </p:spPr>
      </p:pic>
      <p:sp>
        <p:nvSpPr>
          <p:cNvPr id="10" name="TextBox 2">
            <a:extLst>
              <a:ext uri="{FF2B5EF4-FFF2-40B4-BE49-F238E27FC236}">
                <a16:creationId xmlns:a16="http://schemas.microsoft.com/office/drawing/2014/main" id="{8123F96C-8A79-9D19-3AB4-35A5B875AE25}"/>
              </a:ext>
            </a:extLst>
          </p:cNvPr>
          <p:cNvSpPr txBox="1"/>
          <p:nvPr/>
        </p:nvSpPr>
        <p:spPr>
          <a:xfrm>
            <a:off x="641130" y="565755"/>
            <a:ext cx="11295783" cy="3262713"/>
          </a:xfrm>
          <a:prstGeom prst="rect">
            <a:avLst/>
          </a:prstGeom>
          <a:noFill/>
        </p:spPr>
        <p:txBody>
          <a:bodyPr wrap="square" lIns="121819" tIns="60909" rIns="121819" bIns="6090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21779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4</a:t>
            </a:r>
            <a:r>
              <a:rPr kumimoji="0" lang="en-GB" sz="4000" b="1" i="0" u="none" strike="noStrike" kern="1200" cap="none" spc="0" normalizeH="0" baseline="30000" noProof="0">
                <a:ln>
                  <a:noFill/>
                </a:ln>
                <a:solidFill>
                  <a:srgbClr val="7030A0"/>
                </a:solidFill>
                <a:effectLst/>
                <a:uLnTx/>
                <a:uFillTx/>
                <a:latin typeface="Arial" panose="020B0604020202020204" pitchFamily="34" charset="0"/>
                <a:ea typeface="+mn-ea"/>
                <a:cs typeface="Arial" panose="020B0604020202020204" pitchFamily="34" charset="0"/>
              </a:rPr>
              <a:t>th</a:t>
            </a:r>
            <a:r>
              <a:rPr kumimoji="0" lang="en-GB" sz="40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 Anniversary Webinar</a:t>
            </a:r>
          </a:p>
          <a:p>
            <a:pPr marL="0" marR="0" lvl="0" indent="0" algn="ctr" defTabSz="1217790" rtl="0" eaLnBrk="1" fontAlgn="auto" latinLnBrk="0" hangingPunct="1">
              <a:lnSpc>
                <a:spcPct val="100000"/>
              </a:lnSpc>
              <a:spcBef>
                <a:spcPts val="0"/>
              </a:spcBef>
              <a:spcAft>
                <a:spcPts val="0"/>
              </a:spcAft>
              <a:buClrTx/>
              <a:buSzTx/>
              <a:buFontTx/>
              <a:buNone/>
              <a:tabLst/>
              <a:defRPr/>
            </a:pPr>
            <a:endPar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667">
                <a:solidFill>
                  <a:prstClr val="black"/>
                </a:solidFill>
                <a:latin typeface="Arial" panose="020B0604020202020204" pitchFamily="34" charset="0"/>
                <a:cs typeface="Arial" panose="020B0604020202020204" pitchFamily="34" charset="0"/>
              </a:rPr>
              <a:t>Share </a:t>
            </a: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PPN Midlands achievements for the past year and current workstreams</a:t>
            </a:r>
          </a:p>
          <a:p>
            <a:pPr marR="0" lvl="0" algn="l" defTabSz="1217790" rtl="0" eaLnBrk="1" fontAlgn="auto" latinLnBrk="0" hangingPunct="1">
              <a:lnSpc>
                <a:spcPct val="100000"/>
              </a:lnSpc>
              <a:spcBef>
                <a:spcPts val="0"/>
              </a:spcBef>
              <a:spcAft>
                <a:spcPts val="0"/>
              </a:spcAft>
              <a:buClrTx/>
              <a:buSzTx/>
              <a:tabLst/>
              <a:defRPr/>
            </a:pPr>
            <a:endPar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380636" marR="0" lvl="0" indent="-380636" algn="l" defTabSz="121779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67"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Transform and innovate: the role of Health psychology in an Integrated Care System</a:t>
            </a:r>
          </a:p>
        </p:txBody>
      </p:sp>
      <p:pic>
        <p:nvPicPr>
          <p:cNvPr id="6" name="Picture 5" descr="A purple balloon with stars and a purple balloon&#10;&#10;Description automatically generated">
            <a:extLst>
              <a:ext uri="{FF2B5EF4-FFF2-40B4-BE49-F238E27FC236}">
                <a16:creationId xmlns:a16="http://schemas.microsoft.com/office/drawing/2014/main" id="{5DF7A997-71BC-8985-AACA-F8D1F350B27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2020638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0960574-01E8-4E7D-4F64-83F7C1E38FF0}"/>
              </a:ext>
            </a:extLst>
          </p:cNvPr>
          <p:cNvSpPr>
            <a:spLocks noGrp="1"/>
          </p:cNvSpPr>
          <p:nvPr>
            <p:ph type="title"/>
          </p:nvPr>
        </p:nvSpPr>
        <p:spPr>
          <a:xfrm>
            <a:off x="1675233" y="516693"/>
            <a:ext cx="8991663" cy="994172"/>
          </a:xfrm>
        </p:spPr>
        <p:txBody>
          <a:bodyPr/>
          <a:lstStyle/>
          <a:p>
            <a:pPr algn="l"/>
            <a:r>
              <a:rPr lang="en-GB" b="1">
                <a:solidFill>
                  <a:srgbClr val="00AED9"/>
                </a:solidFill>
                <a:latin typeface="+mn-lt"/>
                <a:cs typeface="Arial" pitchFamily="34" charset="0"/>
              </a:rPr>
              <a:t>Background and rationale:</a:t>
            </a:r>
          </a:p>
        </p:txBody>
      </p:sp>
      <p:sp>
        <p:nvSpPr>
          <p:cNvPr id="8" name="Content Placeholder 2">
            <a:extLst>
              <a:ext uri="{FF2B5EF4-FFF2-40B4-BE49-F238E27FC236}">
                <a16:creationId xmlns:a16="http://schemas.microsoft.com/office/drawing/2014/main" id="{89E56B03-F728-80AA-F332-4E9DF158EA87}"/>
              </a:ext>
            </a:extLst>
          </p:cNvPr>
          <p:cNvSpPr txBox="1">
            <a:spLocks/>
          </p:cNvSpPr>
          <p:nvPr/>
        </p:nvSpPr>
        <p:spPr>
          <a:xfrm>
            <a:off x="6171065" y="3220642"/>
            <a:ext cx="3613709" cy="2195162"/>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100"/>
          </a:p>
        </p:txBody>
      </p:sp>
      <p:sp>
        <p:nvSpPr>
          <p:cNvPr id="6" name="TextBox 5">
            <a:extLst>
              <a:ext uri="{FF2B5EF4-FFF2-40B4-BE49-F238E27FC236}">
                <a16:creationId xmlns:a16="http://schemas.microsoft.com/office/drawing/2014/main" id="{76810742-14B6-B5F1-357A-A895AAF940BA}"/>
              </a:ext>
            </a:extLst>
          </p:cNvPr>
          <p:cNvSpPr txBox="1"/>
          <p:nvPr/>
        </p:nvSpPr>
        <p:spPr>
          <a:xfrm>
            <a:off x="1675233" y="3772070"/>
            <a:ext cx="8776199" cy="1846659"/>
          </a:xfrm>
          <a:prstGeom prst="rect">
            <a:avLst/>
          </a:prstGeom>
          <a:noFill/>
          <a:ln>
            <a:solidFill>
              <a:srgbClr val="00BDF2"/>
            </a:solidFill>
          </a:ln>
        </p:spPr>
        <p:txBody>
          <a:bodyPr wrap="square" rtlCol="0">
            <a:spAutoFit/>
          </a:bodyPr>
          <a:lstStyle/>
          <a:p>
            <a:r>
              <a:rPr lang="en-GB" sz="1900" kern="100">
                <a:ea typeface="Calibri" panose="020F0502020204030204" pitchFamily="34" charset="0"/>
                <a:cs typeface="Times New Roman" panose="02020603050405020304" pitchFamily="18" charset="0"/>
              </a:rPr>
              <a:t>Barriers to implementing Making Every Contact Count (MECC):</a:t>
            </a:r>
          </a:p>
          <a:p>
            <a:pPr marL="257175" indent="-257175">
              <a:buFont typeface="Arial" panose="020B0604020202020204" pitchFamily="34" charset="0"/>
              <a:buChar char="•"/>
            </a:pPr>
            <a:r>
              <a:rPr lang="en-GB" sz="1900" kern="100">
                <a:ea typeface="Calibri" panose="020F0502020204030204" pitchFamily="34" charset="0"/>
                <a:cs typeface="Times New Roman" panose="02020603050405020304" pitchFamily="18" charset="0"/>
              </a:rPr>
              <a:t>Lack of - time, training, confidence, evidence of effectiveness and perception of it being someone else’s responsibility (</a:t>
            </a:r>
            <a:r>
              <a:rPr lang="en-GB" sz="1900" kern="100" err="1">
                <a:ea typeface="Calibri" panose="020F0502020204030204" pitchFamily="34" charset="0"/>
                <a:cs typeface="Times New Roman" panose="02020603050405020304" pitchFamily="18" charset="0"/>
              </a:rPr>
              <a:t>Haighton</a:t>
            </a:r>
            <a:r>
              <a:rPr lang="en-GB" sz="1900" kern="100">
                <a:ea typeface="Calibri" panose="020F0502020204030204" pitchFamily="34" charset="0"/>
                <a:cs typeface="Times New Roman" panose="02020603050405020304" pitchFamily="18" charset="0"/>
              </a:rPr>
              <a:t> et al, 2021).</a:t>
            </a:r>
          </a:p>
          <a:p>
            <a:pPr marL="257175" indent="-257175">
              <a:buFont typeface="Arial" panose="020B0604020202020204" pitchFamily="34" charset="0"/>
              <a:buChar char="•"/>
            </a:pPr>
            <a:r>
              <a:rPr lang="en-GB" sz="1900" kern="100">
                <a:ea typeface="Calibri" panose="020F0502020204030204" pitchFamily="34" charset="0"/>
                <a:cs typeface="Times New Roman" panose="02020603050405020304" pitchFamily="18" charset="0"/>
              </a:rPr>
              <a:t>Environmental context &amp; resources, beliefs about capabilities &amp; consequences, knowledge, intentions, skills, social professional role and identity, emotions (</a:t>
            </a:r>
            <a:r>
              <a:rPr lang="en-GB" sz="1900" kern="100" err="1">
                <a:ea typeface="Calibri" panose="020F0502020204030204" pitchFamily="34" charset="0"/>
                <a:cs typeface="Times New Roman" panose="02020603050405020304" pitchFamily="18" charset="0"/>
              </a:rPr>
              <a:t>Haighton</a:t>
            </a:r>
            <a:r>
              <a:rPr lang="en-GB" sz="1900" kern="100">
                <a:ea typeface="Calibri" panose="020F0502020204030204" pitchFamily="34" charset="0"/>
                <a:cs typeface="Times New Roman" panose="02020603050405020304" pitchFamily="18" charset="0"/>
              </a:rPr>
              <a:t> et al, 2021).</a:t>
            </a:r>
          </a:p>
        </p:txBody>
      </p:sp>
      <p:sp>
        <p:nvSpPr>
          <p:cNvPr id="9" name="TextBox 8">
            <a:extLst>
              <a:ext uri="{FF2B5EF4-FFF2-40B4-BE49-F238E27FC236}">
                <a16:creationId xmlns:a16="http://schemas.microsoft.com/office/drawing/2014/main" id="{D401970A-7E5A-5B15-D62B-48C114452B4A}"/>
              </a:ext>
            </a:extLst>
          </p:cNvPr>
          <p:cNvSpPr txBox="1"/>
          <p:nvPr/>
        </p:nvSpPr>
        <p:spPr>
          <a:xfrm>
            <a:off x="1675232" y="5898911"/>
            <a:ext cx="9178990" cy="384721"/>
          </a:xfrm>
          <a:prstGeom prst="rect">
            <a:avLst/>
          </a:prstGeom>
          <a:noFill/>
        </p:spPr>
        <p:txBody>
          <a:bodyPr wrap="square">
            <a:spAutoFit/>
          </a:bodyPr>
          <a:lstStyle/>
          <a:p>
            <a:r>
              <a:rPr lang="en-GB" sz="1900"/>
              <a:t>Behavioural science improves the effectiveness of interventions (Michie et al, 2011).</a:t>
            </a:r>
            <a:r>
              <a:rPr lang="en-GB" sz="1900" baseline="30000"/>
              <a:t>.</a:t>
            </a:r>
            <a:endParaRPr lang="en-GB" sz="1900"/>
          </a:p>
        </p:txBody>
      </p:sp>
      <p:sp>
        <p:nvSpPr>
          <p:cNvPr id="10" name="TextBox 9">
            <a:extLst>
              <a:ext uri="{FF2B5EF4-FFF2-40B4-BE49-F238E27FC236}">
                <a16:creationId xmlns:a16="http://schemas.microsoft.com/office/drawing/2014/main" id="{A3C71EAA-EF64-8EF6-54BB-C83596BBD3A5}"/>
              </a:ext>
            </a:extLst>
          </p:cNvPr>
          <p:cNvSpPr txBox="1"/>
          <p:nvPr/>
        </p:nvSpPr>
        <p:spPr>
          <a:xfrm>
            <a:off x="1707901" y="1516189"/>
            <a:ext cx="7211511" cy="2032544"/>
          </a:xfrm>
          <a:prstGeom prst="rect">
            <a:avLst/>
          </a:prstGeom>
          <a:noFill/>
          <a:ln>
            <a:solidFill>
              <a:srgbClr val="00BDF2"/>
            </a:solidFill>
          </a:ln>
        </p:spPr>
        <p:txBody>
          <a:bodyPr wrap="square" rtlCol="0">
            <a:spAutoFit/>
          </a:bodyPr>
          <a:lstStyle/>
          <a:p>
            <a:pPr>
              <a:lnSpc>
                <a:spcPct val="107000"/>
              </a:lnSpc>
              <a:spcAft>
                <a:spcPts val="600"/>
              </a:spcAft>
            </a:pPr>
            <a:r>
              <a:rPr lang="en-GB" sz="1900">
                <a:ea typeface="Calibri" panose="020F0502020204030204" pitchFamily="34" charset="0"/>
                <a:cs typeface="Times New Roman" panose="02020603050405020304" pitchFamily="18" charset="0"/>
              </a:rPr>
              <a:t>Implementation gap: learners struggle to implement Continuing Professional Development course material into practice (Cook et al, 2019).</a:t>
            </a:r>
          </a:p>
          <a:p>
            <a:pPr>
              <a:lnSpc>
                <a:spcPct val="107000"/>
              </a:lnSpc>
              <a:spcAft>
                <a:spcPts val="600"/>
              </a:spcAft>
            </a:pPr>
            <a:r>
              <a:rPr lang="en-US" sz="1900">
                <a:cs typeface="Arial" panose="020B0604020202020204" pitchFamily="34" charset="0"/>
              </a:rPr>
              <a:t>Healthcare professionals (HCPs) did not deliver </a:t>
            </a:r>
            <a:r>
              <a:rPr lang="en-US" sz="1900" err="1">
                <a:cs typeface="Arial" panose="020B0604020202020204" pitchFamily="34" charset="0"/>
              </a:rPr>
              <a:t>behaviour</a:t>
            </a:r>
            <a:r>
              <a:rPr lang="en-US" sz="1900">
                <a:cs typeface="Arial" panose="020B0604020202020204" pitchFamily="34" charset="0"/>
              </a:rPr>
              <a:t> change interventions on 50% of occasions they perceived a need (</a:t>
            </a:r>
            <a:r>
              <a:rPr lang="en-US" sz="1900" err="1">
                <a:cs typeface="Arial" panose="020B0604020202020204" pitchFamily="34" charset="0"/>
              </a:rPr>
              <a:t>Keyworth</a:t>
            </a:r>
            <a:r>
              <a:rPr lang="en-US" sz="1900">
                <a:cs typeface="Arial" panose="020B0604020202020204" pitchFamily="34" charset="0"/>
              </a:rPr>
              <a:t> et al, 2018).</a:t>
            </a:r>
          </a:p>
        </p:txBody>
      </p:sp>
      <p:pic>
        <p:nvPicPr>
          <p:cNvPr id="11" name="Picture 4">
            <a:extLst>
              <a:ext uri="{FF2B5EF4-FFF2-40B4-BE49-F238E27FC236}">
                <a16:creationId xmlns:a16="http://schemas.microsoft.com/office/drawing/2014/main" id="{465CF0F6-6BBC-D9E0-C52D-7C786C111F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302" r="13453"/>
          <a:stretch/>
        </p:blipFill>
        <p:spPr bwMode="auto">
          <a:xfrm>
            <a:off x="8996210" y="473448"/>
            <a:ext cx="1671791" cy="2930071"/>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486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47F4D1-F931-4C9D-5179-2E43FBC7865E}"/>
              </a:ext>
            </a:extLst>
          </p:cNvPr>
          <p:cNvPicPr>
            <a:picLocks noChangeAspect="1"/>
          </p:cNvPicPr>
          <p:nvPr/>
        </p:nvPicPr>
        <p:blipFill rotWithShape="1">
          <a:blip r:embed="rId3"/>
          <a:srcRect l="14257" t="66786" r="41901" b="31901"/>
          <a:stretch/>
        </p:blipFill>
        <p:spPr>
          <a:xfrm flipV="1">
            <a:off x="1483480" y="5864381"/>
            <a:ext cx="9225041" cy="155528"/>
          </a:xfrm>
          <a:prstGeom prst="rect">
            <a:avLst/>
          </a:prstGeom>
        </p:spPr>
      </p:pic>
      <p:sp>
        <p:nvSpPr>
          <p:cNvPr id="2" name="TextBox 1">
            <a:extLst>
              <a:ext uri="{FF2B5EF4-FFF2-40B4-BE49-F238E27FC236}">
                <a16:creationId xmlns:a16="http://schemas.microsoft.com/office/drawing/2014/main" id="{468486CC-5573-0929-8122-DDE4A68A0AAA}"/>
              </a:ext>
            </a:extLst>
          </p:cNvPr>
          <p:cNvSpPr txBox="1"/>
          <p:nvPr/>
        </p:nvSpPr>
        <p:spPr>
          <a:xfrm>
            <a:off x="1705209" y="3468905"/>
            <a:ext cx="4640507" cy="1446550"/>
          </a:xfrm>
          <a:prstGeom prst="rect">
            <a:avLst/>
          </a:prstGeom>
          <a:noFill/>
          <a:ln>
            <a:solidFill>
              <a:srgbClr val="00BDF2"/>
            </a:solidFill>
          </a:ln>
        </p:spPr>
        <p:txBody>
          <a:bodyPr wrap="square" rtlCol="0">
            <a:spAutoFit/>
          </a:bodyPr>
          <a:lstStyle/>
          <a:p>
            <a:r>
              <a:rPr lang="en-US" sz="2200">
                <a:solidFill>
                  <a:srgbClr val="222222"/>
                </a:solidFill>
              </a:rPr>
              <a:t>Two post-course interventions:</a:t>
            </a:r>
          </a:p>
          <a:p>
            <a:pPr marL="342900" indent="-342900">
              <a:buFont typeface="Arial" panose="020B0604020202020204" pitchFamily="34" charset="0"/>
              <a:buChar char="•"/>
            </a:pPr>
            <a:r>
              <a:rPr lang="en-US" sz="2200">
                <a:solidFill>
                  <a:srgbClr val="222222"/>
                </a:solidFill>
              </a:rPr>
              <a:t>Quality Conversations Masterclasses</a:t>
            </a:r>
          </a:p>
          <a:p>
            <a:pPr marL="342900" indent="-342900">
              <a:buFont typeface="Arial" panose="020B0604020202020204" pitchFamily="34" charset="0"/>
              <a:buChar char="•"/>
            </a:pPr>
            <a:r>
              <a:rPr lang="en-US" sz="2200">
                <a:solidFill>
                  <a:srgbClr val="222222"/>
                </a:solidFill>
              </a:rPr>
              <a:t>Training for the peer coach network</a:t>
            </a:r>
          </a:p>
        </p:txBody>
      </p:sp>
      <p:sp>
        <p:nvSpPr>
          <p:cNvPr id="3" name="Title 1">
            <a:extLst>
              <a:ext uri="{FF2B5EF4-FFF2-40B4-BE49-F238E27FC236}">
                <a16:creationId xmlns:a16="http://schemas.microsoft.com/office/drawing/2014/main" id="{710DB555-9679-9500-E2D3-59B240069841}"/>
              </a:ext>
            </a:extLst>
          </p:cNvPr>
          <p:cNvSpPr>
            <a:spLocks noGrp="1"/>
          </p:cNvSpPr>
          <p:nvPr>
            <p:ph type="title"/>
          </p:nvPr>
        </p:nvSpPr>
        <p:spPr>
          <a:xfrm>
            <a:off x="1716858" y="2603500"/>
            <a:ext cx="8991663" cy="674719"/>
          </a:xfrm>
        </p:spPr>
        <p:txBody>
          <a:bodyPr>
            <a:normAutofit/>
          </a:bodyPr>
          <a:lstStyle/>
          <a:p>
            <a:pPr algn="l"/>
            <a:r>
              <a:rPr lang="en-GB" sz="3300" b="1">
                <a:solidFill>
                  <a:srgbClr val="00AED9"/>
                </a:solidFill>
                <a:latin typeface="+mn-lt"/>
                <a:cs typeface="Arial" pitchFamily="34" charset="0"/>
              </a:rPr>
              <a:t>Methods:</a:t>
            </a:r>
          </a:p>
        </p:txBody>
      </p:sp>
      <p:pic>
        <p:nvPicPr>
          <p:cNvPr id="4" name="Picture 2" descr="A group of people in a classroom&#10;&#10;Description automatically generated">
            <a:extLst>
              <a:ext uri="{FF2B5EF4-FFF2-40B4-BE49-F238E27FC236}">
                <a16:creationId xmlns:a16="http://schemas.microsoft.com/office/drawing/2014/main" id="{F36B1989-15FE-6542-57E7-92CE1DBE64C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18" r="14541" b="1"/>
          <a:stretch/>
        </p:blipFill>
        <p:spPr bwMode="auto">
          <a:xfrm>
            <a:off x="6509051" y="2857500"/>
            <a:ext cx="4158951" cy="294964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0550A522-4CE9-86C5-7DD9-FBC6760339D7}"/>
              </a:ext>
            </a:extLst>
          </p:cNvPr>
          <p:cNvSpPr txBox="1">
            <a:spLocks/>
          </p:cNvSpPr>
          <p:nvPr/>
        </p:nvSpPr>
        <p:spPr>
          <a:xfrm>
            <a:off x="2013219" y="761919"/>
            <a:ext cx="8991663" cy="67471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300" b="1">
                <a:solidFill>
                  <a:srgbClr val="00AED9"/>
                </a:solidFill>
                <a:latin typeface="+mn-lt"/>
                <a:cs typeface="Arial" pitchFamily="34" charset="0"/>
              </a:rPr>
              <a:t>Purpose:</a:t>
            </a:r>
          </a:p>
        </p:txBody>
      </p:sp>
      <p:sp>
        <p:nvSpPr>
          <p:cNvPr id="6" name="TextBox 5">
            <a:extLst>
              <a:ext uri="{FF2B5EF4-FFF2-40B4-BE49-F238E27FC236}">
                <a16:creationId xmlns:a16="http://schemas.microsoft.com/office/drawing/2014/main" id="{1545CA25-F54F-82D4-4E70-9C73FA6F458D}"/>
              </a:ext>
            </a:extLst>
          </p:cNvPr>
          <p:cNvSpPr txBox="1"/>
          <p:nvPr/>
        </p:nvSpPr>
        <p:spPr>
          <a:xfrm>
            <a:off x="2216681" y="1465254"/>
            <a:ext cx="7992014" cy="784830"/>
          </a:xfrm>
          <a:prstGeom prst="rect">
            <a:avLst/>
          </a:prstGeom>
          <a:noFill/>
          <a:ln>
            <a:solidFill>
              <a:srgbClr val="00BDF2"/>
            </a:solidFill>
          </a:ln>
        </p:spPr>
        <p:txBody>
          <a:bodyPr wrap="square" rtlCol="0">
            <a:spAutoFit/>
          </a:bodyPr>
          <a:lstStyle/>
          <a:p>
            <a:r>
              <a:rPr lang="en-US" sz="2400">
                <a:solidFill>
                  <a:srgbClr val="222222"/>
                </a:solidFill>
              </a:rPr>
              <a:t>To support learners to implement their learning into practice.</a:t>
            </a:r>
          </a:p>
          <a:p>
            <a:endParaRPr lang="en-GB" sz="21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34309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567" y="932310"/>
            <a:ext cx="8303792" cy="764512"/>
          </a:xfrm>
        </p:spPr>
        <p:txBody>
          <a:bodyPr>
            <a:normAutofit fontScale="90000"/>
          </a:bodyPr>
          <a:lstStyle/>
          <a:p>
            <a:pPr algn="l"/>
            <a:r>
              <a:rPr lang="en-GB" b="1">
                <a:solidFill>
                  <a:srgbClr val="00AED9"/>
                </a:solidFill>
                <a:latin typeface="+mn-lt"/>
                <a:cs typeface="Arial" pitchFamily="34" charset="0"/>
              </a:rPr>
              <a:t>Quality Conversation masterclasses:</a:t>
            </a:r>
          </a:p>
        </p:txBody>
      </p:sp>
      <p:sp>
        <p:nvSpPr>
          <p:cNvPr id="4" name="Google Shape;1655;p50">
            <a:extLst>
              <a:ext uri="{FF2B5EF4-FFF2-40B4-BE49-F238E27FC236}">
                <a16:creationId xmlns:a16="http://schemas.microsoft.com/office/drawing/2014/main" id="{2AD288CA-AA52-92D3-ADF3-C8CBE9E0E1BF}"/>
              </a:ext>
            </a:extLst>
          </p:cNvPr>
          <p:cNvSpPr/>
          <p:nvPr/>
        </p:nvSpPr>
        <p:spPr>
          <a:xfrm>
            <a:off x="1980497" y="3991575"/>
            <a:ext cx="1838459" cy="1121945"/>
          </a:xfrm>
          <a:prstGeom prst="rect">
            <a:avLst/>
          </a:prstGeom>
          <a:solidFill>
            <a:srgbClr val="007364"/>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1950" b="1">
                <a:solidFill>
                  <a:schemeClr val="bg1"/>
                </a:solidFill>
                <a:latin typeface="+mn-lt"/>
                <a:ea typeface="Cairo"/>
                <a:cs typeface="Cairo"/>
                <a:sym typeface="Cairo"/>
              </a:rPr>
              <a:t>97 attended QC masterclass</a:t>
            </a:r>
            <a:endParaRPr sz="1950" b="1">
              <a:solidFill>
                <a:schemeClr val="bg1"/>
              </a:solidFill>
              <a:latin typeface="+mn-lt"/>
              <a:ea typeface="Cairo"/>
              <a:cs typeface="Cairo"/>
              <a:sym typeface="Cairo"/>
            </a:endParaRPr>
          </a:p>
        </p:txBody>
      </p:sp>
      <p:sp>
        <p:nvSpPr>
          <p:cNvPr id="5" name="Google Shape;1655;p50">
            <a:extLst>
              <a:ext uri="{FF2B5EF4-FFF2-40B4-BE49-F238E27FC236}">
                <a16:creationId xmlns:a16="http://schemas.microsoft.com/office/drawing/2014/main" id="{2AA21A78-B70D-9AEC-3999-982CE0735C23}"/>
              </a:ext>
            </a:extLst>
          </p:cNvPr>
          <p:cNvSpPr/>
          <p:nvPr/>
        </p:nvSpPr>
        <p:spPr>
          <a:xfrm>
            <a:off x="4361160" y="3444427"/>
            <a:ext cx="2590875" cy="1121945"/>
          </a:xfrm>
          <a:prstGeom prst="rect">
            <a:avLst/>
          </a:prstGeom>
          <a:solidFill>
            <a:srgbClr val="951B8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1950" b="1">
                <a:solidFill>
                  <a:schemeClr val="bg1"/>
                </a:solidFill>
                <a:latin typeface="+mn-lt"/>
                <a:ea typeface="Cairo"/>
                <a:cs typeface="Cairo"/>
                <a:sym typeface="Cairo"/>
              </a:rPr>
              <a:t>19 attended open session</a:t>
            </a:r>
            <a:endParaRPr sz="1950" b="1">
              <a:solidFill>
                <a:schemeClr val="bg1"/>
              </a:solidFill>
              <a:latin typeface="+mn-lt"/>
              <a:ea typeface="Cairo"/>
              <a:cs typeface="Cairo"/>
              <a:sym typeface="Cairo"/>
            </a:endParaRPr>
          </a:p>
        </p:txBody>
      </p:sp>
      <p:sp>
        <p:nvSpPr>
          <p:cNvPr id="6" name="Google Shape;1655;p50">
            <a:extLst>
              <a:ext uri="{FF2B5EF4-FFF2-40B4-BE49-F238E27FC236}">
                <a16:creationId xmlns:a16="http://schemas.microsoft.com/office/drawing/2014/main" id="{E6E96D1A-4C3F-0D2C-F31A-8D22089D30D9}"/>
              </a:ext>
            </a:extLst>
          </p:cNvPr>
          <p:cNvSpPr/>
          <p:nvPr/>
        </p:nvSpPr>
        <p:spPr>
          <a:xfrm>
            <a:off x="4361160" y="4664312"/>
            <a:ext cx="2590875" cy="1121945"/>
          </a:xfrm>
          <a:prstGeom prst="rect">
            <a:avLst/>
          </a:prstGeom>
          <a:solidFill>
            <a:srgbClr val="0069B3"/>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1950" b="1">
                <a:solidFill>
                  <a:schemeClr val="bg1"/>
                </a:solidFill>
                <a:latin typeface="+mn-lt"/>
                <a:ea typeface="Cairo"/>
                <a:cs typeface="Cairo"/>
                <a:sym typeface="Cairo"/>
              </a:rPr>
              <a:t>78 attended a service specific session</a:t>
            </a:r>
            <a:endParaRPr sz="1950" b="1">
              <a:solidFill>
                <a:schemeClr val="bg1"/>
              </a:solidFill>
              <a:latin typeface="+mn-lt"/>
              <a:ea typeface="Cairo"/>
              <a:cs typeface="Cairo"/>
              <a:sym typeface="Cairo"/>
            </a:endParaRPr>
          </a:p>
        </p:txBody>
      </p:sp>
      <p:cxnSp>
        <p:nvCxnSpPr>
          <p:cNvPr id="9" name="Straight Arrow Connector 8">
            <a:extLst>
              <a:ext uri="{FF2B5EF4-FFF2-40B4-BE49-F238E27FC236}">
                <a16:creationId xmlns:a16="http://schemas.microsoft.com/office/drawing/2014/main" id="{384080D9-D974-18CA-9853-AA6282704A50}"/>
              </a:ext>
            </a:extLst>
          </p:cNvPr>
          <p:cNvCxnSpPr>
            <a:stCxn id="4" idx="3"/>
            <a:endCxn id="5" idx="1"/>
          </p:cNvCxnSpPr>
          <p:nvPr/>
        </p:nvCxnSpPr>
        <p:spPr>
          <a:xfrm flipV="1">
            <a:off x="3818955" y="4005399"/>
            <a:ext cx="542205" cy="5471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D0B1C29-06F9-F5F6-FEBD-97594B5603F0}"/>
              </a:ext>
            </a:extLst>
          </p:cNvPr>
          <p:cNvCxnSpPr>
            <a:stCxn id="4" idx="3"/>
            <a:endCxn id="6" idx="1"/>
          </p:cNvCxnSpPr>
          <p:nvPr/>
        </p:nvCxnSpPr>
        <p:spPr>
          <a:xfrm>
            <a:off x="3818955" y="4552547"/>
            <a:ext cx="542205" cy="6727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Google Shape;1655;p50">
            <a:extLst>
              <a:ext uri="{FF2B5EF4-FFF2-40B4-BE49-F238E27FC236}">
                <a16:creationId xmlns:a16="http://schemas.microsoft.com/office/drawing/2014/main" id="{A6684C71-15CB-471C-9FAB-8C999344D84F}"/>
              </a:ext>
            </a:extLst>
          </p:cNvPr>
          <p:cNvSpPr/>
          <p:nvPr/>
        </p:nvSpPr>
        <p:spPr>
          <a:xfrm>
            <a:off x="7830843" y="3951461"/>
            <a:ext cx="2346158" cy="1121945"/>
          </a:xfrm>
          <a:prstGeom prst="rect">
            <a:avLst/>
          </a:prstGeom>
          <a:solidFill>
            <a:srgbClr val="F7A600"/>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950" b="1">
                <a:solidFill>
                  <a:schemeClr val="tx1"/>
                </a:solidFill>
                <a:latin typeface="+mn-lt"/>
                <a:ea typeface="Cairo"/>
                <a:cs typeface="Cairo"/>
                <a:sym typeface="Cairo"/>
              </a:rPr>
              <a:t>8 organisations/sectors  within JUCD</a:t>
            </a:r>
          </a:p>
        </p:txBody>
      </p:sp>
      <p:sp>
        <p:nvSpPr>
          <p:cNvPr id="7" name="TextBox 6">
            <a:extLst>
              <a:ext uri="{FF2B5EF4-FFF2-40B4-BE49-F238E27FC236}">
                <a16:creationId xmlns:a16="http://schemas.microsoft.com/office/drawing/2014/main" id="{DDC47C53-1D97-1B89-F365-1DE0A44879BC}"/>
              </a:ext>
            </a:extLst>
          </p:cNvPr>
          <p:cNvSpPr txBox="1"/>
          <p:nvPr/>
        </p:nvSpPr>
        <p:spPr>
          <a:xfrm>
            <a:off x="1738566" y="1707792"/>
            <a:ext cx="5680908" cy="1708160"/>
          </a:xfrm>
          <a:prstGeom prst="rect">
            <a:avLst/>
          </a:prstGeom>
          <a:noFill/>
          <a:ln>
            <a:solidFill>
              <a:srgbClr val="00BDF2"/>
            </a:solidFill>
          </a:ln>
        </p:spPr>
        <p:txBody>
          <a:bodyPr wrap="square" rtlCol="0">
            <a:spAutoFit/>
          </a:bodyPr>
          <a:lstStyle/>
          <a:p>
            <a:r>
              <a:rPr lang="en-GB" sz="2100"/>
              <a:t>Shared group learning/ reflective practice. </a:t>
            </a:r>
          </a:p>
          <a:p>
            <a:r>
              <a:rPr lang="en-GB" sz="2100"/>
              <a:t>Focused on a key skill or area. </a:t>
            </a:r>
          </a:p>
          <a:p>
            <a:r>
              <a:rPr lang="en-GB" sz="2100"/>
              <a:t>Sessions open to all JUCD staff who have attended the core training at least 4 weeks before. </a:t>
            </a:r>
          </a:p>
          <a:p>
            <a:r>
              <a:rPr lang="en-GB" sz="2100"/>
              <a:t>Bespoke sessions for specific services on request.</a:t>
            </a:r>
          </a:p>
        </p:txBody>
      </p:sp>
      <p:sp>
        <p:nvSpPr>
          <p:cNvPr id="8" name="TextBox 7">
            <a:extLst>
              <a:ext uri="{FF2B5EF4-FFF2-40B4-BE49-F238E27FC236}">
                <a16:creationId xmlns:a16="http://schemas.microsoft.com/office/drawing/2014/main" id="{0F6CB6A3-81AD-DBDB-BB44-DD324FDBEA26}"/>
              </a:ext>
            </a:extLst>
          </p:cNvPr>
          <p:cNvSpPr txBox="1"/>
          <p:nvPr/>
        </p:nvSpPr>
        <p:spPr>
          <a:xfrm>
            <a:off x="7574171" y="1876846"/>
            <a:ext cx="2859503" cy="1708160"/>
          </a:xfrm>
          <a:prstGeom prst="rect">
            <a:avLst/>
          </a:prstGeom>
          <a:noFill/>
          <a:ln>
            <a:solidFill>
              <a:srgbClr val="00BDF2"/>
            </a:solidFill>
          </a:ln>
        </p:spPr>
        <p:txBody>
          <a:bodyPr wrap="square" rtlCol="0">
            <a:spAutoFit/>
          </a:bodyPr>
          <a:lstStyle/>
          <a:p>
            <a:r>
              <a:rPr lang="en-GB" sz="2100"/>
              <a:t>Skill recap</a:t>
            </a:r>
          </a:p>
          <a:p>
            <a:r>
              <a:rPr lang="en-GB" sz="2100"/>
              <a:t>Strengths </a:t>
            </a:r>
          </a:p>
          <a:p>
            <a:r>
              <a:rPr lang="en-GB" sz="2100"/>
              <a:t>Real challenging scenario</a:t>
            </a:r>
          </a:p>
          <a:p>
            <a:r>
              <a:rPr lang="en-GB" sz="2100"/>
              <a:t>Group problem-solving</a:t>
            </a:r>
          </a:p>
        </p:txBody>
      </p:sp>
    </p:spTree>
    <p:extLst>
      <p:ext uri="{BB962C8B-B14F-4D97-AF65-F5344CB8AC3E}">
        <p14:creationId xmlns:p14="http://schemas.microsoft.com/office/powerpoint/2010/main" val="36250707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567" y="1107408"/>
            <a:ext cx="3561398" cy="764512"/>
          </a:xfrm>
        </p:spPr>
        <p:txBody>
          <a:bodyPr>
            <a:normAutofit/>
          </a:bodyPr>
          <a:lstStyle/>
          <a:p>
            <a:pPr algn="l"/>
            <a:r>
              <a:rPr lang="en-GB" b="1">
                <a:solidFill>
                  <a:srgbClr val="00AED9"/>
                </a:solidFill>
                <a:latin typeface="+mn-lt"/>
                <a:cs typeface="Arial" pitchFamily="34" charset="0"/>
              </a:rPr>
              <a:t>Peer coaches:</a:t>
            </a:r>
          </a:p>
        </p:txBody>
      </p:sp>
      <p:sp>
        <p:nvSpPr>
          <p:cNvPr id="4" name="Google Shape;1655;p50">
            <a:extLst>
              <a:ext uri="{FF2B5EF4-FFF2-40B4-BE49-F238E27FC236}">
                <a16:creationId xmlns:a16="http://schemas.microsoft.com/office/drawing/2014/main" id="{F02C08AF-8AD9-D787-0AEF-22AD9B2C687F}"/>
              </a:ext>
            </a:extLst>
          </p:cNvPr>
          <p:cNvSpPr/>
          <p:nvPr/>
        </p:nvSpPr>
        <p:spPr>
          <a:xfrm>
            <a:off x="7595890" y="1104901"/>
            <a:ext cx="3013955" cy="559616"/>
          </a:xfrm>
          <a:prstGeom prst="rect">
            <a:avLst/>
          </a:prstGeom>
          <a:solidFill>
            <a:srgbClr val="951B8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3000" b="1">
                <a:solidFill>
                  <a:schemeClr val="bg1"/>
                </a:solidFill>
                <a:latin typeface="+mn-lt"/>
                <a:ea typeface="Cairo"/>
                <a:cs typeface="Cairo"/>
                <a:sym typeface="Cairo"/>
              </a:rPr>
              <a:t>75 Peer coaches</a:t>
            </a:r>
            <a:endParaRPr sz="3000" b="1">
              <a:solidFill>
                <a:schemeClr val="bg1"/>
              </a:solidFill>
              <a:latin typeface="+mn-lt"/>
              <a:ea typeface="Cairo"/>
              <a:cs typeface="Cairo"/>
              <a:sym typeface="Cairo"/>
            </a:endParaRPr>
          </a:p>
        </p:txBody>
      </p:sp>
      <p:sp>
        <p:nvSpPr>
          <p:cNvPr id="5" name="TextBox 4">
            <a:extLst>
              <a:ext uri="{FF2B5EF4-FFF2-40B4-BE49-F238E27FC236}">
                <a16:creationId xmlns:a16="http://schemas.microsoft.com/office/drawing/2014/main" id="{6BAB8991-9B7E-D19B-0ED7-CEBE118C9FB2}"/>
              </a:ext>
            </a:extLst>
          </p:cNvPr>
          <p:cNvSpPr txBox="1"/>
          <p:nvPr/>
        </p:nvSpPr>
        <p:spPr>
          <a:xfrm>
            <a:off x="1910640" y="2600916"/>
            <a:ext cx="5003508" cy="2800767"/>
          </a:xfrm>
          <a:prstGeom prst="rect">
            <a:avLst/>
          </a:prstGeom>
          <a:noFill/>
          <a:ln>
            <a:solidFill>
              <a:srgbClr val="00BDF2"/>
            </a:solidFill>
          </a:ln>
        </p:spPr>
        <p:txBody>
          <a:bodyPr wrap="square" rtlCol="0">
            <a:spAutoFit/>
          </a:bodyPr>
          <a:lstStyle/>
          <a:p>
            <a:pPr marL="342900" indent="-342900">
              <a:buFont typeface="Arial" panose="020B0604020202020204" pitchFamily="34" charset="0"/>
              <a:buChar char="•"/>
            </a:pPr>
            <a:r>
              <a:rPr lang="en-GB" sz="2200"/>
              <a:t>Supportive network of QC champions. </a:t>
            </a:r>
          </a:p>
          <a:p>
            <a:pPr marL="342900" indent="-342900">
              <a:buFont typeface="Arial" panose="020B0604020202020204" pitchFamily="34" charset="0"/>
              <a:buChar char="•"/>
            </a:pPr>
            <a:r>
              <a:rPr lang="en-GB" sz="2200"/>
              <a:t>Ideally 1-2 people per team. </a:t>
            </a:r>
          </a:p>
          <a:p>
            <a:pPr marL="342900" indent="-342900">
              <a:buFont typeface="Arial" panose="020B0604020202020204" pitchFamily="34" charset="0"/>
              <a:buChar char="•"/>
            </a:pPr>
            <a:r>
              <a:rPr lang="en-GB" sz="2200"/>
              <a:t>Resources with bitesize learning on.</a:t>
            </a:r>
          </a:p>
          <a:p>
            <a:pPr marL="342900" indent="-342900">
              <a:buFont typeface="Arial" panose="020B0604020202020204" pitchFamily="34" charset="0"/>
              <a:buChar char="•"/>
            </a:pPr>
            <a:r>
              <a:rPr lang="en-GB" sz="2200"/>
              <a:t>Introduction to behaviour change training.</a:t>
            </a:r>
          </a:p>
          <a:p>
            <a:pPr marL="342900" indent="-342900">
              <a:buFont typeface="Arial" panose="020B0604020202020204" pitchFamily="34" charset="0"/>
              <a:buChar char="•"/>
            </a:pPr>
            <a:r>
              <a:rPr lang="en-GB" sz="2200"/>
              <a:t>Lunch and learn session resources to facilitate QC masterclass style sessions with their own teams. </a:t>
            </a:r>
          </a:p>
        </p:txBody>
      </p:sp>
      <p:pic>
        <p:nvPicPr>
          <p:cNvPr id="3" name="Picture 2" descr="Calendar&#10;&#10;Description automatically generated with medium confidence">
            <a:extLst>
              <a:ext uri="{FF2B5EF4-FFF2-40B4-BE49-F238E27FC236}">
                <a16:creationId xmlns:a16="http://schemas.microsoft.com/office/drawing/2014/main" id="{1C6191FC-FC3D-70C7-3A4E-F79737DA536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19" r="17851" b="8051"/>
          <a:stretch/>
        </p:blipFill>
        <p:spPr bwMode="auto">
          <a:xfrm>
            <a:off x="7596409" y="2078540"/>
            <a:ext cx="2929214" cy="3399242"/>
          </a:xfrm>
          <a:custGeom>
            <a:avLst/>
            <a:gdLst/>
            <a:ahLst/>
            <a:cxnLst/>
            <a:rect l="l" t="t" r="r" b="b"/>
            <a:pathLst>
              <a:path w="4438338" h="2323972">
                <a:moveTo>
                  <a:pt x="69905" y="0"/>
                </a:moveTo>
                <a:lnTo>
                  <a:pt x="4368433" y="0"/>
                </a:lnTo>
                <a:cubicBezTo>
                  <a:pt x="4407040" y="0"/>
                  <a:pt x="4438338" y="31298"/>
                  <a:pt x="4438338" y="69905"/>
                </a:cubicBezTo>
                <a:lnTo>
                  <a:pt x="4438338" y="2254067"/>
                </a:lnTo>
                <a:cubicBezTo>
                  <a:pt x="4438338" y="2292674"/>
                  <a:pt x="4407040" y="2323972"/>
                  <a:pt x="4368433" y="2323972"/>
                </a:cubicBezTo>
                <a:lnTo>
                  <a:pt x="69905" y="2323972"/>
                </a:lnTo>
                <a:cubicBezTo>
                  <a:pt x="31298" y="2323972"/>
                  <a:pt x="0" y="2292674"/>
                  <a:pt x="0" y="2254067"/>
                </a:cubicBezTo>
                <a:lnTo>
                  <a:pt x="0" y="69905"/>
                </a:lnTo>
                <a:cubicBezTo>
                  <a:pt x="0" y="31298"/>
                  <a:pt x="31298" y="0"/>
                  <a:pt x="69905"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4343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60AE74B4-88D7-C0C7-0C37-AD32AADAA4AA}"/>
              </a:ext>
            </a:extLst>
          </p:cNvPr>
          <p:cNvGraphicFramePr>
            <a:graphicFrameLocks noGrp="1"/>
          </p:cNvGraphicFramePr>
          <p:nvPr>
            <p:ph idx="1"/>
          </p:nvPr>
        </p:nvGraphicFramePr>
        <p:xfrm>
          <a:off x="1572128" y="1005921"/>
          <a:ext cx="9011655" cy="4522752"/>
        </p:xfrm>
        <a:graphic>
          <a:graphicData uri="http://schemas.openxmlformats.org/drawingml/2006/table">
            <a:tbl>
              <a:tblPr firstRow="1" firstCol="1" bandRow="1"/>
              <a:tblGrid>
                <a:gridCol w="2249906">
                  <a:extLst>
                    <a:ext uri="{9D8B030D-6E8A-4147-A177-3AD203B41FA5}">
                      <a16:colId xmlns:a16="http://schemas.microsoft.com/office/drawing/2014/main" val="1375851301"/>
                    </a:ext>
                  </a:extLst>
                </a:gridCol>
                <a:gridCol w="3969002">
                  <a:extLst>
                    <a:ext uri="{9D8B030D-6E8A-4147-A177-3AD203B41FA5}">
                      <a16:colId xmlns:a16="http://schemas.microsoft.com/office/drawing/2014/main" val="940910872"/>
                    </a:ext>
                  </a:extLst>
                </a:gridCol>
                <a:gridCol w="2792747">
                  <a:extLst>
                    <a:ext uri="{9D8B030D-6E8A-4147-A177-3AD203B41FA5}">
                      <a16:colId xmlns:a16="http://schemas.microsoft.com/office/drawing/2014/main" val="4243671529"/>
                    </a:ext>
                  </a:extLst>
                </a:gridCol>
              </a:tblGrid>
              <a:tr h="369513">
                <a:tc>
                  <a:txBody>
                    <a:bodyPr/>
                    <a:lstStyle/>
                    <a:p>
                      <a:pPr algn="ctr">
                        <a:lnSpc>
                          <a:spcPct val="107000"/>
                        </a:lnSpc>
                        <a:spcAft>
                          <a:spcPts val="800"/>
                        </a:spcAft>
                      </a:pPr>
                      <a:r>
                        <a:rPr lang="en-GB" sz="2300" b="1" kern="100">
                          <a:effectLst/>
                          <a:latin typeface="Calibri" panose="020F0502020204030204" pitchFamily="34" charset="0"/>
                          <a:ea typeface="Calibri" panose="020F0502020204030204" pitchFamily="34" charset="0"/>
                          <a:cs typeface="Times New Roman" panose="02020603050405020304" pitchFamily="18" charset="0"/>
                        </a:rPr>
                        <a:t>COM-B</a:t>
                      </a:r>
                      <a:endParaRPr lang="en-GB" sz="23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A600"/>
                    </a:solidFill>
                  </a:tcPr>
                </a:tc>
                <a:tc>
                  <a:txBody>
                    <a:bodyPr/>
                    <a:lstStyle/>
                    <a:p>
                      <a:pPr algn="ctr">
                        <a:lnSpc>
                          <a:spcPct val="107000"/>
                        </a:lnSpc>
                        <a:spcAft>
                          <a:spcPts val="800"/>
                        </a:spcAft>
                      </a:pPr>
                      <a:r>
                        <a:rPr lang="en-GB" sz="2300" b="1" kern="100">
                          <a:effectLst/>
                          <a:latin typeface="Calibri" panose="020F0502020204030204" pitchFamily="34" charset="0"/>
                          <a:ea typeface="Calibri" panose="020F0502020204030204" pitchFamily="34" charset="0"/>
                          <a:cs typeface="Times New Roman" panose="02020603050405020304" pitchFamily="18" charset="0"/>
                        </a:rPr>
                        <a:t>Peer coaches</a:t>
                      </a:r>
                      <a:endParaRPr lang="en-GB" sz="23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ED9"/>
                    </a:solidFill>
                  </a:tcPr>
                </a:tc>
                <a:tc>
                  <a:txBody>
                    <a:bodyPr/>
                    <a:lstStyle/>
                    <a:p>
                      <a:pPr algn="ctr">
                        <a:lnSpc>
                          <a:spcPct val="107000"/>
                        </a:lnSpc>
                        <a:spcAft>
                          <a:spcPts val="800"/>
                        </a:spcAft>
                      </a:pPr>
                      <a:r>
                        <a:rPr lang="en-GB" sz="2300" b="1" kern="100">
                          <a:effectLst/>
                          <a:latin typeface="Calibri" panose="020F0502020204030204" pitchFamily="34" charset="0"/>
                          <a:ea typeface="Calibri" panose="020F0502020204030204" pitchFamily="34" charset="0"/>
                          <a:cs typeface="Times New Roman" panose="02020603050405020304" pitchFamily="18" charset="0"/>
                        </a:rPr>
                        <a:t>QC masterclasses</a:t>
                      </a:r>
                      <a:endParaRPr lang="en-GB" sz="23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9B3"/>
                    </a:solidFill>
                  </a:tcPr>
                </a:tc>
                <a:extLst>
                  <a:ext uri="{0D108BD9-81ED-4DB2-BD59-A6C34878D82A}">
                    <a16:rowId xmlns:a16="http://schemas.microsoft.com/office/drawing/2014/main" val="166003573"/>
                  </a:ext>
                </a:extLst>
              </a:tr>
              <a:tr h="682888">
                <a:tc>
                  <a:txBody>
                    <a:bodyPr/>
                    <a:lstStyle/>
                    <a:p>
                      <a:pPr algn="ctr">
                        <a:lnSpc>
                          <a:spcPct val="107000"/>
                        </a:lnSpc>
                        <a:spcAft>
                          <a:spcPts val="800"/>
                        </a:spcAft>
                      </a:pPr>
                      <a:r>
                        <a:rPr lang="en-GB" sz="2100" b="1" kern="100">
                          <a:effectLst/>
                          <a:latin typeface="Calibri" panose="020F0502020204030204" pitchFamily="34" charset="0"/>
                          <a:ea typeface="Calibri" panose="020F0502020204030204" pitchFamily="34" charset="0"/>
                          <a:cs typeface="Times New Roman" panose="02020603050405020304" pitchFamily="18" charset="0"/>
                        </a:rPr>
                        <a:t>Social opportunity</a:t>
                      </a:r>
                      <a:endParaRPr lang="en-GB" sz="21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A600"/>
                    </a:solidFill>
                  </a:tcPr>
                </a:tc>
                <a:tc gridSpan="2">
                  <a:txBody>
                    <a:bodyPr/>
                    <a:lstStyle/>
                    <a:p>
                      <a:pPr algn="ctr">
                        <a:lnSpc>
                          <a:spcPct val="107000"/>
                        </a:lnSpc>
                        <a:spcAft>
                          <a:spcPts val="800"/>
                        </a:spcAft>
                      </a:pPr>
                      <a:r>
                        <a:rPr lang="en-GB" sz="2000" kern="100">
                          <a:effectLst/>
                          <a:latin typeface="Calibri" panose="020F0502020204030204" pitchFamily="34" charset="0"/>
                          <a:ea typeface="Calibri" panose="020F0502020204030204" pitchFamily="34" charset="0"/>
                          <a:cs typeface="Times New Roman" panose="02020603050405020304" pitchFamily="18" charset="0"/>
                        </a:rPr>
                        <a:t>Making using QC the social norm</a:t>
                      </a:r>
                    </a:p>
                    <a:p>
                      <a:pPr algn="ctr">
                        <a:lnSpc>
                          <a:spcPct val="107000"/>
                        </a:lnSpc>
                        <a:spcAft>
                          <a:spcPts val="800"/>
                        </a:spcAft>
                      </a:pPr>
                      <a:r>
                        <a:rPr lang="en-GB" sz="1400" kern="100">
                          <a:effectLst/>
                          <a:ea typeface="Calibri" panose="020F0502020204030204" pitchFamily="34" charset="0"/>
                          <a:cs typeface="Times New Roman" panose="02020603050405020304" pitchFamily="18" charset="0"/>
                        </a:rPr>
                        <a:t>Social Professional Role and Identity, </a:t>
                      </a:r>
                      <a:r>
                        <a:rPr lang="en-GB" sz="1400" kern="100">
                          <a:effectLst/>
                          <a:latin typeface="Calibri" panose="020F0502020204030204" pitchFamily="34" charset="0"/>
                          <a:ea typeface="Calibri" panose="020F0502020204030204" pitchFamily="34" charset="0"/>
                          <a:cs typeface="Times New Roman" panose="02020603050405020304" pitchFamily="18" charset="0"/>
                        </a:rPr>
                        <a:t>Beliefs about capabilities and consequences</a:t>
                      </a:r>
                    </a:p>
                  </a:txBody>
                  <a:tcPr marL="66096" marR="66096" marT="33048" marB="330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316014154"/>
                  </a:ext>
                </a:extLst>
              </a:tr>
              <a:tr h="1012627">
                <a:tc>
                  <a:txBody>
                    <a:bodyPr/>
                    <a:lstStyle/>
                    <a:p>
                      <a:pPr algn="ctr">
                        <a:lnSpc>
                          <a:spcPct val="107000"/>
                        </a:lnSpc>
                        <a:spcAft>
                          <a:spcPts val="800"/>
                        </a:spcAft>
                      </a:pPr>
                      <a:r>
                        <a:rPr lang="en-GB" sz="2100" b="1" kern="100">
                          <a:effectLst/>
                          <a:latin typeface="Calibri" panose="020F0502020204030204" pitchFamily="34" charset="0"/>
                          <a:ea typeface="Calibri" panose="020F0502020204030204" pitchFamily="34" charset="0"/>
                          <a:cs typeface="Times New Roman" panose="02020603050405020304" pitchFamily="18" charset="0"/>
                        </a:rPr>
                        <a:t>Physical opportunity</a:t>
                      </a:r>
                      <a:endParaRPr lang="en-GB" sz="21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A600"/>
                    </a:solidFill>
                  </a:tcPr>
                </a:tc>
                <a:tc gridSpan="2">
                  <a:txBody>
                    <a:bodyPr/>
                    <a:lstStyle/>
                    <a:p>
                      <a:pPr algn="ctr">
                        <a:lnSpc>
                          <a:spcPct val="107000"/>
                        </a:lnSpc>
                        <a:spcAft>
                          <a:spcPts val="800"/>
                        </a:spcAft>
                      </a:pPr>
                      <a:r>
                        <a:rPr lang="en-GB" sz="2000" kern="100">
                          <a:effectLst/>
                          <a:latin typeface="Calibri" panose="020F0502020204030204" pitchFamily="34" charset="0"/>
                          <a:ea typeface="Calibri" panose="020F0502020204030204" pitchFamily="34" charset="0"/>
                          <a:cs typeface="Times New Roman" panose="02020603050405020304" pitchFamily="18" charset="0"/>
                        </a:rPr>
                        <a:t>Learning how to implement QC in different situations</a:t>
                      </a:r>
                    </a:p>
                    <a:p>
                      <a:pPr marL="0" marR="0" lvl="0" indent="0" algn="ctr" defTabSz="914400" rtl="0" eaLnBrk="1" fontAlgn="auto" latinLnBrk="0" hangingPunct="1">
                        <a:lnSpc>
                          <a:spcPct val="107000"/>
                        </a:lnSpc>
                        <a:spcBef>
                          <a:spcPts val="0"/>
                        </a:spcBef>
                        <a:spcAft>
                          <a:spcPts val="800"/>
                        </a:spcAft>
                        <a:buClrTx/>
                        <a:buSzTx/>
                        <a:buFontTx/>
                        <a:buNone/>
                        <a:tabLst/>
                        <a:defRPr/>
                      </a:pPr>
                      <a:r>
                        <a:rPr lang="en-GB" sz="1400" kern="100">
                          <a:effectLst/>
                          <a:latin typeface="Calibri" panose="020F0502020204030204" pitchFamily="34" charset="0"/>
                          <a:ea typeface="Calibri" panose="020F0502020204030204" pitchFamily="34" charset="0"/>
                          <a:cs typeface="Times New Roman" panose="02020603050405020304" pitchFamily="18" charset="0"/>
                        </a:rPr>
                        <a:t>Beliefs about capabilities and consequences, Knowledge, skills</a:t>
                      </a:r>
                    </a:p>
                  </a:txBody>
                  <a:tcPr marL="66096" marR="66096" marT="33048" marB="330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640824628"/>
                  </a:ext>
                </a:extLst>
              </a:tr>
              <a:tr h="682888">
                <a:tc>
                  <a:txBody>
                    <a:bodyPr/>
                    <a:lstStyle/>
                    <a:p>
                      <a:pPr algn="ctr">
                        <a:lnSpc>
                          <a:spcPct val="107000"/>
                        </a:lnSpc>
                        <a:spcAft>
                          <a:spcPts val="800"/>
                        </a:spcAft>
                      </a:pPr>
                      <a:r>
                        <a:rPr lang="en-GB" sz="2100" b="1" kern="100">
                          <a:effectLst/>
                          <a:latin typeface="Calibri" panose="020F0502020204030204" pitchFamily="34" charset="0"/>
                          <a:ea typeface="Calibri" panose="020F0502020204030204" pitchFamily="34" charset="0"/>
                          <a:cs typeface="Times New Roman" panose="02020603050405020304" pitchFamily="18" charset="0"/>
                        </a:rPr>
                        <a:t>Psychological capability</a:t>
                      </a:r>
                      <a:endParaRPr lang="en-GB" sz="21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A600"/>
                    </a:solidFill>
                  </a:tcPr>
                </a:tc>
                <a:tc gridSpan="2">
                  <a:txBody>
                    <a:bodyPr/>
                    <a:lstStyle/>
                    <a:p>
                      <a:pPr algn="ctr">
                        <a:lnSpc>
                          <a:spcPct val="107000"/>
                        </a:lnSpc>
                        <a:spcAft>
                          <a:spcPts val="800"/>
                        </a:spcAft>
                      </a:pPr>
                      <a:r>
                        <a:rPr lang="en-GB" sz="2000" kern="100">
                          <a:effectLst/>
                          <a:latin typeface="Calibri" panose="020F0502020204030204" pitchFamily="34" charset="0"/>
                          <a:ea typeface="Calibri" panose="020F0502020204030204" pitchFamily="34" charset="0"/>
                          <a:cs typeface="Times New Roman" panose="02020603050405020304" pitchFamily="18" charset="0"/>
                        </a:rPr>
                        <a:t>Increasing knowledge and upskilling</a:t>
                      </a:r>
                    </a:p>
                    <a:p>
                      <a:pPr algn="ctr">
                        <a:lnSpc>
                          <a:spcPct val="107000"/>
                        </a:lnSpc>
                        <a:spcAft>
                          <a:spcPts val="800"/>
                        </a:spcAft>
                      </a:pPr>
                      <a:r>
                        <a:rPr lang="en-GB" sz="1400" kern="100">
                          <a:effectLst/>
                          <a:latin typeface="Calibri" panose="020F0502020204030204" pitchFamily="34" charset="0"/>
                          <a:ea typeface="Calibri" panose="020F0502020204030204" pitchFamily="34" charset="0"/>
                          <a:cs typeface="Times New Roman" panose="02020603050405020304" pitchFamily="18" charset="0"/>
                        </a:rPr>
                        <a:t>Knowledge, Skills</a:t>
                      </a:r>
                    </a:p>
                  </a:txBody>
                  <a:tcPr marL="66096" marR="66096" marT="33048" marB="330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648275796"/>
                  </a:ext>
                </a:extLst>
              </a:tr>
              <a:tr h="682888">
                <a:tc>
                  <a:txBody>
                    <a:bodyPr/>
                    <a:lstStyle/>
                    <a:p>
                      <a:pPr algn="ctr">
                        <a:lnSpc>
                          <a:spcPct val="107000"/>
                        </a:lnSpc>
                        <a:spcAft>
                          <a:spcPts val="800"/>
                        </a:spcAft>
                      </a:pPr>
                      <a:r>
                        <a:rPr lang="en-GB" sz="2100" b="1" kern="100">
                          <a:effectLst/>
                          <a:latin typeface="Calibri" panose="020F0502020204030204" pitchFamily="34" charset="0"/>
                          <a:ea typeface="Calibri" panose="020F0502020204030204" pitchFamily="34" charset="0"/>
                          <a:cs typeface="Times New Roman" panose="02020603050405020304" pitchFamily="18" charset="0"/>
                        </a:rPr>
                        <a:t>Automatic motivation</a:t>
                      </a:r>
                      <a:endParaRPr lang="en-GB" sz="21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A600"/>
                    </a:solidFill>
                  </a:tcPr>
                </a:tc>
                <a:tc gridSpan="2">
                  <a:txBody>
                    <a:bodyPr/>
                    <a:lstStyle/>
                    <a:p>
                      <a:pPr algn="ctr">
                        <a:lnSpc>
                          <a:spcPct val="107000"/>
                        </a:lnSpc>
                        <a:spcAft>
                          <a:spcPts val="800"/>
                        </a:spcAft>
                      </a:pPr>
                      <a:r>
                        <a:rPr lang="en-GB" sz="2000" kern="100">
                          <a:effectLst/>
                          <a:latin typeface="Calibri" panose="020F0502020204030204" pitchFamily="34" charset="0"/>
                          <a:ea typeface="Calibri" panose="020F0502020204030204" pitchFamily="34" charset="0"/>
                          <a:cs typeface="Times New Roman" panose="02020603050405020304" pitchFamily="18" charset="0"/>
                        </a:rPr>
                        <a:t>Reminders to help make using QC skills a habit</a:t>
                      </a:r>
                    </a:p>
                    <a:p>
                      <a:pPr algn="ctr">
                        <a:lnSpc>
                          <a:spcPct val="107000"/>
                        </a:lnSpc>
                        <a:spcAft>
                          <a:spcPts val="800"/>
                        </a:spcAft>
                      </a:pPr>
                      <a:r>
                        <a:rPr lang="en-GB" sz="1400" kern="100">
                          <a:effectLst/>
                          <a:latin typeface="Calibri" panose="020F0502020204030204" pitchFamily="34" charset="0"/>
                          <a:ea typeface="Calibri" panose="020F0502020204030204" pitchFamily="34" charset="0"/>
                          <a:cs typeface="Times New Roman" panose="02020603050405020304" pitchFamily="18" charset="0"/>
                        </a:rPr>
                        <a:t>Environmental context and resources</a:t>
                      </a:r>
                    </a:p>
                  </a:txBody>
                  <a:tcPr marL="66096" marR="66096" marT="33048" marB="330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878064213"/>
                  </a:ext>
                </a:extLst>
              </a:tr>
              <a:tr h="1004558">
                <a:tc>
                  <a:txBody>
                    <a:bodyPr/>
                    <a:lstStyle/>
                    <a:p>
                      <a:pPr algn="ctr">
                        <a:lnSpc>
                          <a:spcPct val="107000"/>
                        </a:lnSpc>
                        <a:spcAft>
                          <a:spcPts val="800"/>
                        </a:spcAft>
                      </a:pPr>
                      <a:r>
                        <a:rPr lang="en-GB" sz="2100" b="1" kern="100">
                          <a:effectLst/>
                          <a:latin typeface="Calibri" panose="020F0502020204030204" pitchFamily="34" charset="0"/>
                          <a:ea typeface="Calibri" panose="020F0502020204030204" pitchFamily="34" charset="0"/>
                          <a:cs typeface="Times New Roman" panose="02020603050405020304" pitchFamily="18" charset="0"/>
                        </a:rPr>
                        <a:t>Reflective motivation</a:t>
                      </a:r>
                      <a:endParaRPr lang="en-GB" sz="2100" kern="100">
                        <a:effectLst/>
                        <a:latin typeface="Calibri" panose="020F0502020204030204" pitchFamily="34" charset="0"/>
                        <a:ea typeface="Calibri" panose="020F0502020204030204" pitchFamily="34" charset="0"/>
                        <a:cs typeface="Times New Roman" panose="02020603050405020304" pitchFamily="18" charset="0"/>
                      </a:endParaRPr>
                    </a:p>
                  </a:txBody>
                  <a:tcPr marL="119735" marR="1197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A600"/>
                    </a:solidFill>
                  </a:tcPr>
                </a:tc>
                <a:tc gridSpan="2">
                  <a:txBody>
                    <a:bodyPr/>
                    <a:lstStyle/>
                    <a:p>
                      <a:pPr algn="ctr">
                        <a:lnSpc>
                          <a:spcPct val="107000"/>
                        </a:lnSpc>
                        <a:spcAft>
                          <a:spcPts val="800"/>
                        </a:spcAft>
                      </a:pPr>
                      <a:r>
                        <a:rPr lang="en-GB" sz="2000" kern="100">
                          <a:effectLst/>
                          <a:latin typeface="Calibri" panose="020F0502020204030204" pitchFamily="34" charset="0"/>
                          <a:ea typeface="Calibri" panose="020F0502020204030204" pitchFamily="34" charset="0"/>
                          <a:cs typeface="Times New Roman" panose="02020603050405020304" pitchFamily="18" charset="0"/>
                        </a:rPr>
                        <a:t>Understanding how to apply, and the impact of, QC techniques</a:t>
                      </a:r>
                    </a:p>
                    <a:p>
                      <a:pPr algn="ctr">
                        <a:lnSpc>
                          <a:spcPct val="107000"/>
                        </a:lnSpc>
                        <a:spcAft>
                          <a:spcPts val="800"/>
                        </a:spcAft>
                      </a:pPr>
                      <a:r>
                        <a:rPr lang="en-GB" sz="1400" kern="100">
                          <a:effectLst/>
                          <a:latin typeface="Calibri" panose="020F0502020204030204" pitchFamily="34" charset="0"/>
                          <a:ea typeface="Calibri" panose="020F0502020204030204" pitchFamily="34" charset="0"/>
                          <a:cs typeface="Times New Roman" panose="02020603050405020304" pitchFamily="18" charset="0"/>
                        </a:rPr>
                        <a:t>Beliefs about capabilities and consequences, Knowledge, Intentions</a:t>
                      </a:r>
                    </a:p>
                  </a:txBody>
                  <a:tcPr marL="66096" marR="66096" marT="33048" marB="330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016410045"/>
                  </a:ext>
                </a:extLst>
              </a:tr>
            </a:tbl>
          </a:graphicData>
        </a:graphic>
      </p:graphicFrame>
      <p:sp>
        <p:nvSpPr>
          <p:cNvPr id="2" name="TextBox 1">
            <a:extLst>
              <a:ext uri="{FF2B5EF4-FFF2-40B4-BE49-F238E27FC236}">
                <a16:creationId xmlns:a16="http://schemas.microsoft.com/office/drawing/2014/main" id="{DFE59A0A-6A30-E4B4-336F-F4520A56F876}"/>
              </a:ext>
            </a:extLst>
          </p:cNvPr>
          <p:cNvSpPr txBox="1"/>
          <p:nvPr/>
        </p:nvSpPr>
        <p:spPr>
          <a:xfrm>
            <a:off x="9079833" y="5513471"/>
            <a:ext cx="2370221" cy="300082"/>
          </a:xfrm>
          <a:prstGeom prst="rect">
            <a:avLst/>
          </a:prstGeom>
          <a:noFill/>
        </p:spPr>
        <p:txBody>
          <a:bodyPr wrap="square" rtlCol="0">
            <a:spAutoFit/>
          </a:bodyPr>
          <a:lstStyle/>
          <a:p>
            <a:r>
              <a:rPr lang="en-GB" sz="1350"/>
              <a:t>(Michie et al, 2011)</a:t>
            </a:r>
          </a:p>
        </p:txBody>
      </p:sp>
    </p:spTree>
    <p:extLst>
      <p:ext uri="{BB962C8B-B14F-4D97-AF65-F5344CB8AC3E}">
        <p14:creationId xmlns:p14="http://schemas.microsoft.com/office/powerpoint/2010/main" val="10928605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567" y="1107408"/>
            <a:ext cx="8303792" cy="764512"/>
          </a:xfrm>
        </p:spPr>
        <p:txBody>
          <a:bodyPr>
            <a:normAutofit/>
          </a:bodyPr>
          <a:lstStyle/>
          <a:p>
            <a:pPr algn="l"/>
            <a:r>
              <a:rPr lang="en-GB" b="1">
                <a:solidFill>
                  <a:srgbClr val="00AED9"/>
                </a:solidFill>
                <a:latin typeface="+mn-lt"/>
                <a:cs typeface="Arial" pitchFamily="34" charset="0"/>
              </a:rPr>
              <a:t>Feedback collection methods:</a:t>
            </a:r>
          </a:p>
        </p:txBody>
      </p:sp>
      <p:sp>
        <p:nvSpPr>
          <p:cNvPr id="4" name="TextBox 3">
            <a:extLst>
              <a:ext uri="{FF2B5EF4-FFF2-40B4-BE49-F238E27FC236}">
                <a16:creationId xmlns:a16="http://schemas.microsoft.com/office/drawing/2014/main" id="{3FF466DD-8D07-5C01-5961-8FCA1FAE4A6F}"/>
              </a:ext>
            </a:extLst>
          </p:cNvPr>
          <p:cNvSpPr txBox="1"/>
          <p:nvPr/>
        </p:nvSpPr>
        <p:spPr>
          <a:xfrm>
            <a:off x="1998143" y="3649396"/>
            <a:ext cx="6385772" cy="2031325"/>
          </a:xfrm>
          <a:prstGeom prst="rect">
            <a:avLst/>
          </a:prstGeom>
          <a:noFill/>
          <a:ln>
            <a:solidFill>
              <a:srgbClr val="00BDF2"/>
            </a:solidFill>
          </a:ln>
        </p:spPr>
        <p:txBody>
          <a:bodyPr wrap="square" rtlCol="0">
            <a:spAutoFit/>
          </a:bodyPr>
          <a:lstStyle/>
          <a:p>
            <a:r>
              <a:rPr lang="en-GB" sz="2100" b="1"/>
              <a:t>QC masterclasses:</a:t>
            </a:r>
          </a:p>
          <a:p>
            <a:r>
              <a:rPr lang="en-GB" sz="2100">
                <a:ea typeface="Calibri" panose="020F0502020204030204" pitchFamily="34" charset="0"/>
                <a:cs typeface="Times New Roman" panose="02020603050405020304" pitchFamily="18" charset="0"/>
              </a:rPr>
              <a:t>Quantitative feedback on knowledge, confidence and COM-B measures (rated 1-5) (</a:t>
            </a:r>
            <a:r>
              <a:rPr lang="en-GB" sz="2100" err="1">
                <a:ea typeface="Calibri" panose="020F0502020204030204" pitchFamily="34" charset="0"/>
                <a:cs typeface="Times New Roman" panose="02020603050405020304" pitchFamily="18" charset="0"/>
              </a:rPr>
              <a:t>Keyworth</a:t>
            </a:r>
            <a:r>
              <a:rPr lang="en-GB" sz="2100">
                <a:ea typeface="Calibri" panose="020F0502020204030204" pitchFamily="34" charset="0"/>
                <a:cs typeface="Times New Roman" panose="02020603050405020304" pitchFamily="18" charset="0"/>
              </a:rPr>
              <a:t> et al, 2020). </a:t>
            </a:r>
          </a:p>
          <a:p>
            <a:r>
              <a:rPr lang="en-GB" sz="2100">
                <a:ea typeface="Calibri" panose="020F0502020204030204" pitchFamily="34" charset="0"/>
                <a:cs typeface="Times New Roman" panose="02020603050405020304" pitchFamily="18" charset="0"/>
              </a:rPr>
              <a:t>Qualitative feedback on their experiences of the training. Pre (N=40), post (N=23) and 6-weeks delay post-session (N=5) feedback. </a:t>
            </a:r>
          </a:p>
        </p:txBody>
      </p:sp>
      <p:sp>
        <p:nvSpPr>
          <p:cNvPr id="5" name="TextBox 4">
            <a:extLst>
              <a:ext uri="{FF2B5EF4-FFF2-40B4-BE49-F238E27FC236}">
                <a16:creationId xmlns:a16="http://schemas.microsoft.com/office/drawing/2014/main" id="{7A6E2A84-5899-DCB7-13F8-76B081AB7DE7}"/>
              </a:ext>
            </a:extLst>
          </p:cNvPr>
          <p:cNvSpPr txBox="1"/>
          <p:nvPr/>
        </p:nvSpPr>
        <p:spPr>
          <a:xfrm>
            <a:off x="1998143" y="2333692"/>
            <a:ext cx="6385772" cy="1061829"/>
          </a:xfrm>
          <a:prstGeom prst="rect">
            <a:avLst/>
          </a:prstGeom>
          <a:noFill/>
          <a:ln>
            <a:solidFill>
              <a:srgbClr val="00BDF2"/>
            </a:solidFill>
          </a:ln>
        </p:spPr>
        <p:txBody>
          <a:bodyPr wrap="square" rtlCol="0">
            <a:spAutoFit/>
          </a:bodyPr>
          <a:lstStyle/>
          <a:p>
            <a:r>
              <a:rPr lang="en-GB" sz="2100" b="1"/>
              <a:t>Peer coaches:</a:t>
            </a:r>
            <a:endParaRPr lang="en-GB" sz="2100"/>
          </a:p>
          <a:p>
            <a:r>
              <a:rPr lang="en-GB" sz="2100"/>
              <a:t>Qualitative feedback gathered by questionnaires and emails and analysed through content analysis.</a:t>
            </a:r>
          </a:p>
        </p:txBody>
      </p:sp>
      <p:pic>
        <p:nvPicPr>
          <p:cNvPr id="2052" name="Picture 4">
            <a:extLst>
              <a:ext uri="{FF2B5EF4-FFF2-40B4-BE49-F238E27FC236}">
                <a16:creationId xmlns:a16="http://schemas.microsoft.com/office/drawing/2014/main" id="{3228CB12-1963-365A-385F-8468F89765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8688" t="-350" r="11706" b="6368"/>
          <a:stretch/>
        </p:blipFill>
        <p:spPr bwMode="auto">
          <a:xfrm>
            <a:off x="8708441" y="857251"/>
            <a:ext cx="1920431" cy="4800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776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F9D4A-2F31-94E7-2F35-C594662A926E}"/>
              </a:ext>
            </a:extLst>
          </p:cNvPr>
          <p:cNvSpPr>
            <a:spLocks noGrp="1"/>
          </p:cNvSpPr>
          <p:nvPr>
            <p:ph type="title"/>
          </p:nvPr>
        </p:nvSpPr>
        <p:spPr>
          <a:xfrm>
            <a:off x="3977033" y="44451"/>
            <a:ext cx="7886700" cy="994172"/>
          </a:xfrm>
        </p:spPr>
        <p:txBody>
          <a:bodyPr/>
          <a:lstStyle/>
          <a:p>
            <a:r>
              <a:rPr lang="en-GB" b="1">
                <a:solidFill>
                  <a:srgbClr val="00AED9"/>
                </a:solidFill>
                <a:latin typeface="+mn-lt"/>
                <a:cs typeface="Arial" pitchFamily="34" charset="0"/>
              </a:rPr>
              <a:t>Findings:</a:t>
            </a:r>
            <a:endParaRPr lang="en-GB">
              <a:latin typeface="+mn-lt"/>
            </a:endParaRPr>
          </a:p>
        </p:txBody>
      </p:sp>
      <p:sp>
        <p:nvSpPr>
          <p:cNvPr id="4" name="TextBox 3">
            <a:extLst>
              <a:ext uri="{FF2B5EF4-FFF2-40B4-BE49-F238E27FC236}">
                <a16:creationId xmlns:a16="http://schemas.microsoft.com/office/drawing/2014/main" id="{2FB39F4C-5BBE-62CD-63FE-8BBD5019E89A}"/>
              </a:ext>
            </a:extLst>
          </p:cNvPr>
          <p:cNvSpPr txBox="1"/>
          <p:nvPr/>
        </p:nvSpPr>
        <p:spPr>
          <a:xfrm>
            <a:off x="1628656" y="934597"/>
            <a:ext cx="1622544" cy="5355312"/>
          </a:xfrm>
          <a:prstGeom prst="rect">
            <a:avLst/>
          </a:prstGeom>
          <a:noFill/>
          <a:ln>
            <a:solidFill>
              <a:srgbClr val="00BDF2"/>
            </a:solidFill>
          </a:ln>
        </p:spPr>
        <p:txBody>
          <a:bodyPr wrap="square" rtlCol="0">
            <a:spAutoFit/>
          </a:bodyPr>
          <a:lstStyle/>
          <a:p>
            <a:r>
              <a:rPr lang="en-GB"/>
              <a:t>QC masterclasses:</a:t>
            </a:r>
          </a:p>
          <a:p>
            <a:r>
              <a:rPr lang="en-GB">
                <a:ea typeface="Calibri" panose="020F0502020204030204" pitchFamily="34" charset="0"/>
                <a:cs typeface="Times New Roman" panose="02020603050405020304" pitchFamily="18" charset="0"/>
              </a:rPr>
              <a:t>‘</a:t>
            </a:r>
            <a:r>
              <a:rPr lang="en-GB" b="1">
                <a:ea typeface="Calibri" panose="020F0502020204030204" pitchFamily="34" charset="0"/>
                <a:cs typeface="Times New Roman" panose="02020603050405020304" pitchFamily="18" charset="0"/>
              </a:rPr>
              <a:t>learning &amp; refreshing knowledge</a:t>
            </a:r>
            <a:r>
              <a:rPr lang="en-GB">
                <a:ea typeface="Calibri" panose="020F0502020204030204" pitchFamily="34" charset="0"/>
                <a:cs typeface="Times New Roman" panose="02020603050405020304" pitchFamily="18" charset="0"/>
              </a:rPr>
              <a:t>’, ‘</a:t>
            </a:r>
            <a:r>
              <a:rPr lang="en-GB" b="1">
                <a:ea typeface="Calibri" panose="020F0502020204030204" pitchFamily="34" charset="0"/>
                <a:cs typeface="Times New Roman" panose="02020603050405020304" pitchFamily="18" charset="0"/>
              </a:rPr>
              <a:t>overcoming barriers</a:t>
            </a:r>
            <a:r>
              <a:rPr lang="en-GB">
                <a:ea typeface="Calibri" panose="020F0502020204030204" pitchFamily="34" charset="0"/>
                <a:cs typeface="Times New Roman" panose="02020603050405020304" pitchFamily="18" charset="0"/>
              </a:rPr>
              <a:t>’, ‘</a:t>
            </a:r>
            <a:r>
              <a:rPr lang="en-GB" b="1">
                <a:ea typeface="Calibri" panose="020F0502020204030204" pitchFamily="34" charset="0"/>
                <a:cs typeface="Times New Roman" panose="02020603050405020304" pitchFamily="18" charset="0"/>
              </a:rPr>
              <a:t>reflection</a:t>
            </a:r>
            <a:r>
              <a:rPr lang="en-GB">
                <a:ea typeface="Calibri" panose="020F0502020204030204" pitchFamily="34" charset="0"/>
                <a:cs typeface="Times New Roman" panose="02020603050405020304" pitchFamily="18" charset="0"/>
              </a:rPr>
              <a:t>’,</a:t>
            </a:r>
          </a:p>
          <a:p>
            <a:r>
              <a:rPr lang="en-GB">
                <a:ea typeface="Calibri" panose="020F0502020204030204" pitchFamily="34" charset="0"/>
                <a:cs typeface="Times New Roman" panose="02020603050405020304" pitchFamily="18" charset="0"/>
              </a:rPr>
              <a:t>‘</a:t>
            </a:r>
            <a:r>
              <a:rPr lang="en-GB" b="1">
                <a:ea typeface="Calibri" panose="020F0502020204030204" pitchFamily="34" charset="0"/>
                <a:cs typeface="Times New Roman" panose="02020603050405020304" pitchFamily="18" charset="0"/>
              </a:rPr>
              <a:t>supportive</a:t>
            </a:r>
            <a:r>
              <a:rPr lang="en-GB">
                <a:ea typeface="Calibri" panose="020F0502020204030204" pitchFamily="34" charset="0"/>
                <a:cs typeface="Times New Roman" panose="02020603050405020304" pitchFamily="18" charset="0"/>
              </a:rPr>
              <a:t>’.</a:t>
            </a:r>
          </a:p>
          <a:p>
            <a:endParaRPr lang="en-GB">
              <a:ea typeface="Calibri" panose="020F0502020204030204" pitchFamily="34" charset="0"/>
              <a:cs typeface="Times New Roman" panose="02020603050405020304" pitchFamily="18" charset="0"/>
            </a:endParaRPr>
          </a:p>
          <a:p>
            <a:r>
              <a:rPr lang="en-GB"/>
              <a:t>Peer coaches: </a:t>
            </a:r>
          </a:p>
          <a:p>
            <a:r>
              <a:rPr lang="en-GB">
                <a:ea typeface="Calibri" panose="020F0502020204030204" pitchFamily="34" charset="0"/>
                <a:cs typeface="Times New Roman" panose="02020603050405020304" pitchFamily="18" charset="0"/>
              </a:rPr>
              <a:t>‘</a:t>
            </a:r>
            <a:r>
              <a:rPr lang="en-GB" b="1">
                <a:ea typeface="Calibri" panose="020F0502020204030204" pitchFamily="34" charset="0"/>
                <a:cs typeface="Times New Roman" panose="02020603050405020304" pitchFamily="18" charset="0"/>
              </a:rPr>
              <a:t>networking</a:t>
            </a:r>
            <a:r>
              <a:rPr lang="en-GB">
                <a:ea typeface="Calibri" panose="020F0502020204030204" pitchFamily="34" charset="0"/>
                <a:cs typeface="Times New Roman" panose="02020603050405020304" pitchFamily="18" charset="0"/>
              </a:rPr>
              <a:t>’, ‘</a:t>
            </a:r>
            <a:r>
              <a:rPr lang="en-GB" b="1">
                <a:ea typeface="Calibri" panose="020F0502020204030204" pitchFamily="34" charset="0"/>
                <a:cs typeface="Times New Roman" panose="02020603050405020304" pitchFamily="18" charset="0"/>
              </a:rPr>
              <a:t>learning about other services</a:t>
            </a:r>
            <a:r>
              <a:rPr lang="en-GB">
                <a:ea typeface="Calibri" panose="020F0502020204030204" pitchFamily="34" charset="0"/>
                <a:cs typeface="Times New Roman" panose="02020603050405020304" pitchFamily="18" charset="0"/>
              </a:rPr>
              <a:t>’ ‘</a:t>
            </a:r>
            <a:r>
              <a:rPr lang="en-GB" b="1">
                <a:ea typeface="Calibri" panose="020F0502020204030204" pitchFamily="34" charset="0"/>
                <a:cs typeface="Times New Roman" panose="02020603050405020304" pitchFamily="18" charset="0"/>
              </a:rPr>
              <a:t>sharing best practice</a:t>
            </a:r>
            <a:r>
              <a:rPr lang="en-GB">
                <a:ea typeface="Calibri" panose="020F0502020204030204" pitchFamily="34" charset="0"/>
                <a:cs typeface="Times New Roman" panose="02020603050405020304" pitchFamily="18" charset="0"/>
              </a:rPr>
              <a:t>’ ‘</a:t>
            </a:r>
            <a:r>
              <a:rPr lang="en-GB" b="1">
                <a:ea typeface="Calibri" panose="020F0502020204030204" pitchFamily="34" charset="0"/>
                <a:cs typeface="Times New Roman" panose="02020603050405020304" pitchFamily="18" charset="0"/>
              </a:rPr>
              <a:t>reflecting to improve</a:t>
            </a:r>
            <a:r>
              <a:rPr lang="en-GB">
                <a:ea typeface="Calibri" panose="020F0502020204030204" pitchFamily="34" charset="0"/>
                <a:cs typeface="Times New Roman" panose="02020603050405020304" pitchFamily="18" charset="0"/>
              </a:rPr>
              <a:t>’.</a:t>
            </a:r>
          </a:p>
        </p:txBody>
      </p:sp>
      <p:sp>
        <p:nvSpPr>
          <p:cNvPr id="3" name="TextBox 2">
            <a:extLst>
              <a:ext uri="{FF2B5EF4-FFF2-40B4-BE49-F238E27FC236}">
                <a16:creationId xmlns:a16="http://schemas.microsoft.com/office/drawing/2014/main" id="{45261C46-D0AF-E7A7-E1D9-CA2056C252A2}"/>
              </a:ext>
            </a:extLst>
          </p:cNvPr>
          <p:cNvSpPr txBox="1"/>
          <p:nvPr/>
        </p:nvSpPr>
        <p:spPr>
          <a:xfrm>
            <a:off x="3390900" y="950621"/>
            <a:ext cx="7172444" cy="6370975"/>
          </a:xfrm>
          <a:prstGeom prst="rect">
            <a:avLst/>
          </a:prstGeom>
          <a:noFill/>
          <a:ln>
            <a:solidFill>
              <a:srgbClr val="00BDF2"/>
            </a:solidFill>
          </a:ln>
        </p:spPr>
        <p:txBody>
          <a:bodyPr wrap="square" rtlCol="0">
            <a:spAutoFit/>
          </a:bodyPr>
          <a:lstStyle/>
          <a:p>
            <a:r>
              <a:rPr lang="en-GB" sz="2400"/>
              <a:t>QC masterclasses:</a:t>
            </a:r>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a:p>
            <a:endParaRPr lang="en-GB" sz="2400"/>
          </a:p>
        </p:txBody>
      </p:sp>
      <p:pic>
        <p:nvPicPr>
          <p:cNvPr id="6" name="Picture 5">
            <a:extLst>
              <a:ext uri="{FF2B5EF4-FFF2-40B4-BE49-F238E27FC236}">
                <a16:creationId xmlns:a16="http://schemas.microsoft.com/office/drawing/2014/main" id="{B24A7764-AD7D-C2FD-A772-C129CF3EE554}"/>
              </a:ext>
            </a:extLst>
          </p:cNvPr>
          <p:cNvPicPr>
            <a:picLocks noChangeAspect="1"/>
          </p:cNvPicPr>
          <p:nvPr/>
        </p:nvPicPr>
        <p:blipFill>
          <a:blip r:embed="rId3"/>
          <a:stretch>
            <a:fillRect/>
          </a:stretch>
        </p:blipFill>
        <p:spPr>
          <a:xfrm>
            <a:off x="3429000" y="1473201"/>
            <a:ext cx="3541906" cy="2105361"/>
          </a:xfrm>
          <a:prstGeom prst="rect">
            <a:avLst/>
          </a:prstGeom>
        </p:spPr>
      </p:pic>
      <p:pic>
        <p:nvPicPr>
          <p:cNvPr id="7" name="Picture 6">
            <a:extLst>
              <a:ext uri="{FF2B5EF4-FFF2-40B4-BE49-F238E27FC236}">
                <a16:creationId xmlns:a16="http://schemas.microsoft.com/office/drawing/2014/main" id="{8FE570E5-870C-DD52-8BC3-12EF3F0BF9B2}"/>
              </a:ext>
            </a:extLst>
          </p:cNvPr>
          <p:cNvPicPr>
            <a:picLocks noChangeAspect="1"/>
          </p:cNvPicPr>
          <p:nvPr/>
        </p:nvPicPr>
        <p:blipFill>
          <a:blip r:embed="rId4"/>
          <a:stretch>
            <a:fillRect/>
          </a:stretch>
        </p:blipFill>
        <p:spPr>
          <a:xfrm>
            <a:off x="6940147" y="1473201"/>
            <a:ext cx="3593806" cy="2108997"/>
          </a:xfrm>
          <a:prstGeom prst="rect">
            <a:avLst/>
          </a:prstGeom>
        </p:spPr>
      </p:pic>
      <p:pic>
        <p:nvPicPr>
          <p:cNvPr id="8" name="Picture 7" descr="A graph of different colored bars&#10;&#10;Description automatically generated">
            <a:extLst>
              <a:ext uri="{FF2B5EF4-FFF2-40B4-BE49-F238E27FC236}">
                <a16:creationId xmlns:a16="http://schemas.microsoft.com/office/drawing/2014/main" id="{611F30B8-95E3-D3BE-48D1-2C5650CDE9AB}"/>
              </a:ext>
            </a:extLst>
          </p:cNvPr>
          <p:cNvPicPr>
            <a:picLocks noChangeAspect="1"/>
          </p:cNvPicPr>
          <p:nvPr/>
        </p:nvPicPr>
        <p:blipFill rotWithShape="1">
          <a:blip r:embed="rId5"/>
          <a:srcRect l="813" t="3428" r="2200" b="2841"/>
          <a:stretch/>
        </p:blipFill>
        <p:spPr>
          <a:xfrm>
            <a:off x="4158831" y="3612254"/>
            <a:ext cx="5358272" cy="3117849"/>
          </a:xfrm>
          <a:prstGeom prst="rect">
            <a:avLst/>
          </a:prstGeom>
        </p:spPr>
      </p:pic>
    </p:spTree>
    <p:extLst>
      <p:ext uri="{BB962C8B-B14F-4D97-AF65-F5344CB8AC3E}">
        <p14:creationId xmlns:p14="http://schemas.microsoft.com/office/powerpoint/2010/main" val="7913710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F9D4A-2F31-94E7-2F35-C594662A926E}"/>
              </a:ext>
            </a:extLst>
          </p:cNvPr>
          <p:cNvSpPr>
            <a:spLocks noGrp="1"/>
          </p:cNvSpPr>
          <p:nvPr>
            <p:ph type="title"/>
          </p:nvPr>
        </p:nvSpPr>
        <p:spPr>
          <a:xfrm>
            <a:off x="1860821" y="868448"/>
            <a:ext cx="7886700" cy="994172"/>
          </a:xfrm>
        </p:spPr>
        <p:txBody>
          <a:bodyPr/>
          <a:lstStyle/>
          <a:p>
            <a:r>
              <a:rPr lang="en-GB" b="1">
                <a:solidFill>
                  <a:srgbClr val="00AED9"/>
                </a:solidFill>
                <a:latin typeface="Arial" pitchFamily="34" charset="0"/>
                <a:cs typeface="Arial" pitchFamily="34" charset="0"/>
              </a:rPr>
              <a:t>Discussion: </a:t>
            </a:r>
            <a:endParaRPr lang="en-GB"/>
          </a:p>
        </p:txBody>
      </p:sp>
      <p:sp>
        <p:nvSpPr>
          <p:cNvPr id="3" name="TextBox 2">
            <a:extLst>
              <a:ext uri="{FF2B5EF4-FFF2-40B4-BE49-F238E27FC236}">
                <a16:creationId xmlns:a16="http://schemas.microsoft.com/office/drawing/2014/main" id="{6AD7E18D-3D62-5B8E-EB32-A7704E2BC059}"/>
              </a:ext>
            </a:extLst>
          </p:cNvPr>
          <p:cNvSpPr txBox="1"/>
          <p:nvPr/>
        </p:nvSpPr>
        <p:spPr>
          <a:xfrm>
            <a:off x="2238150" y="2012797"/>
            <a:ext cx="7715700" cy="3816429"/>
          </a:xfrm>
          <a:prstGeom prst="rect">
            <a:avLst/>
          </a:prstGeom>
          <a:noFill/>
          <a:ln>
            <a:solidFill>
              <a:srgbClr val="00BDF2"/>
            </a:solidFill>
          </a:ln>
        </p:spPr>
        <p:txBody>
          <a:bodyPr wrap="square" rtlCol="0">
            <a:spAutoFit/>
          </a:bodyPr>
          <a:lstStyle/>
          <a:p>
            <a:r>
              <a:rPr lang="en-GB" sz="2200">
                <a:cs typeface="Arial" pitchFamily="34" charset="0"/>
              </a:rPr>
              <a:t>Strengths:</a:t>
            </a:r>
          </a:p>
          <a:p>
            <a:pPr marL="257175" indent="-257175">
              <a:buFont typeface="Arial" panose="020B0604020202020204" pitchFamily="34" charset="0"/>
              <a:buChar char="•"/>
            </a:pPr>
            <a:r>
              <a:rPr lang="en-GB" sz="2200">
                <a:cs typeface="Arial" pitchFamily="34" charset="0"/>
              </a:rPr>
              <a:t>Initial findings are positive. </a:t>
            </a:r>
          </a:p>
          <a:p>
            <a:pPr marL="257175" indent="-257175">
              <a:buFont typeface="Arial" panose="020B0604020202020204" pitchFamily="34" charset="0"/>
              <a:buChar char="•"/>
            </a:pPr>
            <a:r>
              <a:rPr lang="en-GB" sz="2200">
                <a:cs typeface="Arial" pitchFamily="34" charset="0"/>
              </a:rPr>
              <a:t>Important topic area. </a:t>
            </a:r>
          </a:p>
          <a:p>
            <a:pPr marL="257175" indent="-257175">
              <a:buFont typeface="Arial" panose="020B0604020202020204" pitchFamily="34" charset="0"/>
              <a:buChar char="•"/>
            </a:pPr>
            <a:r>
              <a:rPr lang="en-GB" sz="2200">
                <a:cs typeface="Arial" pitchFamily="34" charset="0"/>
              </a:rPr>
              <a:t>ICS reflective sessions allowed for sharing of knowledge and experiences &amp; improved links for partnership working. </a:t>
            </a:r>
          </a:p>
          <a:p>
            <a:endParaRPr lang="en-GB" sz="2200">
              <a:cs typeface="Arial" pitchFamily="34" charset="0"/>
            </a:endParaRPr>
          </a:p>
          <a:p>
            <a:r>
              <a:rPr lang="en-GB" sz="2200">
                <a:cs typeface="Arial" pitchFamily="34" charset="0"/>
              </a:rPr>
              <a:t>Limitations: </a:t>
            </a:r>
          </a:p>
          <a:p>
            <a:pPr marL="257175" indent="-257175">
              <a:buFont typeface="Arial" panose="020B0604020202020204" pitchFamily="34" charset="0"/>
              <a:buChar char="•"/>
            </a:pPr>
            <a:r>
              <a:rPr lang="en-GB" sz="2200">
                <a:cs typeface="Arial" pitchFamily="34" charset="0"/>
              </a:rPr>
              <a:t>More data needs collecting for robust evaluation. </a:t>
            </a:r>
          </a:p>
          <a:p>
            <a:pPr marL="257175" indent="-257175">
              <a:buFont typeface="Arial" panose="020B0604020202020204" pitchFamily="34" charset="0"/>
              <a:buChar char="•"/>
            </a:pPr>
            <a:r>
              <a:rPr lang="en-GB" sz="2200">
                <a:cs typeface="Arial" pitchFamily="34" charset="0"/>
              </a:rPr>
              <a:t>High drop-out rates and low virtual engagement. </a:t>
            </a:r>
          </a:p>
          <a:p>
            <a:pPr marL="257175" indent="-257175">
              <a:buFont typeface="Arial" panose="020B0604020202020204" pitchFamily="34" charset="0"/>
              <a:buChar char="•"/>
            </a:pPr>
            <a:r>
              <a:rPr lang="en-GB" sz="2200">
                <a:cs typeface="Arial" pitchFamily="34" charset="0"/>
              </a:rPr>
              <a:t>ICS training did pose challenges in some sessions as attendees' area of work differed greatly.</a:t>
            </a:r>
          </a:p>
        </p:txBody>
      </p:sp>
      <p:pic>
        <p:nvPicPr>
          <p:cNvPr id="5" name="Picture 4">
            <a:extLst>
              <a:ext uri="{FF2B5EF4-FFF2-40B4-BE49-F238E27FC236}">
                <a16:creationId xmlns:a16="http://schemas.microsoft.com/office/drawing/2014/main" id="{2DD6BE1A-EB1D-AC0C-8511-BA93D55C9386}"/>
              </a:ext>
            </a:extLst>
          </p:cNvPr>
          <p:cNvPicPr>
            <a:picLocks noChangeAspect="1"/>
          </p:cNvPicPr>
          <p:nvPr/>
        </p:nvPicPr>
        <p:blipFill>
          <a:blip r:embed="rId3"/>
          <a:stretch>
            <a:fillRect/>
          </a:stretch>
        </p:blipFill>
        <p:spPr>
          <a:xfrm>
            <a:off x="8742948" y="151577"/>
            <a:ext cx="1630279" cy="1630279"/>
          </a:xfrm>
          <a:prstGeom prst="rect">
            <a:avLst/>
          </a:prstGeom>
        </p:spPr>
      </p:pic>
    </p:spTree>
    <p:extLst>
      <p:ext uri="{BB962C8B-B14F-4D97-AF65-F5344CB8AC3E}">
        <p14:creationId xmlns:p14="http://schemas.microsoft.com/office/powerpoint/2010/main" val="33504407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D89AF-3A52-B7F2-3B9C-1EA1B4076DED}"/>
              </a:ext>
            </a:extLst>
          </p:cNvPr>
          <p:cNvSpPr>
            <a:spLocks noGrp="1"/>
          </p:cNvSpPr>
          <p:nvPr>
            <p:ph type="title"/>
          </p:nvPr>
        </p:nvSpPr>
        <p:spPr/>
        <p:txBody>
          <a:bodyPr>
            <a:normAutofit/>
          </a:bodyPr>
          <a:lstStyle/>
          <a:p>
            <a:r>
              <a:rPr lang="en-US" sz="3000" b="1">
                <a:solidFill>
                  <a:srgbClr val="0070C0"/>
                </a:solidFill>
                <a:latin typeface="Arial" panose="020B0604020202020204" pitchFamily="34" charset="0"/>
                <a:cs typeface="Arial" panose="020B0604020202020204" pitchFamily="34" charset="0"/>
              </a:rPr>
              <a:t>Reflections on the training programme</a:t>
            </a:r>
            <a:endParaRPr lang="en-GB" sz="3000"/>
          </a:p>
        </p:txBody>
      </p:sp>
      <p:sp>
        <p:nvSpPr>
          <p:cNvPr id="4" name="Rectangle 1">
            <a:extLst>
              <a:ext uri="{FF2B5EF4-FFF2-40B4-BE49-F238E27FC236}">
                <a16:creationId xmlns:a16="http://schemas.microsoft.com/office/drawing/2014/main" id="{6FEF2DA1-C7BA-BDFE-B206-2ED67DF83CED}"/>
              </a:ext>
            </a:extLst>
          </p:cNvPr>
          <p:cNvSpPr>
            <a:spLocks noGrp="1" noChangeArrowheads="1"/>
          </p:cNvSpPr>
          <p:nvPr>
            <p:ph idx="1"/>
          </p:nvPr>
        </p:nvSpPr>
        <p:spPr bwMode="auto">
          <a:xfrm>
            <a:off x="1684819" y="2106091"/>
            <a:ext cx="4825851"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p>
            <a:pPr eaLnBrk="0" fontAlgn="base" hangingPunct="0">
              <a:lnSpc>
                <a:spcPct val="100000"/>
              </a:lnSpc>
              <a:spcBef>
                <a:spcPct val="0"/>
              </a:spcBef>
              <a:spcAft>
                <a:spcPct val="0"/>
              </a:spcAft>
            </a:pPr>
            <a:r>
              <a:rPr lang="en-US" altLang="en-US" sz="2000" b="1"/>
              <a:t>Flexible</a:t>
            </a:r>
            <a:r>
              <a:rPr lang="en-US" altLang="en-US" sz="2000"/>
              <a:t> remit allows shaping placement around service needs and trainee strengths/ areas of development.</a:t>
            </a:r>
          </a:p>
          <a:p>
            <a:pPr eaLnBrk="0" fontAlgn="base" hangingPunct="0">
              <a:lnSpc>
                <a:spcPct val="100000"/>
              </a:lnSpc>
              <a:spcBef>
                <a:spcPct val="0"/>
              </a:spcBef>
              <a:spcAft>
                <a:spcPct val="0"/>
              </a:spcAft>
            </a:pPr>
            <a:r>
              <a:rPr lang="en-US" altLang="en-US" sz="2000"/>
              <a:t>Longer placement helps the trainee </a:t>
            </a:r>
            <a:r>
              <a:rPr lang="en-US" altLang="en-US" sz="2000" b="1"/>
              <a:t>integrate</a:t>
            </a:r>
            <a:r>
              <a:rPr lang="en-US" altLang="en-US" sz="2000"/>
              <a:t> into the team fully.</a:t>
            </a:r>
          </a:p>
          <a:p>
            <a:pPr eaLnBrk="0" fontAlgn="base" hangingPunct="0">
              <a:lnSpc>
                <a:spcPct val="100000"/>
              </a:lnSpc>
              <a:spcBef>
                <a:spcPct val="0"/>
              </a:spcBef>
              <a:spcAft>
                <a:spcPct val="0"/>
              </a:spcAft>
            </a:pPr>
            <a:r>
              <a:rPr lang="en-GB" sz="2000"/>
              <a:t>Easy to match the 5 competencies with work </a:t>
            </a:r>
            <a:r>
              <a:rPr lang="en-GB" sz="2000" b="1"/>
              <a:t>opportunities</a:t>
            </a:r>
            <a:r>
              <a:rPr lang="en-GB" sz="2000"/>
              <a:t>.</a:t>
            </a:r>
          </a:p>
          <a:p>
            <a:pPr eaLnBrk="0" fontAlgn="base" hangingPunct="0">
              <a:lnSpc>
                <a:spcPct val="100000"/>
              </a:lnSpc>
              <a:spcBef>
                <a:spcPct val="0"/>
              </a:spcBef>
              <a:spcAft>
                <a:spcPct val="0"/>
              </a:spcAft>
            </a:pPr>
            <a:r>
              <a:rPr lang="en-US" altLang="en-US" sz="2000"/>
              <a:t>Useful to have an </a:t>
            </a:r>
            <a:r>
              <a:rPr lang="en-US" altLang="en-US" sz="2000" b="1"/>
              <a:t>academic lead </a:t>
            </a:r>
            <a:r>
              <a:rPr lang="en-US" altLang="en-US" sz="2000"/>
              <a:t>for the trainee separate from the placement lead.</a:t>
            </a:r>
          </a:p>
          <a:p>
            <a:pPr eaLnBrk="0" fontAlgn="base" hangingPunct="0">
              <a:lnSpc>
                <a:spcPct val="100000"/>
              </a:lnSpc>
              <a:spcBef>
                <a:spcPct val="0"/>
              </a:spcBef>
              <a:spcAft>
                <a:spcPct val="0"/>
              </a:spcAft>
            </a:pPr>
            <a:r>
              <a:rPr lang="en-US" altLang="en-US" sz="2000"/>
              <a:t>Team </a:t>
            </a:r>
            <a:r>
              <a:rPr lang="en-US" altLang="en-US" sz="2000" b="1"/>
              <a:t>valued</a:t>
            </a:r>
            <a:r>
              <a:rPr lang="en-US" altLang="en-US" sz="2000"/>
              <a:t> </a:t>
            </a:r>
            <a:r>
              <a:rPr lang="en-GB" sz="2000"/>
              <a:t>their additional colleague for the 2-year period, with their range of </a:t>
            </a:r>
            <a:r>
              <a:rPr lang="en-US" altLang="en-US" sz="2000"/>
              <a:t>adaptable skills in teaching, training, and service development.</a:t>
            </a:r>
          </a:p>
          <a:p>
            <a:pPr marL="0" indent="0" eaLnBrk="0" fontAlgn="base" hangingPunct="0">
              <a:lnSpc>
                <a:spcPct val="100000"/>
              </a:lnSpc>
              <a:spcBef>
                <a:spcPct val="0"/>
              </a:spcBef>
              <a:spcAft>
                <a:spcPct val="0"/>
              </a:spcAft>
              <a:buNone/>
            </a:pPr>
            <a:endParaRPr lang="en-US" altLang="en-US" sz="2000"/>
          </a:p>
        </p:txBody>
      </p:sp>
      <p:sp>
        <p:nvSpPr>
          <p:cNvPr id="6" name="TextBox 5">
            <a:extLst>
              <a:ext uri="{FF2B5EF4-FFF2-40B4-BE49-F238E27FC236}">
                <a16:creationId xmlns:a16="http://schemas.microsoft.com/office/drawing/2014/main" id="{E10F10C7-9EBC-B8AF-3D07-C4A7F159AF70}"/>
              </a:ext>
            </a:extLst>
          </p:cNvPr>
          <p:cNvSpPr txBox="1"/>
          <p:nvPr/>
        </p:nvSpPr>
        <p:spPr>
          <a:xfrm>
            <a:off x="6605034" y="2297793"/>
            <a:ext cx="3902149" cy="3754874"/>
          </a:xfrm>
          <a:prstGeom prst="rect">
            <a:avLst/>
          </a:prstGeom>
          <a:noFill/>
        </p:spPr>
        <p:txBody>
          <a:bodyPr wrap="square">
            <a:spAutoFit/>
          </a:bodyPr>
          <a:lstStyle/>
          <a:p>
            <a:pPr marL="285750" indent="-285750" eaLnBrk="0" fontAlgn="base" hangingPunct="0">
              <a:spcBef>
                <a:spcPct val="0"/>
              </a:spcBef>
              <a:spcAft>
                <a:spcPct val="0"/>
              </a:spcAft>
              <a:buFont typeface="Arial" panose="020B0604020202020204" pitchFamily="34" charset="0"/>
              <a:buChar char="•"/>
            </a:pPr>
            <a:r>
              <a:rPr lang="en-US" altLang="en-US" sz="2000"/>
              <a:t>Unclear how much placement </a:t>
            </a:r>
            <a:r>
              <a:rPr lang="en-US" altLang="en-US" sz="2000" b="1"/>
              <a:t>time</a:t>
            </a:r>
            <a:r>
              <a:rPr lang="en-US" altLang="en-US" sz="2000"/>
              <a:t> should be allocated to write-ups, especially for service-benefiting assignments.</a:t>
            </a:r>
          </a:p>
          <a:p>
            <a:pPr marL="285750" indent="-285750" eaLnBrk="0" fontAlgn="base" hangingPunct="0">
              <a:spcBef>
                <a:spcPct val="0"/>
              </a:spcBef>
              <a:spcAft>
                <a:spcPct val="0"/>
              </a:spcAft>
              <a:buFont typeface="Arial" panose="020B0604020202020204" pitchFamily="34" charset="0"/>
              <a:buChar char="•"/>
            </a:pPr>
            <a:r>
              <a:rPr lang="en-US" altLang="en-US" sz="2000"/>
              <a:t>Challenge keeping academic </a:t>
            </a:r>
            <a:r>
              <a:rPr lang="en-US" altLang="en-US" sz="2000" b="1"/>
              <a:t>tasks active </a:t>
            </a:r>
            <a:r>
              <a:rPr lang="en-US" altLang="en-US" sz="2000"/>
              <a:t>in a fast-paced NHS environment.</a:t>
            </a:r>
          </a:p>
          <a:p>
            <a:pPr marL="285750" indent="-285750" eaLnBrk="0" fontAlgn="base" hangingPunct="0">
              <a:spcBef>
                <a:spcPct val="0"/>
              </a:spcBef>
              <a:spcAft>
                <a:spcPct val="0"/>
              </a:spcAft>
              <a:buFont typeface="Arial" panose="020B0604020202020204" pitchFamily="34" charset="0"/>
              <a:buChar char="•"/>
            </a:pPr>
            <a:r>
              <a:rPr lang="en-US" altLang="en-US" sz="2000"/>
              <a:t>Difficult to </a:t>
            </a:r>
            <a:r>
              <a:rPr lang="en-US" altLang="en-US" sz="2000" b="1"/>
              <a:t>retain</a:t>
            </a:r>
            <a:r>
              <a:rPr lang="en-US" altLang="en-US" sz="2000"/>
              <a:t> trainees post-course due to lack of workforce redesign roles for psychologists within the NHS. </a:t>
            </a:r>
          </a:p>
          <a:p>
            <a:pPr eaLnBrk="0" fontAlgn="base" hangingPunct="0">
              <a:lnSpc>
                <a:spcPct val="100000"/>
              </a:lnSpc>
              <a:spcBef>
                <a:spcPct val="0"/>
              </a:spcBef>
              <a:spcAft>
                <a:spcPct val="0"/>
              </a:spcAft>
            </a:pPr>
            <a:endParaRPr lang="en-US" altLang="en-US"/>
          </a:p>
        </p:txBody>
      </p:sp>
      <p:sp>
        <p:nvSpPr>
          <p:cNvPr id="7" name="TextBox 6">
            <a:extLst>
              <a:ext uri="{FF2B5EF4-FFF2-40B4-BE49-F238E27FC236}">
                <a16:creationId xmlns:a16="http://schemas.microsoft.com/office/drawing/2014/main" id="{30D5ACA4-DC44-E355-D9E6-15453B566CFE}"/>
              </a:ext>
            </a:extLst>
          </p:cNvPr>
          <p:cNvSpPr txBox="1"/>
          <p:nvPr/>
        </p:nvSpPr>
        <p:spPr>
          <a:xfrm>
            <a:off x="2996867" y="1459760"/>
            <a:ext cx="2679031" cy="646331"/>
          </a:xfrm>
          <a:prstGeom prst="rect">
            <a:avLst/>
          </a:prstGeom>
          <a:noFill/>
        </p:spPr>
        <p:txBody>
          <a:bodyPr wrap="square" rtlCol="0">
            <a:spAutoFit/>
          </a:bodyPr>
          <a:lstStyle/>
          <a:p>
            <a:r>
              <a:rPr lang="en-GB" sz="3600">
                <a:solidFill>
                  <a:schemeClr val="accent6">
                    <a:lumMod val="75000"/>
                  </a:schemeClr>
                </a:solidFill>
              </a:rPr>
              <a:t>Strengths</a:t>
            </a:r>
          </a:p>
        </p:txBody>
      </p:sp>
      <p:sp>
        <p:nvSpPr>
          <p:cNvPr id="8" name="TextBox 7">
            <a:extLst>
              <a:ext uri="{FF2B5EF4-FFF2-40B4-BE49-F238E27FC236}">
                <a16:creationId xmlns:a16="http://schemas.microsoft.com/office/drawing/2014/main" id="{C6920B87-8E73-F268-1D42-C4EE414A458B}"/>
              </a:ext>
            </a:extLst>
          </p:cNvPr>
          <p:cNvSpPr txBox="1"/>
          <p:nvPr/>
        </p:nvSpPr>
        <p:spPr>
          <a:xfrm>
            <a:off x="7216592" y="1462858"/>
            <a:ext cx="2679031" cy="646331"/>
          </a:xfrm>
          <a:prstGeom prst="rect">
            <a:avLst/>
          </a:prstGeom>
          <a:noFill/>
        </p:spPr>
        <p:txBody>
          <a:bodyPr wrap="square" rtlCol="0">
            <a:spAutoFit/>
          </a:bodyPr>
          <a:lstStyle/>
          <a:p>
            <a:r>
              <a:rPr lang="en-GB" sz="3600">
                <a:solidFill>
                  <a:srgbClr val="FF0000"/>
                </a:solidFill>
              </a:rPr>
              <a:t>Challenges</a:t>
            </a:r>
          </a:p>
        </p:txBody>
      </p:sp>
    </p:spTree>
    <p:extLst>
      <p:ext uri="{BB962C8B-B14F-4D97-AF65-F5344CB8AC3E}">
        <p14:creationId xmlns:p14="http://schemas.microsoft.com/office/powerpoint/2010/main" val="2548220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peech Bubble: Oval 10">
            <a:extLst>
              <a:ext uri="{FF2B5EF4-FFF2-40B4-BE49-F238E27FC236}">
                <a16:creationId xmlns:a16="http://schemas.microsoft.com/office/drawing/2014/main" id="{5D4B7F5C-1DAF-1840-179D-429BD3357E70}"/>
              </a:ext>
            </a:extLst>
          </p:cNvPr>
          <p:cNvSpPr/>
          <p:nvPr/>
        </p:nvSpPr>
        <p:spPr>
          <a:xfrm flipH="1">
            <a:off x="3669249" y="1217799"/>
            <a:ext cx="5116580" cy="2295951"/>
          </a:xfrm>
          <a:prstGeom prst="wedgeEllipseCallout">
            <a:avLst>
              <a:gd name="adj1" fmla="val -60401"/>
              <a:gd name="adj2" fmla="val 4959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Subtitle 2">
            <a:extLst>
              <a:ext uri="{FF2B5EF4-FFF2-40B4-BE49-F238E27FC236}">
                <a16:creationId xmlns:a16="http://schemas.microsoft.com/office/drawing/2014/main" id="{3C894F10-CE7A-45D9-B152-B3812A5067C8}"/>
              </a:ext>
            </a:extLst>
          </p:cNvPr>
          <p:cNvSpPr>
            <a:spLocks noGrp="1"/>
          </p:cNvSpPr>
          <p:nvPr>
            <p:ph type="subTitle" idx="1"/>
          </p:nvPr>
        </p:nvSpPr>
        <p:spPr/>
        <p:txBody>
          <a:bodyPr/>
          <a:lstStyle/>
          <a:p>
            <a:r>
              <a:rPr lang="en-GB"/>
              <a:t>How to ask q</a:t>
            </a:r>
          </a:p>
        </p:txBody>
      </p:sp>
      <p:pic>
        <p:nvPicPr>
          <p:cNvPr id="5" name="Picture 4" descr="A picture containing text&#10;&#10;Description automatically generated">
            <a:extLst>
              <a:ext uri="{FF2B5EF4-FFF2-40B4-BE49-F238E27FC236}">
                <a16:creationId xmlns:a16="http://schemas.microsoft.com/office/drawing/2014/main" id="{5CDA8D7A-A9CA-4588-AEFD-043BE10019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647"/>
          <a:stretch/>
        </p:blipFill>
        <p:spPr>
          <a:xfrm>
            <a:off x="1524000" y="3615483"/>
            <a:ext cx="9144000" cy="1796169"/>
          </a:xfrm>
          <a:prstGeom prst="rect">
            <a:avLst/>
          </a:prstGeom>
        </p:spPr>
      </p:pic>
      <p:pic>
        <p:nvPicPr>
          <p:cNvPr id="7" name="Picture 6" descr="A picture containing timeline&#10;&#10;Description automatically generated">
            <a:extLst>
              <a:ext uri="{FF2B5EF4-FFF2-40B4-BE49-F238E27FC236}">
                <a16:creationId xmlns:a16="http://schemas.microsoft.com/office/drawing/2014/main" id="{685F1AB9-2347-4F25-A6DC-495E7F7EBEB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36815" y="993597"/>
            <a:ext cx="1822500" cy="729000"/>
          </a:xfrm>
          <a:prstGeom prst="rect">
            <a:avLst/>
          </a:prstGeom>
        </p:spPr>
      </p:pic>
      <p:grpSp>
        <p:nvGrpSpPr>
          <p:cNvPr id="10" name="Group 9">
            <a:extLst>
              <a:ext uri="{FF2B5EF4-FFF2-40B4-BE49-F238E27FC236}">
                <a16:creationId xmlns:a16="http://schemas.microsoft.com/office/drawing/2014/main" id="{DC2C1E0C-DCB8-4E1C-867B-04EA3B9C32FC}"/>
              </a:ext>
            </a:extLst>
          </p:cNvPr>
          <p:cNvGrpSpPr/>
          <p:nvPr/>
        </p:nvGrpSpPr>
        <p:grpSpPr>
          <a:xfrm>
            <a:off x="1511298" y="5146591"/>
            <a:ext cx="9144000" cy="859481"/>
            <a:chOff x="0" y="5835851"/>
            <a:chExt cx="12192000" cy="1145974"/>
          </a:xfrm>
        </p:grpSpPr>
        <p:sp>
          <p:nvSpPr>
            <p:cNvPr id="9" name="Rectangle 8">
              <a:extLst>
                <a:ext uri="{FF2B5EF4-FFF2-40B4-BE49-F238E27FC236}">
                  <a16:creationId xmlns:a16="http://schemas.microsoft.com/office/drawing/2014/main" id="{3878AA03-D1D2-4BCD-A36E-C8CDC783EC2F}"/>
                </a:ext>
              </a:extLst>
            </p:cNvPr>
            <p:cNvSpPr/>
            <p:nvPr/>
          </p:nvSpPr>
          <p:spPr>
            <a:xfrm>
              <a:off x="0" y="5895900"/>
              <a:ext cx="12192000" cy="1085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7" descr="Graphical user interface, application&#10;&#10;Description automatically generated">
              <a:extLst>
                <a:ext uri="{FF2B5EF4-FFF2-40B4-BE49-F238E27FC236}">
                  <a16:creationId xmlns:a16="http://schemas.microsoft.com/office/drawing/2014/main" id="{EFE1A21B-C924-4AA2-A4DB-A872850D32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42829" y="5835851"/>
              <a:ext cx="6155999" cy="972000"/>
            </a:xfrm>
            <a:prstGeom prst="rect">
              <a:avLst/>
            </a:prstGeom>
          </p:spPr>
        </p:pic>
      </p:grpSp>
      <p:sp>
        <p:nvSpPr>
          <p:cNvPr id="6" name="TextBox 5">
            <a:extLst>
              <a:ext uri="{FF2B5EF4-FFF2-40B4-BE49-F238E27FC236}">
                <a16:creationId xmlns:a16="http://schemas.microsoft.com/office/drawing/2014/main" id="{C910B09A-A5FF-47D3-DC52-5BAECC281A50}"/>
              </a:ext>
            </a:extLst>
          </p:cNvPr>
          <p:cNvSpPr txBox="1"/>
          <p:nvPr/>
        </p:nvSpPr>
        <p:spPr>
          <a:xfrm>
            <a:off x="1966212" y="1555508"/>
            <a:ext cx="8704847" cy="1431161"/>
          </a:xfrm>
          <a:prstGeom prst="rect">
            <a:avLst/>
          </a:prstGeom>
          <a:noFill/>
        </p:spPr>
        <p:txBody>
          <a:bodyPr wrap="square">
            <a:spAutoFit/>
          </a:bodyPr>
          <a:lstStyle/>
          <a:p>
            <a:pPr algn="ctr"/>
            <a:r>
              <a:rPr lang="en-GB" sz="4350" b="1">
                <a:solidFill>
                  <a:schemeClr val="bg1"/>
                </a:solidFill>
                <a:cs typeface="Arial" pitchFamily="34" charset="0"/>
              </a:rPr>
              <a:t>Thank you!</a:t>
            </a:r>
          </a:p>
          <a:p>
            <a:pPr algn="ctr"/>
            <a:r>
              <a:rPr lang="en-GB" sz="4350" b="1">
                <a:solidFill>
                  <a:schemeClr val="bg1"/>
                </a:solidFill>
                <a:ea typeface="Calibri" panose="020F0502020204030204" pitchFamily="34" charset="0"/>
                <a:cs typeface="Arial" pitchFamily="34" charset="0"/>
              </a:rPr>
              <a:t>Any questions?</a:t>
            </a:r>
            <a:endParaRPr lang="en-GB" sz="4350">
              <a:solidFill>
                <a:schemeClr val="bg1"/>
              </a:solidFill>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20C076DD-105B-D387-9AEA-C0509315FA10}"/>
              </a:ext>
            </a:extLst>
          </p:cNvPr>
          <p:cNvSpPr txBox="1"/>
          <p:nvPr/>
        </p:nvSpPr>
        <p:spPr>
          <a:xfrm>
            <a:off x="1632685" y="923074"/>
            <a:ext cx="7158790" cy="923330"/>
          </a:xfrm>
          <a:prstGeom prst="rect">
            <a:avLst/>
          </a:prstGeom>
          <a:noFill/>
        </p:spPr>
        <p:txBody>
          <a:bodyPr wrap="square">
            <a:spAutoFit/>
          </a:bodyPr>
          <a:lstStyle/>
          <a:p>
            <a:r>
              <a:rPr lang="en-GB">
                <a:latin typeface="Calibri" panose="020F0502020204030204" pitchFamily="34" charset="0"/>
                <a:ea typeface="Calibri" panose="020F0502020204030204" pitchFamily="34" charset="0"/>
                <a:cs typeface="Calibri" panose="020F0502020204030204" pitchFamily="34" charset="0"/>
              </a:rPr>
              <a:t>Helena Lee </a:t>
            </a:r>
          </a:p>
          <a:p>
            <a:r>
              <a:rPr lang="en-GB">
                <a:latin typeface="Calibri" panose="020F0502020204030204" pitchFamily="34" charset="0"/>
                <a:ea typeface="Calibri" panose="020F0502020204030204" pitchFamily="34" charset="0"/>
                <a:cs typeface="Calibri" panose="020F0502020204030204" pitchFamily="34" charset="0"/>
              </a:rPr>
              <a:t>Trainee Health Psychologist</a:t>
            </a:r>
          </a:p>
          <a:p>
            <a:r>
              <a:rPr lang="en-GB">
                <a:latin typeface="Calibri" panose="020F0502020204030204" pitchFamily="34" charset="0"/>
                <a:ea typeface="Calibri" panose="020F0502020204030204" pitchFamily="34" charset="0"/>
                <a:cs typeface="Calibri" panose="020F0502020204030204" pitchFamily="34" charset="0"/>
                <a:hlinkClick r:id="rId6"/>
              </a:rPr>
              <a:t>Helena.lee16@nhs.net</a:t>
            </a:r>
            <a:endParaRPr lang="en-GB">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descr="image">
            <a:extLst>
              <a:ext uri="{FF2B5EF4-FFF2-40B4-BE49-F238E27FC236}">
                <a16:creationId xmlns:a16="http://schemas.microsoft.com/office/drawing/2014/main" id="{9A8F2C97-3A86-8651-A66B-8EF60D184A0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9146" r="11752" b="13928"/>
          <a:stretch/>
        </p:blipFill>
        <p:spPr bwMode="auto">
          <a:xfrm>
            <a:off x="9337288" y="2528125"/>
            <a:ext cx="1222028" cy="1511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042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719D60E-80B3-2457-6BEB-169754DE3AA0}"/>
              </a:ext>
            </a:extLst>
          </p:cNvPr>
          <p:cNvSpPr txBox="1"/>
          <p:nvPr/>
        </p:nvSpPr>
        <p:spPr>
          <a:xfrm>
            <a:off x="0" y="26728"/>
            <a:ext cx="12191999" cy="6840000"/>
          </a:xfrm>
          <a:prstGeom prst="rect">
            <a:avLst/>
          </a:prstGeom>
          <a:noFill/>
          <a:ln w="92075">
            <a:solidFill>
              <a:srgbClr val="7030A0"/>
            </a:solidFill>
          </a:ln>
        </p:spPr>
        <p:txBody>
          <a:bodyPr wrap="square" rtlCol="0">
            <a:spAutoFit/>
          </a:bodyPr>
          <a:lstStyle/>
          <a:p>
            <a:endParaRPr lang="en-GB"/>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3</a:t>
            </a:fld>
            <a:endParaRPr lang="en-GB"/>
          </a:p>
        </p:txBody>
      </p:sp>
      <p:pic>
        <p:nvPicPr>
          <p:cNvPr id="8" name="Picture 7" descr="A logo for a psychological counseling network&#10;&#10;Description automatically generated">
            <a:extLst>
              <a:ext uri="{FF2B5EF4-FFF2-40B4-BE49-F238E27FC236}">
                <a16:creationId xmlns:a16="http://schemas.microsoft.com/office/drawing/2014/main" id="{AD97AA2D-69B7-A321-0322-E21562097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33" y="359232"/>
            <a:ext cx="1843177" cy="881903"/>
          </a:xfrm>
          <a:prstGeom prst="rect">
            <a:avLst/>
          </a:prstGeom>
        </p:spPr>
      </p:pic>
      <p:sp>
        <p:nvSpPr>
          <p:cNvPr id="2" name="TextBox 1">
            <a:extLst>
              <a:ext uri="{FF2B5EF4-FFF2-40B4-BE49-F238E27FC236}">
                <a16:creationId xmlns:a16="http://schemas.microsoft.com/office/drawing/2014/main" id="{30C3887F-6461-CC81-5719-C331E9A542B5}"/>
              </a:ext>
            </a:extLst>
          </p:cNvPr>
          <p:cNvSpPr txBox="1"/>
          <p:nvPr/>
        </p:nvSpPr>
        <p:spPr>
          <a:xfrm>
            <a:off x="2335872" y="410138"/>
            <a:ext cx="8718085" cy="707886"/>
          </a:xfrm>
          <a:prstGeom prst="rect">
            <a:avLst/>
          </a:prstGeom>
          <a:noFill/>
        </p:spPr>
        <p:txBody>
          <a:bodyPr wrap="square" rtlCol="0">
            <a:spAutoFit/>
          </a:bodyPr>
          <a:lstStyle/>
          <a:p>
            <a:r>
              <a:rPr lang="en-GB" sz="4000" b="1">
                <a:solidFill>
                  <a:srgbClr val="7030A0"/>
                </a:solidFill>
                <a:latin typeface="Arial" panose="020B0604020202020204" pitchFamily="34" charset="0"/>
                <a:cs typeface="Arial" panose="020B0604020202020204" pitchFamily="34" charset="0"/>
              </a:rPr>
              <a:t>PPN Midlands – a snapshot  </a:t>
            </a:r>
          </a:p>
        </p:txBody>
      </p:sp>
      <p:pic>
        <p:nvPicPr>
          <p:cNvPr id="11" name="Picture 10">
            <a:extLst>
              <a:ext uri="{FF2B5EF4-FFF2-40B4-BE49-F238E27FC236}">
                <a16:creationId xmlns:a16="http://schemas.microsoft.com/office/drawing/2014/main" id="{5EC01D52-EA5A-059F-2A9C-C7456215DA31}"/>
              </a:ext>
            </a:extLst>
          </p:cNvPr>
          <p:cNvPicPr>
            <a:picLocks noChangeAspect="1"/>
          </p:cNvPicPr>
          <p:nvPr/>
        </p:nvPicPr>
        <p:blipFill>
          <a:blip r:embed="rId3"/>
          <a:stretch>
            <a:fillRect/>
          </a:stretch>
        </p:blipFill>
        <p:spPr>
          <a:xfrm>
            <a:off x="6840195" y="1611813"/>
            <a:ext cx="4875580" cy="4361227"/>
          </a:xfrm>
          <a:prstGeom prst="rect">
            <a:avLst/>
          </a:prstGeom>
        </p:spPr>
      </p:pic>
      <p:pic>
        <p:nvPicPr>
          <p:cNvPr id="16" name="Picture 15">
            <a:extLst>
              <a:ext uri="{FF2B5EF4-FFF2-40B4-BE49-F238E27FC236}">
                <a16:creationId xmlns:a16="http://schemas.microsoft.com/office/drawing/2014/main" id="{1CC2191B-7627-9D69-6E71-3DDA3770D11F}"/>
              </a:ext>
            </a:extLst>
          </p:cNvPr>
          <p:cNvPicPr>
            <a:picLocks noChangeAspect="1"/>
          </p:cNvPicPr>
          <p:nvPr/>
        </p:nvPicPr>
        <p:blipFill>
          <a:blip r:embed="rId4"/>
          <a:stretch>
            <a:fillRect/>
          </a:stretch>
        </p:blipFill>
        <p:spPr>
          <a:xfrm>
            <a:off x="286008" y="5924374"/>
            <a:ext cx="11619983" cy="432854"/>
          </a:xfrm>
          <a:prstGeom prst="rect">
            <a:avLst/>
          </a:prstGeom>
        </p:spPr>
      </p:pic>
      <p:sp>
        <p:nvSpPr>
          <p:cNvPr id="6" name="TextBox 5">
            <a:extLst>
              <a:ext uri="{FF2B5EF4-FFF2-40B4-BE49-F238E27FC236}">
                <a16:creationId xmlns:a16="http://schemas.microsoft.com/office/drawing/2014/main" id="{AAB68831-98AC-F5AB-82FD-6539AEC39AFF}"/>
              </a:ext>
            </a:extLst>
          </p:cNvPr>
          <p:cNvSpPr txBox="1"/>
          <p:nvPr/>
        </p:nvSpPr>
        <p:spPr>
          <a:xfrm>
            <a:off x="604415" y="2210297"/>
            <a:ext cx="5898935" cy="3170099"/>
          </a:xfrm>
          <a:prstGeom prst="rect">
            <a:avLst/>
          </a:prstGeom>
          <a:noFill/>
        </p:spPr>
        <p:txBody>
          <a:bodyPr wrap="square" rtlCol="0">
            <a:spAutoFit/>
          </a:bodyPr>
          <a:lstStyle/>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Formally established in September 2020</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Covers one of the largest geographical patches in England</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Has 11 Integrated Care Systems</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Has 39 NHS trusts that employ Psychological Professionals</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Has 100+ Higher Education Institutes, with over one third providing training with appropriate accreditation for NHS Psychological Professions roles</a:t>
            </a:r>
          </a:p>
        </p:txBody>
      </p:sp>
      <p:pic>
        <p:nvPicPr>
          <p:cNvPr id="3" name="Picture 2" descr="A purple balloon with stars and a purple balloon&#10;&#10;Description automatically generated">
            <a:extLst>
              <a:ext uri="{FF2B5EF4-FFF2-40B4-BE49-F238E27FC236}">
                <a16:creationId xmlns:a16="http://schemas.microsoft.com/office/drawing/2014/main" id="{972670FE-6999-7B4D-C4CE-79EC20103C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39489135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F9D4A-2F31-94E7-2F35-C594662A926E}"/>
              </a:ext>
            </a:extLst>
          </p:cNvPr>
          <p:cNvSpPr>
            <a:spLocks noGrp="1"/>
          </p:cNvSpPr>
          <p:nvPr>
            <p:ph type="title"/>
          </p:nvPr>
        </p:nvSpPr>
        <p:spPr>
          <a:xfrm>
            <a:off x="2046324" y="857251"/>
            <a:ext cx="7886700" cy="994172"/>
          </a:xfrm>
        </p:spPr>
        <p:txBody>
          <a:bodyPr/>
          <a:lstStyle/>
          <a:p>
            <a:r>
              <a:rPr lang="en-GB" b="1">
                <a:solidFill>
                  <a:srgbClr val="00AED9"/>
                </a:solidFill>
                <a:latin typeface="+mn-lt"/>
                <a:cs typeface="Arial" pitchFamily="34" charset="0"/>
              </a:rPr>
              <a:t>References</a:t>
            </a:r>
            <a:endParaRPr lang="en-GB">
              <a:latin typeface="+mn-lt"/>
            </a:endParaRPr>
          </a:p>
        </p:txBody>
      </p:sp>
      <p:sp>
        <p:nvSpPr>
          <p:cNvPr id="3" name="Content Placeholder 2">
            <a:extLst>
              <a:ext uri="{FF2B5EF4-FFF2-40B4-BE49-F238E27FC236}">
                <a16:creationId xmlns:a16="http://schemas.microsoft.com/office/drawing/2014/main" id="{63B3052F-E15C-2C9A-662D-6A2A6C0F592C}"/>
              </a:ext>
            </a:extLst>
          </p:cNvPr>
          <p:cNvSpPr>
            <a:spLocks noGrp="1"/>
          </p:cNvSpPr>
          <p:nvPr>
            <p:ph idx="1"/>
          </p:nvPr>
        </p:nvSpPr>
        <p:spPr>
          <a:xfrm>
            <a:off x="1731335" y="1851423"/>
            <a:ext cx="8516678" cy="3769187"/>
          </a:xfrm>
        </p:spPr>
        <p:txBody>
          <a:bodyPr>
            <a:noAutofit/>
          </a:bodyPr>
          <a:lstStyle/>
          <a:p>
            <a:pPr marL="0" indent="0">
              <a:buNone/>
            </a:pPr>
            <a:r>
              <a:rPr lang="en-GB" sz="1500">
                <a:solidFill>
                  <a:srgbClr val="222222"/>
                </a:solidFill>
              </a:rPr>
              <a:t>Chisholm, A., Ang-Chen, P., Peters, S., Hart, J., &amp; </a:t>
            </a:r>
            <a:r>
              <a:rPr lang="en-GB" sz="1500" err="1">
                <a:solidFill>
                  <a:srgbClr val="222222"/>
                </a:solidFill>
              </a:rPr>
              <a:t>Beenstock</a:t>
            </a:r>
            <a:r>
              <a:rPr lang="en-GB" sz="1500">
                <a:solidFill>
                  <a:srgbClr val="222222"/>
                </a:solidFill>
              </a:rPr>
              <a:t>, J. (2019). Public health practitioners’ views of the ‘Making Every Contact </a:t>
            </a:r>
            <a:r>
              <a:rPr lang="en-GB" sz="1500" err="1">
                <a:solidFill>
                  <a:srgbClr val="222222"/>
                </a:solidFill>
              </a:rPr>
              <a:t>Count’initiative</a:t>
            </a:r>
            <a:r>
              <a:rPr lang="en-GB" sz="1500">
                <a:solidFill>
                  <a:srgbClr val="222222"/>
                </a:solidFill>
              </a:rPr>
              <a:t> and standards for its evaluation. </a:t>
            </a:r>
            <a:r>
              <a:rPr lang="en-GB" sz="1500" i="1">
                <a:solidFill>
                  <a:srgbClr val="222222"/>
                </a:solidFill>
              </a:rPr>
              <a:t>Journal of Public Health</a:t>
            </a:r>
            <a:r>
              <a:rPr lang="en-GB" sz="1500">
                <a:solidFill>
                  <a:srgbClr val="222222"/>
                </a:solidFill>
              </a:rPr>
              <a:t>, </a:t>
            </a:r>
            <a:r>
              <a:rPr lang="en-GB" sz="1500" i="1">
                <a:solidFill>
                  <a:srgbClr val="222222"/>
                </a:solidFill>
              </a:rPr>
              <a:t>41</a:t>
            </a:r>
            <a:r>
              <a:rPr lang="en-GB" sz="1500">
                <a:solidFill>
                  <a:srgbClr val="222222"/>
                </a:solidFill>
              </a:rPr>
              <a:t>(1), e70-e77.</a:t>
            </a:r>
          </a:p>
          <a:p>
            <a:pPr marL="0" indent="0">
              <a:buNone/>
            </a:pPr>
            <a:r>
              <a:rPr lang="en-GB" sz="1500">
                <a:solidFill>
                  <a:srgbClr val="222222"/>
                </a:solidFill>
              </a:rPr>
              <a:t>Cook, C. R., Lyon, A. R., Locke, J., Waltz, T., &amp; Powell, B. J. (2019). Adapting a compilation of implementation strategies to advance school-based implementation research and practice. </a:t>
            </a:r>
            <a:r>
              <a:rPr lang="en-GB" sz="1500" i="1">
                <a:solidFill>
                  <a:srgbClr val="222222"/>
                </a:solidFill>
              </a:rPr>
              <a:t>Prevention Science</a:t>
            </a:r>
            <a:r>
              <a:rPr lang="en-GB" sz="1500">
                <a:solidFill>
                  <a:srgbClr val="222222"/>
                </a:solidFill>
              </a:rPr>
              <a:t>, </a:t>
            </a:r>
            <a:r>
              <a:rPr lang="en-GB" sz="1500" i="1">
                <a:solidFill>
                  <a:srgbClr val="222222"/>
                </a:solidFill>
              </a:rPr>
              <a:t>20</a:t>
            </a:r>
            <a:r>
              <a:rPr lang="en-GB" sz="1500">
                <a:solidFill>
                  <a:srgbClr val="222222"/>
                </a:solidFill>
              </a:rPr>
              <a:t>, 914-935.</a:t>
            </a:r>
            <a:endParaRPr lang="en-GB" sz="1500">
              <a:cs typeface="Arial" panose="020B0604020202020204" pitchFamily="34" charset="0"/>
            </a:endParaRPr>
          </a:p>
          <a:p>
            <a:pPr marL="0" indent="0">
              <a:buNone/>
            </a:pPr>
            <a:r>
              <a:rPr lang="en-GB" sz="1500" err="1">
                <a:cs typeface="Arial" panose="020B0604020202020204" pitchFamily="34" charset="0"/>
              </a:rPr>
              <a:t>Haighton</a:t>
            </a:r>
            <a:r>
              <a:rPr lang="en-GB" sz="1500">
                <a:cs typeface="Arial" panose="020B0604020202020204" pitchFamily="34" charset="0"/>
              </a:rPr>
              <a:t>, C., Newbury-Birch, D., </a:t>
            </a:r>
            <a:r>
              <a:rPr lang="en-GB" sz="1500" err="1">
                <a:cs typeface="Arial" panose="020B0604020202020204" pitchFamily="34" charset="0"/>
              </a:rPr>
              <a:t>Durlik</a:t>
            </a:r>
            <a:r>
              <a:rPr lang="en-GB" sz="1500">
                <a:cs typeface="Arial" panose="020B0604020202020204" pitchFamily="34" charset="0"/>
              </a:rPr>
              <a:t>, C., Sallis, A., </a:t>
            </a:r>
            <a:r>
              <a:rPr lang="en-GB" sz="1500" err="1">
                <a:cs typeface="Arial" panose="020B0604020202020204" pitchFamily="34" charset="0"/>
              </a:rPr>
              <a:t>Chadborn</a:t>
            </a:r>
            <a:r>
              <a:rPr lang="en-GB" sz="1500">
                <a:cs typeface="Arial" panose="020B0604020202020204" pitchFamily="34" charset="0"/>
              </a:rPr>
              <a:t>, T., Porter, L., Harling, M., &amp; Rodrigues, A. (2021). Optimizing making every contact count (MECC) interventions: A strategic </a:t>
            </a:r>
            <a:r>
              <a:rPr lang="en-GB" sz="1500" err="1">
                <a:cs typeface="Arial" panose="020B0604020202020204" pitchFamily="34" charset="0"/>
              </a:rPr>
              <a:t>behavioral</a:t>
            </a:r>
            <a:r>
              <a:rPr lang="en-GB" sz="1500">
                <a:cs typeface="Arial" panose="020B0604020202020204" pitchFamily="34" charset="0"/>
              </a:rPr>
              <a:t> analysis. </a:t>
            </a:r>
            <a:r>
              <a:rPr lang="en-GB" sz="1500" i="1">
                <a:cs typeface="Arial" panose="020B0604020202020204" pitchFamily="34" charset="0"/>
              </a:rPr>
              <a:t>Health Psychology</a:t>
            </a:r>
            <a:r>
              <a:rPr lang="en-GB" sz="1500">
                <a:cs typeface="Arial" panose="020B0604020202020204" pitchFamily="34" charset="0"/>
              </a:rPr>
              <a:t>, </a:t>
            </a:r>
            <a:r>
              <a:rPr lang="en-GB" sz="1500" i="1">
                <a:cs typeface="Arial" panose="020B0604020202020204" pitchFamily="34" charset="0"/>
              </a:rPr>
              <a:t>40</a:t>
            </a:r>
            <a:r>
              <a:rPr lang="en-GB" sz="1500">
                <a:cs typeface="Arial" panose="020B0604020202020204" pitchFamily="34" charset="0"/>
              </a:rPr>
              <a:t>(12), 960.</a:t>
            </a:r>
          </a:p>
          <a:p>
            <a:pPr marL="0" indent="0">
              <a:buNone/>
            </a:pPr>
            <a:r>
              <a:rPr lang="en-GB" sz="1500" err="1">
                <a:cs typeface="Arial" panose="020B0604020202020204" pitchFamily="34" charset="0"/>
              </a:rPr>
              <a:t>Keyworth</a:t>
            </a:r>
            <a:r>
              <a:rPr lang="en-GB" sz="1500">
                <a:cs typeface="Arial" panose="020B0604020202020204" pitchFamily="34" charset="0"/>
              </a:rPr>
              <a:t>, C., </a:t>
            </a:r>
            <a:r>
              <a:rPr lang="en-GB" sz="1500" err="1">
                <a:cs typeface="Arial" panose="020B0604020202020204" pitchFamily="34" charset="0"/>
              </a:rPr>
              <a:t>Epton</a:t>
            </a:r>
            <a:r>
              <a:rPr lang="en-GB" sz="1500">
                <a:cs typeface="Arial" panose="020B0604020202020204" pitchFamily="34" charset="0"/>
              </a:rPr>
              <a:t>, T., Goldthorpe, J., </a:t>
            </a:r>
            <a:r>
              <a:rPr lang="en-GB" sz="1500" err="1">
                <a:cs typeface="Arial" panose="020B0604020202020204" pitchFamily="34" charset="0"/>
              </a:rPr>
              <a:t>Calam</a:t>
            </a:r>
            <a:r>
              <a:rPr lang="en-GB" sz="1500">
                <a:cs typeface="Arial" panose="020B0604020202020204" pitchFamily="34" charset="0"/>
              </a:rPr>
              <a:t>, R., &amp; Armitage, C. J. (2018). Are healthcare professionals delivering opportunistic behaviour change interventions? A multi-professional survey of engagement with public health policy. </a:t>
            </a:r>
            <a:r>
              <a:rPr lang="en-GB" sz="1500" i="1">
                <a:cs typeface="Arial" panose="020B0604020202020204" pitchFamily="34" charset="0"/>
              </a:rPr>
              <a:t>Implementation Science</a:t>
            </a:r>
            <a:r>
              <a:rPr lang="en-GB" sz="1500">
                <a:cs typeface="Arial" panose="020B0604020202020204" pitchFamily="34" charset="0"/>
              </a:rPr>
              <a:t>, </a:t>
            </a:r>
            <a:r>
              <a:rPr lang="en-GB" sz="1500" i="1">
                <a:cs typeface="Arial" panose="020B0604020202020204" pitchFamily="34" charset="0"/>
              </a:rPr>
              <a:t>13</a:t>
            </a:r>
            <a:r>
              <a:rPr lang="en-GB" sz="1500">
                <a:cs typeface="Arial" panose="020B0604020202020204" pitchFamily="34" charset="0"/>
              </a:rPr>
              <a:t>, 1-9.</a:t>
            </a:r>
          </a:p>
          <a:p>
            <a:pPr marL="0" indent="0">
              <a:buNone/>
            </a:pPr>
            <a:r>
              <a:rPr lang="en-GB" sz="1500" err="1">
                <a:cs typeface="Arial" panose="020B0604020202020204" pitchFamily="34" charset="0"/>
              </a:rPr>
              <a:t>Keyworth</a:t>
            </a:r>
            <a:r>
              <a:rPr lang="en-GB" sz="1500">
                <a:cs typeface="Arial" panose="020B0604020202020204" pitchFamily="34" charset="0"/>
              </a:rPr>
              <a:t>, C., </a:t>
            </a:r>
            <a:r>
              <a:rPr lang="en-GB" sz="1500" err="1">
                <a:cs typeface="Arial" panose="020B0604020202020204" pitchFamily="34" charset="0"/>
              </a:rPr>
              <a:t>Epton</a:t>
            </a:r>
            <a:r>
              <a:rPr lang="en-GB" sz="1500">
                <a:cs typeface="Arial" panose="020B0604020202020204" pitchFamily="34" charset="0"/>
              </a:rPr>
              <a:t>, T., Goldthorpe, J., </a:t>
            </a:r>
            <a:r>
              <a:rPr lang="en-GB" sz="1500" err="1">
                <a:cs typeface="Arial" panose="020B0604020202020204" pitchFamily="34" charset="0"/>
              </a:rPr>
              <a:t>Calam</a:t>
            </a:r>
            <a:r>
              <a:rPr lang="en-GB" sz="1500">
                <a:cs typeface="Arial" panose="020B0604020202020204" pitchFamily="34" charset="0"/>
              </a:rPr>
              <a:t>, R., &amp; Armitage, C. J. (2020). Acceptability, reliability, and validity of a brief measure of capabilities, opportunities, and motivations (“COM‐B”). </a:t>
            </a:r>
            <a:r>
              <a:rPr lang="en-GB" sz="1500" i="1">
                <a:cs typeface="Arial" panose="020B0604020202020204" pitchFamily="34" charset="0"/>
              </a:rPr>
              <a:t>British journal of health psychology</a:t>
            </a:r>
            <a:r>
              <a:rPr lang="en-GB" sz="1500">
                <a:cs typeface="Arial" panose="020B0604020202020204" pitchFamily="34" charset="0"/>
              </a:rPr>
              <a:t>, </a:t>
            </a:r>
            <a:r>
              <a:rPr lang="en-GB" sz="1500" i="1">
                <a:cs typeface="Arial" panose="020B0604020202020204" pitchFamily="34" charset="0"/>
              </a:rPr>
              <a:t>25</a:t>
            </a:r>
            <a:r>
              <a:rPr lang="en-GB" sz="1500">
                <a:cs typeface="Arial" panose="020B0604020202020204" pitchFamily="34" charset="0"/>
              </a:rPr>
              <a:t>(3), 474-501.</a:t>
            </a:r>
          </a:p>
          <a:p>
            <a:pPr marL="0" indent="0">
              <a:buNone/>
            </a:pPr>
            <a:r>
              <a:rPr lang="en-GB" sz="1500">
                <a:cs typeface="Arial" panose="020B0604020202020204" pitchFamily="34" charset="0"/>
              </a:rPr>
              <a:t>Michie, S., Van </a:t>
            </a:r>
            <a:r>
              <a:rPr lang="en-GB" sz="1500" err="1">
                <a:cs typeface="Arial" panose="020B0604020202020204" pitchFamily="34" charset="0"/>
              </a:rPr>
              <a:t>Stralen</a:t>
            </a:r>
            <a:r>
              <a:rPr lang="en-GB" sz="1500">
                <a:cs typeface="Arial" panose="020B0604020202020204" pitchFamily="34" charset="0"/>
              </a:rPr>
              <a:t>, M. M., &amp; West, R. (2011). The behaviour change wheel: a new method for characterising and designing behaviour change interventions. </a:t>
            </a:r>
            <a:r>
              <a:rPr lang="en-GB" sz="1500" i="1">
                <a:cs typeface="Arial" panose="020B0604020202020204" pitchFamily="34" charset="0"/>
              </a:rPr>
              <a:t>Implementation science</a:t>
            </a:r>
            <a:r>
              <a:rPr lang="en-GB" sz="1500">
                <a:cs typeface="Arial" panose="020B0604020202020204" pitchFamily="34" charset="0"/>
              </a:rPr>
              <a:t>, </a:t>
            </a:r>
            <a:r>
              <a:rPr lang="en-GB" sz="1500" i="1">
                <a:cs typeface="Arial" panose="020B0604020202020204" pitchFamily="34" charset="0"/>
              </a:rPr>
              <a:t>6</a:t>
            </a:r>
            <a:r>
              <a:rPr lang="en-GB" sz="1500">
                <a:cs typeface="Arial" panose="020B0604020202020204" pitchFamily="34" charset="0"/>
              </a:rPr>
              <a:t>, 1-12.</a:t>
            </a:r>
          </a:p>
        </p:txBody>
      </p:sp>
    </p:spTree>
    <p:extLst>
      <p:ext uri="{BB962C8B-B14F-4D97-AF65-F5344CB8AC3E}">
        <p14:creationId xmlns:p14="http://schemas.microsoft.com/office/powerpoint/2010/main" val="3329206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0" y="55418"/>
            <a:ext cx="12192000" cy="6761017"/>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a:extLst>
              <a:ext uri="{FF2B5EF4-FFF2-40B4-BE49-F238E27FC236}">
                <a16:creationId xmlns:a16="http://schemas.microsoft.com/office/drawing/2014/main" id="{97F1F69B-4A42-5062-084C-D1B3386CB2FF}"/>
              </a:ext>
            </a:extLst>
          </p:cNvPr>
          <p:cNvSpPr>
            <a:spLocks noGrp="1"/>
          </p:cNvSpPr>
          <p:nvPr>
            <p:ph type="ctrTitle"/>
          </p:nvPr>
        </p:nvSpPr>
        <p:spPr>
          <a:xfrm>
            <a:off x="1513936" y="562796"/>
            <a:ext cx="9144000" cy="1402079"/>
          </a:xfrm>
        </p:spPr>
        <p:txBody>
          <a:bodyPr>
            <a:normAutofit/>
          </a:bodyPr>
          <a:lstStyle/>
          <a:p>
            <a:r>
              <a:rPr lang="en-GB" b="1" err="1">
                <a:solidFill>
                  <a:srgbClr val="7030A0"/>
                </a:solidFill>
                <a:latin typeface="Arial" panose="020B0604020202020204" pitchFamily="34" charset="0"/>
                <a:cs typeface="Arial" panose="020B0604020202020204" pitchFamily="34" charset="0"/>
              </a:rPr>
              <a:t>Mentimeter</a:t>
            </a:r>
            <a:endParaRPr lang="en-GB" b="1">
              <a:solidFill>
                <a:srgbClr val="7030A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D0097102-DE60-BAE7-EA0E-25EA743E8D38}"/>
              </a:ext>
            </a:extLst>
          </p:cNvPr>
          <p:cNvSpPr>
            <a:spLocks noGrp="1"/>
          </p:cNvSpPr>
          <p:nvPr>
            <p:ph type="subTitle" idx="1"/>
          </p:nvPr>
        </p:nvSpPr>
        <p:spPr>
          <a:xfrm>
            <a:off x="1068265" y="2382359"/>
            <a:ext cx="5107945" cy="3480712"/>
          </a:xfrm>
        </p:spPr>
        <p:txBody>
          <a:bodyPr>
            <a:normAutofit/>
          </a:bodyPr>
          <a:lstStyle/>
          <a:p>
            <a:pPr marL="457200" indent="-457200" algn="l">
              <a:buFont typeface="Arial" panose="020B0604020202020204" pitchFamily="34" charset="0"/>
              <a:buChar char="•"/>
            </a:pPr>
            <a:r>
              <a:rPr lang="en-GB" sz="3100">
                <a:solidFill>
                  <a:srgbClr val="7030A0"/>
                </a:solidFill>
                <a:latin typeface="Arial" panose="020B0604020202020204" pitchFamily="34" charset="0"/>
                <a:cs typeface="Arial" panose="020B0604020202020204" pitchFamily="34" charset="0"/>
              </a:rPr>
              <a:t>Please share your thoughts and feedback on </a:t>
            </a:r>
            <a:r>
              <a:rPr lang="en-GB" sz="3100" err="1">
                <a:solidFill>
                  <a:srgbClr val="7030A0"/>
                </a:solidFill>
                <a:latin typeface="Arial" panose="020B0604020202020204" pitchFamily="34" charset="0"/>
                <a:cs typeface="Arial" panose="020B0604020202020204" pitchFamily="34" charset="0"/>
              </a:rPr>
              <a:t>Mentimeter</a:t>
            </a:r>
            <a:endParaRPr lang="en-GB" sz="3100">
              <a:solidFill>
                <a:srgbClr val="7030A0"/>
              </a:solidFill>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en-GB" sz="2800">
                <a:solidFill>
                  <a:srgbClr val="7030A0"/>
                </a:solidFill>
                <a:latin typeface="Arial" panose="020B0604020202020204" pitchFamily="34" charset="0"/>
                <a:cs typeface="Arial" panose="020B0604020202020204" pitchFamily="34" charset="0"/>
              </a:rPr>
              <a:t>Go to </a:t>
            </a:r>
            <a:r>
              <a:rPr lang="en-GB" sz="2800">
                <a:solidFill>
                  <a:srgbClr val="7030A0"/>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www.menti.com</a:t>
            </a:r>
            <a:r>
              <a:rPr lang="en-GB" sz="2800">
                <a:solidFill>
                  <a:srgbClr val="7030A0"/>
                </a:solidFill>
                <a:latin typeface="Arial" panose="020B0604020202020204" pitchFamily="34" charset="0"/>
                <a:cs typeface="Arial" panose="020B0604020202020204" pitchFamily="34" charset="0"/>
              </a:rPr>
              <a:t> and enter </a:t>
            </a:r>
            <a:r>
              <a:rPr lang="en-GB" sz="2800" b="1">
                <a:solidFill>
                  <a:srgbClr val="7030A0"/>
                </a:solidFill>
                <a:latin typeface="Arial" panose="020B0604020202020204" pitchFamily="34" charset="0"/>
                <a:cs typeface="Arial" panose="020B0604020202020204" pitchFamily="34" charset="0"/>
              </a:rPr>
              <a:t>3122 0550 </a:t>
            </a:r>
            <a:r>
              <a:rPr lang="en-GB" sz="2800">
                <a:solidFill>
                  <a:srgbClr val="7030A0"/>
                </a:solidFill>
                <a:latin typeface="Arial" panose="020B0604020202020204" pitchFamily="34" charset="0"/>
                <a:cs typeface="Arial" panose="020B0604020202020204" pitchFamily="34" charset="0"/>
              </a:rPr>
              <a:t>or scan the QR code</a:t>
            </a:r>
          </a:p>
          <a:p>
            <a:pPr marL="457200" indent="-457200" algn="l">
              <a:buFont typeface="Arial" panose="020B0604020202020204" pitchFamily="34" charset="0"/>
              <a:buChar char="•"/>
            </a:pPr>
            <a:endParaRPr lang="en-GB" sz="2800">
              <a:solidFill>
                <a:srgbClr val="7030A0"/>
              </a:solidFill>
              <a:latin typeface="Arial" panose="020B060402020202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160A5FCF-033A-0C4E-1E1F-302D741ECB88}"/>
              </a:ext>
            </a:extLst>
          </p:cNvPr>
          <p:cNvSpPr>
            <a:spLocks noGrp="1"/>
          </p:cNvSpPr>
          <p:nvPr>
            <p:ph type="sldNum" sz="quarter" idx="12"/>
          </p:nvPr>
        </p:nvSpPr>
        <p:spPr/>
        <p:txBody>
          <a:bodyPr/>
          <a:lstStyle/>
          <a:p>
            <a:fld id="{8AA177D0-DD3B-4E01-99B5-626843615751}" type="slidenum">
              <a:rPr lang="en-GB" smtClean="0"/>
              <a:t>31</a:t>
            </a:fld>
            <a:endParaRPr lang="en-GB"/>
          </a:p>
        </p:txBody>
      </p:sp>
      <p:pic>
        <p:nvPicPr>
          <p:cNvPr id="9" name="Picture 8" descr="A logo for a psychological counseling network&#10;&#10;Description automatically generated">
            <a:extLst>
              <a:ext uri="{FF2B5EF4-FFF2-40B4-BE49-F238E27FC236}">
                <a16:creationId xmlns:a16="http://schemas.microsoft.com/office/drawing/2014/main" id="{A2DB0AFB-8D16-36A5-0492-70C92E03B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045" y="348176"/>
            <a:ext cx="1843177" cy="881903"/>
          </a:xfrm>
          <a:prstGeom prst="rect">
            <a:avLst/>
          </a:prstGeom>
        </p:spPr>
      </p:pic>
      <p:pic>
        <p:nvPicPr>
          <p:cNvPr id="4" name="Picture 3">
            <a:extLst>
              <a:ext uri="{FF2B5EF4-FFF2-40B4-BE49-F238E27FC236}">
                <a16:creationId xmlns:a16="http://schemas.microsoft.com/office/drawing/2014/main" id="{A986B20F-5266-1F4F-6A98-A4EAC1546354}"/>
              </a:ext>
            </a:extLst>
          </p:cNvPr>
          <p:cNvPicPr>
            <a:picLocks noChangeAspect="1"/>
          </p:cNvPicPr>
          <p:nvPr/>
        </p:nvPicPr>
        <p:blipFill>
          <a:blip r:embed="rId4"/>
          <a:stretch>
            <a:fillRect/>
          </a:stretch>
        </p:blipFill>
        <p:spPr>
          <a:xfrm>
            <a:off x="286008" y="6075846"/>
            <a:ext cx="11619983" cy="432854"/>
          </a:xfrm>
          <a:prstGeom prst="rect">
            <a:avLst/>
          </a:prstGeom>
        </p:spPr>
      </p:pic>
      <p:pic>
        <p:nvPicPr>
          <p:cNvPr id="10" name="Picture 9" descr="A purple balloon with stars and a purple balloon&#10;&#10;Description automatically generated">
            <a:extLst>
              <a:ext uri="{FF2B5EF4-FFF2-40B4-BE49-F238E27FC236}">
                <a16:creationId xmlns:a16="http://schemas.microsoft.com/office/drawing/2014/main" id="{1F1A850D-DC46-61D4-6B25-859D2A75E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pic>
        <p:nvPicPr>
          <p:cNvPr id="12" name="Picture 11" descr="A qr code on a white background&#10;&#10;Description automatically generated">
            <a:extLst>
              <a:ext uri="{FF2B5EF4-FFF2-40B4-BE49-F238E27FC236}">
                <a16:creationId xmlns:a16="http://schemas.microsoft.com/office/drawing/2014/main" id="{40016851-A4D7-726D-487A-BB42EEBC6460}"/>
              </a:ext>
            </a:extLst>
          </p:cNvPr>
          <p:cNvPicPr>
            <a:picLocks noChangeAspect="1"/>
          </p:cNvPicPr>
          <p:nvPr/>
        </p:nvPicPr>
        <p:blipFill>
          <a:blip r:embed="rId6">
            <a:extLst>
              <a:ext uri="{28A0092B-C50C-407E-A947-70E740481C1C}">
                <a14:useLocalDpi xmlns:a14="http://schemas.microsoft.com/office/drawing/2010/main" val="0"/>
              </a:ext>
            </a:extLst>
          </a:blip>
          <a:srcRect l="6192" t="5900" r="3877" b="7675"/>
          <a:stretch/>
        </p:blipFill>
        <p:spPr>
          <a:xfrm>
            <a:off x="7829860" y="2286000"/>
            <a:ext cx="2900272" cy="2787158"/>
          </a:xfrm>
          <a:prstGeom prst="rect">
            <a:avLst/>
          </a:prstGeom>
        </p:spPr>
      </p:pic>
    </p:spTree>
    <p:extLst>
      <p:ext uri="{BB962C8B-B14F-4D97-AF65-F5344CB8AC3E}">
        <p14:creationId xmlns:p14="http://schemas.microsoft.com/office/powerpoint/2010/main" val="39996256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27708" y="0"/>
            <a:ext cx="12164291" cy="6857999"/>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Subtitle 2">
            <a:extLst>
              <a:ext uri="{FF2B5EF4-FFF2-40B4-BE49-F238E27FC236}">
                <a16:creationId xmlns:a16="http://schemas.microsoft.com/office/drawing/2014/main" id="{D0097102-DE60-BAE7-EA0E-25EA743E8D38}"/>
              </a:ext>
            </a:extLst>
          </p:cNvPr>
          <p:cNvSpPr>
            <a:spLocks noGrp="1"/>
          </p:cNvSpPr>
          <p:nvPr>
            <p:ph type="subTitle" idx="1"/>
          </p:nvPr>
        </p:nvSpPr>
        <p:spPr>
          <a:xfrm>
            <a:off x="412002" y="1809434"/>
            <a:ext cx="10560676" cy="1966372"/>
          </a:xfrm>
        </p:spPr>
        <p:txBody>
          <a:bodyPr>
            <a:normAutofit/>
          </a:bodyPr>
          <a:lstStyle/>
          <a:p>
            <a:pPr marL="228333" marR="0" lvl="0" indent="-228333" algn="l" defTabSz="913267"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a:solidFill>
                  <a:srgbClr val="7030A0"/>
                </a:solidFill>
                <a:latin typeface="Arial" panose="020B0604020202020204" pitchFamily="34" charset="0"/>
                <a:cs typeface="Arial" panose="020B0604020202020204" pitchFamily="34" charset="0"/>
              </a:rPr>
              <a:t>Stay connected with us</a:t>
            </a:r>
          </a:p>
          <a:p>
            <a:pPr marL="685533" lvl="1" indent="-228333" algn="l" defTabSz="913267">
              <a:spcBef>
                <a:spcPts val="1000"/>
              </a:spcBef>
              <a:buFont typeface="Arial" panose="020B0604020202020204" pitchFamily="34" charset="0"/>
              <a:buChar char="•"/>
              <a:defRPr/>
            </a:pPr>
            <a:r>
              <a:rPr lang="en-GB">
                <a:solidFill>
                  <a:srgbClr val="7030A0"/>
                </a:solidFill>
                <a:latin typeface="Arial" panose="020B0604020202020204" pitchFamily="34" charset="0"/>
                <a:cs typeface="Arial" panose="020B0604020202020204" pitchFamily="34" charset="0"/>
              </a:rPr>
              <a:t>E</a:t>
            </a:r>
            <a:r>
              <a:rPr kumimoji="0" lang="en-GB"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mail address – </a:t>
            </a:r>
            <a:r>
              <a:rPr kumimoji="0" lang="en-GB"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hlinkClick r:id="rId2"/>
              </a:rPr>
              <a:t>bsmhft.ppnmidlands@nhs.net</a:t>
            </a:r>
            <a:r>
              <a:rPr kumimoji="0" lang="en-GB"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a:t>
            </a:r>
          </a:p>
          <a:p>
            <a:pPr marL="685533" lvl="1" indent="-228333" algn="l" defTabSz="913267">
              <a:spcBef>
                <a:spcPts val="1000"/>
              </a:spcBef>
              <a:buFont typeface="Arial" panose="020B0604020202020204" pitchFamily="34" charset="0"/>
              <a:buChar char="•"/>
              <a:defRPr/>
            </a:pPr>
            <a:r>
              <a:rPr kumimoji="0" lang="en-GB"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 Midlands fortnightly b</a:t>
            </a:r>
            <a:r>
              <a:rPr lang="en-GB" err="1">
                <a:solidFill>
                  <a:srgbClr val="7030A0"/>
                </a:solidFill>
                <a:latin typeface="Arial" panose="020B0604020202020204" pitchFamily="34" charset="0"/>
                <a:cs typeface="Arial" panose="020B0604020202020204" pitchFamily="34" charset="0"/>
              </a:rPr>
              <a:t>ulletin</a:t>
            </a:r>
            <a:endParaRPr lang="en-GB">
              <a:solidFill>
                <a:srgbClr val="7030A0"/>
              </a:solidFill>
              <a:latin typeface="Arial" panose="020B0604020202020204" pitchFamily="34" charset="0"/>
              <a:cs typeface="Arial" panose="020B0604020202020204" pitchFamily="34" charset="0"/>
            </a:endParaRPr>
          </a:p>
          <a:p>
            <a:pPr marL="685533" lvl="1" indent="-228333" algn="l" defTabSz="913267">
              <a:spcBef>
                <a:spcPts val="1000"/>
              </a:spcBef>
              <a:buFont typeface="Arial" panose="020B0604020202020204" pitchFamily="34" charset="0"/>
              <a:buChar char="•"/>
              <a:defRPr/>
            </a:pPr>
            <a:r>
              <a:rPr lang="en-GB">
                <a:solidFill>
                  <a:srgbClr val="7030A0"/>
                </a:solidFill>
                <a:latin typeface="Arial" panose="020B0604020202020204" pitchFamily="34" charset="0"/>
                <a:cs typeface="Arial" panose="020B0604020202020204" pitchFamily="34" charset="0"/>
              </a:rPr>
              <a:t>Communities of Practice</a:t>
            </a:r>
            <a:endParaRPr kumimoji="0" lang="en-GB"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endParaRPr>
          </a:p>
        </p:txBody>
      </p:sp>
      <p:sp>
        <p:nvSpPr>
          <p:cNvPr id="6" name="Slide Number Placeholder 5">
            <a:extLst>
              <a:ext uri="{FF2B5EF4-FFF2-40B4-BE49-F238E27FC236}">
                <a16:creationId xmlns:a16="http://schemas.microsoft.com/office/drawing/2014/main" id="{160A5FCF-033A-0C4E-1E1F-302D741ECB88}"/>
              </a:ext>
            </a:extLst>
          </p:cNvPr>
          <p:cNvSpPr>
            <a:spLocks noGrp="1"/>
          </p:cNvSpPr>
          <p:nvPr>
            <p:ph type="sldNum" sz="quarter" idx="12"/>
          </p:nvPr>
        </p:nvSpPr>
        <p:spPr/>
        <p:txBody>
          <a:bodyPr/>
          <a:lstStyle/>
          <a:p>
            <a:fld id="{8AA177D0-DD3B-4E01-99B5-626843615751}" type="slidenum">
              <a:rPr lang="en-GB" smtClean="0"/>
              <a:t>32</a:t>
            </a:fld>
            <a:endParaRPr lang="en-GB"/>
          </a:p>
        </p:txBody>
      </p:sp>
      <p:pic>
        <p:nvPicPr>
          <p:cNvPr id="9" name="Picture 8" descr="A logo for a psychological counseling network&#10;&#10;Description automatically generated">
            <a:extLst>
              <a:ext uri="{FF2B5EF4-FFF2-40B4-BE49-F238E27FC236}">
                <a16:creationId xmlns:a16="http://schemas.microsoft.com/office/drawing/2014/main" id="{A2DB0AFB-8D16-36A5-0492-70C92E03B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045" y="348176"/>
            <a:ext cx="1843177" cy="881903"/>
          </a:xfrm>
          <a:prstGeom prst="rect">
            <a:avLst/>
          </a:prstGeom>
        </p:spPr>
      </p:pic>
      <p:pic>
        <p:nvPicPr>
          <p:cNvPr id="14" name="Picture 13" descr="A white and purple banner with people around a circle&#10;&#10;Description automatically generated">
            <a:extLst>
              <a:ext uri="{FF2B5EF4-FFF2-40B4-BE49-F238E27FC236}">
                <a16:creationId xmlns:a16="http://schemas.microsoft.com/office/drawing/2014/main" id="{064239B1-0837-5BF0-A2CC-CB637C7F0407}"/>
              </a:ext>
            </a:extLst>
          </p:cNvPr>
          <p:cNvPicPr>
            <a:picLocks noChangeAspect="1"/>
          </p:cNvPicPr>
          <p:nvPr/>
        </p:nvPicPr>
        <p:blipFill>
          <a:blip r:embed="rId4">
            <a:extLst>
              <a:ext uri="{28A0092B-C50C-407E-A947-70E740481C1C}">
                <a14:useLocalDpi xmlns:a14="http://schemas.microsoft.com/office/drawing/2010/main" val="0"/>
              </a:ext>
            </a:extLst>
          </a:blip>
          <a:srcRect l="8806" t="22512" r="8525" b="21271"/>
          <a:stretch/>
        </p:blipFill>
        <p:spPr>
          <a:xfrm>
            <a:off x="6631536" y="3645454"/>
            <a:ext cx="4880982" cy="1866583"/>
          </a:xfrm>
          <a:prstGeom prst="rect">
            <a:avLst/>
          </a:prstGeom>
        </p:spPr>
      </p:pic>
      <p:sp>
        <p:nvSpPr>
          <p:cNvPr id="4" name="TextBox 3">
            <a:extLst>
              <a:ext uri="{FF2B5EF4-FFF2-40B4-BE49-F238E27FC236}">
                <a16:creationId xmlns:a16="http://schemas.microsoft.com/office/drawing/2014/main" id="{D186BF69-343D-7682-7171-D5D392C7E549}"/>
              </a:ext>
            </a:extLst>
          </p:cNvPr>
          <p:cNvSpPr txBox="1"/>
          <p:nvPr/>
        </p:nvSpPr>
        <p:spPr>
          <a:xfrm>
            <a:off x="2710587" y="319427"/>
            <a:ext cx="6798531" cy="1200329"/>
          </a:xfrm>
          <a:prstGeom prst="rect">
            <a:avLst/>
          </a:prstGeom>
          <a:noFill/>
        </p:spPr>
        <p:txBody>
          <a:bodyPr wrap="square" rtlCol="0">
            <a:spAutoFit/>
          </a:bodyPr>
          <a:lstStyle/>
          <a:p>
            <a:pPr algn="ctr"/>
            <a:r>
              <a:rPr lang="en-GB" sz="3600" b="1">
                <a:solidFill>
                  <a:srgbClr val="7030A0"/>
                </a:solidFill>
                <a:latin typeface="Arial" panose="020B0604020202020204" pitchFamily="34" charset="0"/>
                <a:cs typeface="Arial" panose="020B0604020202020204" pitchFamily="34" charset="0"/>
              </a:rPr>
              <a:t>Thank you for being part of </a:t>
            </a:r>
          </a:p>
          <a:p>
            <a:pPr algn="ctr"/>
            <a:r>
              <a:rPr lang="en-GB" sz="3600" b="1">
                <a:solidFill>
                  <a:srgbClr val="7030A0"/>
                </a:solidFill>
                <a:latin typeface="Arial" panose="020B0604020202020204" pitchFamily="34" charset="0"/>
                <a:cs typeface="Arial" panose="020B0604020202020204" pitchFamily="34" charset="0"/>
              </a:rPr>
              <a:t>our PPN Midlands community</a:t>
            </a:r>
          </a:p>
        </p:txBody>
      </p:sp>
      <p:sp>
        <p:nvSpPr>
          <p:cNvPr id="12" name="TextBox 11">
            <a:extLst>
              <a:ext uri="{FF2B5EF4-FFF2-40B4-BE49-F238E27FC236}">
                <a16:creationId xmlns:a16="http://schemas.microsoft.com/office/drawing/2014/main" id="{A35C2E76-3F20-4853-A2B7-E7E8D64F11D6}"/>
              </a:ext>
            </a:extLst>
          </p:cNvPr>
          <p:cNvSpPr txBox="1"/>
          <p:nvPr/>
        </p:nvSpPr>
        <p:spPr>
          <a:xfrm>
            <a:off x="1677824" y="6117409"/>
            <a:ext cx="8836351" cy="784830"/>
          </a:xfrm>
          <a:prstGeom prst="rect">
            <a:avLst/>
          </a:prstGeom>
          <a:noFill/>
        </p:spPr>
        <p:txBody>
          <a:bodyPr wrap="square" rtlCol="0">
            <a:spAutoFit/>
          </a:bodyPr>
          <a:lstStyle/>
          <a:p>
            <a:pPr>
              <a:lnSpc>
                <a:spcPct val="150000"/>
              </a:lnSpc>
            </a:pPr>
            <a:r>
              <a:rPr lang="en-GB" sz="1800" b="1">
                <a:solidFill>
                  <a:srgbClr val="7030A0"/>
                </a:solidFill>
                <a:latin typeface="Arial" panose="020B0604020202020204" pitchFamily="34" charset="0"/>
                <a:cs typeface="Arial" panose="020B0604020202020204" pitchFamily="34" charset="0"/>
              </a:rPr>
              <a:t>Email: </a:t>
            </a:r>
            <a:r>
              <a:rPr lang="en-GB" sz="1800">
                <a:solidFill>
                  <a:srgbClr val="7030A0"/>
                </a:solidFill>
                <a:latin typeface="Arial" panose="020B0604020202020204" pitchFamily="34" charset="0"/>
                <a:cs typeface="Arial" panose="020B0604020202020204" pitchFamily="34" charset="0"/>
                <a:hlinkClick r:id="rId2"/>
              </a:rPr>
              <a:t>bsmhft.ppnmidlands@nhs.net</a:t>
            </a:r>
            <a:r>
              <a:rPr lang="en-GB" sz="1800">
                <a:solidFill>
                  <a:srgbClr val="7030A0"/>
                </a:solidFill>
                <a:latin typeface="Arial" panose="020B0604020202020204" pitchFamily="34" charset="0"/>
                <a:cs typeface="Arial" panose="020B0604020202020204" pitchFamily="34" charset="0"/>
              </a:rPr>
              <a:t> </a:t>
            </a:r>
            <a:r>
              <a:rPr lang="en-GB" b="1">
                <a:solidFill>
                  <a:srgbClr val="7030A0"/>
                </a:solidFill>
                <a:latin typeface="Arial" panose="020B0604020202020204" pitchFamily="34" charset="0"/>
                <a:cs typeface="Arial" panose="020B0604020202020204" pitchFamily="34" charset="0"/>
              </a:rPr>
              <a:t>                     </a:t>
            </a:r>
            <a:r>
              <a:rPr lang="en-GB" sz="1800" b="1">
                <a:solidFill>
                  <a:srgbClr val="7030A0"/>
                </a:solidFill>
                <a:latin typeface="Arial" panose="020B0604020202020204" pitchFamily="34" charset="0"/>
                <a:cs typeface="Arial" panose="020B0604020202020204" pitchFamily="34" charset="0"/>
              </a:rPr>
              <a:t>Web: </a:t>
            </a:r>
            <a:r>
              <a:rPr lang="en-GB" sz="1800">
                <a:solidFill>
                  <a:srgbClr val="7030A0"/>
                </a:solidFill>
                <a:latin typeface="Arial" panose="020B0604020202020204" pitchFamily="34" charset="0"/>
                <a:cs typeface="Arial" panose="020B0604020202020204" pitchFamily="34" charset="0"/>
                <a:hlinkClick r:id="rId5"/>
              </a:rPr>
              <a:t>www.ppn.nhs.uk/midlands</a:t>
            </a:r>
            <a:endParaRPr lang="en-GB" sz="1800" b="1">
              <a:solidFill>
                <a:srgbClr val="7030A0"/>
              </a:solidFill>
              <a:latin typeface="Arial" panose="020B0604020202020204" pitchFamily="34" charset="0"/>
              <a:cs typeface="Arial" panose="020B0604020202020204" pitchFamily="34" charset="0"/>
            </a:endParaRPr>
          </a:p>
          <a:p>
            <a:endParaRPr lang="en-GB"/>
          </a:p>
        </p:txBody>
      </p:sp>
      <p:sp>
        <p:nvSpPr>
          <p:cNvPr id="15" name="Subtitle 2">
            <a:extLst>
              <a:ext uri="{FF2B5EF4-FFF2-40B4-BE49-F238E27FC236}">
                <a16:creationId xmlns:a16="http://schemas.microsoft.com/office/drawing/2014/main" id="{34F60660-F209-9882-78B7-1F88A5CC071B}"/>
              </a:ext>
            </a:extLst>
          </p:cNvPr>
          <p:cNvSpPr txBox="1">
            <a:spLocks/>
          </p:cNvSpPr>
          <p:nvPr/>
        </p:nvSpPr>
        <p:spPr>
          <a:xfrm>
            <a:off x="412002" y="4171839"/>
            <a:ext cx="6219534" cy="13401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28333" indent="-228333" algn="l" defTabSz="913267">
              <a:buFont typeface="Arial" panose="020B0604020202020204" pitchFamily="34" charset="0"/>
              <a:buChar char="•"/>
              <a:defRPr/>
            </a:pPr>
            <a:r>
              <a:rPr lang="en-GB">
                <a:solidFill>
                  <a:srgbClr val="7030A0"/>
                </a:solidFill>
                <a:latin typeface="Arial" panose="020B0604020202020204" pitchFamily="34" charset="0"/>
                <a:cs typeface="Arial" panose="020B0604020202020204" pitchFamily="34" charset="0"/>
              </a:rPr>
              <a:t>National Psychological Professions Week </a:t>
            </a:r>
          </a:p>
          <a:p>
            <a:pPr defTabSz="913267">
              <a:defRPr/>
            </a:pPr>
            <a:r>
              <a:rPr lang="en-GB" b="1">
                <a:solidFill>
                  <a:srgbClr val="7030A0"/>
                </a:solidFill>
                <a:latin typeface="Arial" panose="020B0604020202020204" pitchFamily="34" charset="0"/>
                <a:cs typeface="Arial" panose="020B0604020202020204" pitchFamily="34" charset="0"/>
              </a:rPr>
              <a:t>Details of Midlands sessions to follow soon! </a:t>
            </a:r>
          </a:p>
          <a:p>
            <a:pPr marL="228333" indent="-228333" algn="l" defTabSz="913267">
              <a:buFont typeface="Arial" panose="020B0604020202020204" pitchFamily="34" charset="0"/>
              <a:buChar char="•"/>
              <a:defRPr/>
            </a:pPr>
            <a:endParaRPr lang="en-GB">
              <a:solidFill>
                <a:srgbClr val="7030A0"/>
              </a:solidFill>
              <a:latin typeface="Arial" panose="020B0604020202020204" pitchFamily="34" charset="0"/>
              <a:cs typeface="Arial" panose="020B0604020202020204" pitchFamily="34" charset="0"/>
            </a:endParaRPr>
          </a:p>
        </p:txBody>
      </p:sp>
      <p:pic>
        <p:nvPicPr>
          <p:cNvPr id="2" name="Picture 1" descr="A purple balloon with stars and a purple balloon&#10;&#10;Description automatically generated">
            <a:extLst>
              <a:ext uri="{FF2B5EF4-FFF2-40B4-BE49-F238E27FC236}">
                <a16:creationId xmlns:a16="http://schemas.microsoft.com/office/drawing/2014/main" id="{2A28A4F0-3F5E-BB48-11B8-CAABE71801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15109379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7B5C41-BFD0-9E3B-96A6-137E4B215125}"/>
              </a:ext>
            </a:extLst>
          </p:cNvPr>
          <p:cNvSpPr txBox="1"/>
          <p:nvPr/>
        </p:nvSpPr>
        <p:spPr>
          <a:xfrm>
            <a:off x="0" y="17494"/>
            <a:ext cx="12191999" cy="6804000"/>
          </a:xfrm>
          <a:prstGeom prst="rect">
            <a:avLst/>
          </a:prstGeom>
          <a:noFill/>
          <a:ln w="92075">
            <a:solidFill>
              <a:srgbClr val="7030A0"/>
            </a:solidFill>
          </a:ln>
        </p:spPr>
        <p:txBody>
          <a:bodyPr wrap="square" rtlCol="0">
            <a:spAutoFit/>
          </a:bodyPr>
          <a:lstStyle/>
          <a:p>
            <a:endParaRPr lang="en-GB"/>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33</a:t>
            </a:fld>
            <a:endParaRPr lang="en-GB"/>
          </a:p>
        </p:txBody>
      </p:sp>
      <p:pic>
        <p:nvPicPr>
          <p:cNvPr id="8" name="Picture 7" descr="A logo for a psychological counseling network&#10;&#10;Description automatically generated">
            <a:extLst>
              <a:ext uri="{FF2B5EF4-FFF2-40B4-BE49-F238E27FC236}">
                <a16:creationId xmlns:a16="http://schemas.microsoft.com/office/drawing/2014/main" id="{AD97AA2D-69B7-A321-0322-E21562097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33" y="359232"/>
            <a:ext cx="1843177" cy="881903"/>
          </a:xfrm>
          <a:prstGeom prst="rect">
            <a:avLst/>
          </a:prstGeom>
        </p:spPr>
      </p:pic>
      <p:pic>
        <p:nvPicPr>
          <p:cNvPr id="9" name="Picture 8" descr="A purple balloon with stars and a purple balloon&#10;&#10;Description automatically generated">
            <a:extLst>
              <a:ext uri="{FF2B5EF4-FFF2-40B4-BE49-F238E27FC236}">
                <a16:creationId xmlns:a16="http://schemas.microsoft.com/office/drawing/2014/main" id="{71F3C2E1-14BE-E25A-C53E-F6B24BE0FA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pic>
        <p:nvPicPr>
          <p:cNvPr id="11" name="Picture 10" descr="A purple rectangle with white dots&#10;&#10;Description automatically generated">
            <a:extLst>
              <a:ext uri="{FF2B5EF4-FFF2-40B4-BE49-F238E27FC236}">
                <a16:creationId xmlns:a16="http://schemas.microsoft.com/office/drawing/2014/main" id="{583F533F-1619-0545-B4EB-166AAF2AB8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502" y="1324571"/>
            <a:ext cx="10687298" cy="5343649"/>
          </a:xfrm>
          <a:prstGeom prst="rect">
            <a:avLst/>
          </a:prstGeom>
        </p:spPr>
      </p:pic>
    </p:spTree>
    <p:extLst>
      <p:ext uri="{BB962C8B-B14F-4D97-AF65-F5344CB8AC3E}">
        <p14:creationId xmlns:p14="http://schemas.microsoft.com/office/powerpoint/2010/main" val="2030273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7B5C41-BFD0-9E3B-96A6-137E4B215125}"/>
              </a:ext>
            </a:extLst>
          </p:cNvPr>
          <p:cNvSpPr txBox="1"/>
          <p:nvPr/>
        </p:nvSpPr>
        <p:spPr>
          <a:xfrm>
            <a:off x="0" y="17494"/>
            <a:ext cx="12191999" cy="6804000"/>
          </a:xfrm>
          <a:prstGeom prst="rect">
            <a:avLst/>
          </a:prstGeom>
          <a:noFill/>
          <a:ln w="92075">
            <a:solidFill>
              <a:srgbClr val="7030A0"/>
            </a:solidFill>
          </a:ln>
        </p:spPr>
        <p:txBody>
          <a:bodyPr wrap="square" rtlCol="0">
            <a:spAutoFit/>
          </a:bodyPr>
          <a:lstStyle/>
          <a:p>
            <a:endParaRPr lang="en-GB"/>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4</a:t>
            </a:fld>
            <a:endParaRPr lang="en-GB"/>
          </a:p>
        </p:txBody>
      </p:sp>
      <p:pic>
        <p:nvPicPr>
          <p:cNvPr id="8" name="Picture 7" descr="A logo for a psychological counseling network&#10;&#10;Description automatically generated">
            <a:extLst>
              <a:ext uri="{FF2B5EF4-FFF2-40B4-BE49-F238E27FC236}">
                <a16:creationId xmlns:a16="http://schemas.microsoft.com/office/drawing/2014/main" id="{AD97AA2D-69B7-A321-0322-E21562097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33" y="359232"/>
            <a:ext cx="1843177" cy="881903"/>
          </a:xfrm>
          <a:prstGeom prst="rect">
            <a:avLst/>
          </a:prstGeom>
        </p:spPr>
      </p:pic>
      <p:sp>
        <p:nvSpPr>
          <p:cNvPr id="2" name="TextBox 1">
            <a:extLst>
              <a:ext uri="{FF2B5EF4-FFF2-40B4-BE49-F238E27FC236}">
                <a16:creationId xmlns:a16="http://schemas.microsoft.com/office/drawing/2014/main" id="{30C3887F-6461-CC81-5719-C331E9A542B5}"/>
              </a:ext>
            </a:extLst>
          </p:cNvPr>
          <p:cNvSpPr txBox="1"/>
          <p:nvPr/>
        </p:nvSpPr>
        <p:spPr>
          <a:xfrm>
            <a:off x="2188210" y="756637"/>
            <a:ext cx="8081818"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Some of our </a:t>
            </a:r>
            <a:r>
              <a:rPr lang="en-GB" sz="3200" b="1">
                <a:solidFill>
                  <a:srgbClr val="7030A0"/>
                </a:solidFill>
                <a:latin typeface="Arial" panose="020B0604020202020204" pitchFamily="34" charset="0"/>
                <a:cs typeface="Arial" panose="020B0604020202020204" pitchFamily="34" charset="0"/>
              </a:rPr>
              <a:t>achievements</a:t>
            </a:r>
            <a:r>
              <a:rPr lang="en-GB" sz="3600" b="1">
                <a:solidFill>
                  <a:srgbClr val="7030A0"/>
                </a:solidFill>
                <a:latin typeface="Arial" panose="020B0604020202020204" pitchFamily="34" charset="0"/>
                <a:cs typeface="Arial" panose="020B0604020202020204" pitchFamily="34" charset="0"/>
              </a:rPr>
              <a:t> to date</a:t>
            </a:r>
          </a:p>
        </p:txBody>
      </p:sp>
      <p:graphicFrame>
        <p:nvGraphicFramePr>
          <p:cNvPr id="6" name="Diagram 5">
            <a:extLst>
              <a:ext uri="{FF2B5EF4-FFF2-40B4-BE49-F238E27FC236}">
                <a16:creationId xmlns:a16="http://schemas.microsoft.com/office/drawing/2014/main" id="{4D15EF7B-D1D3-36CD-CEA2-CB0628B93035}"/>
              </a:ext>
            </a:extLst>
          </p:cNvPr>
          <p:cNvGraphicFramePr/>
          <p:nvPr>
            <p:extLst>
              <p:ext uri="{D42A27DB-BD31-4B8C-83A1-F6EECF244321}">
                <p14:modId xmlns:p14="http://schemas.microsoft.com/office/powerpoint/2010/main" val="3871065934"/>
              </p:ext>
            </p:extLst>
          </p:nvPr>
        </p:nvGraphicFramePr>
        <p:xfrm>
          <a:off x="831273" y="1886989"/>
          <a:ext cx="10298545" cy="4251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8EF694D3-9C85-49B1-7D95-EEB2DEE904CE}"/>
              </a:ext>
            </a:extLst>
          </p:cNvPr>
          <p:cNvPicPr>
            <a:picLocks noChangeAspect="1"/>
          </p:cNvPicPr>
          <p:nvPr/>
        </p:nvPicPr>
        <p:blipFill>
          <a:blip r:embed="rId8"/>
          <a:stretch>
            <a:fillRect/>
          </a:stretch>
        </p:blipFill>
        <p:spPr>
          <a:xfrm>
            <a:off x="286008" y="6075846"/>
            <a:ext cx="11619983" cy="432854"/>
          </a:xfrm>
          <a:prstGeom prst="rect">
            <a:avLst/>
          </a:prstGeom>
        </p:spPr>
      </p:pic>
      <p:pic>
        <p:nvPicPr>
          <p:cNvPr id="9" name="Picture 8" descr="A purple balloon with stars and a purple balloon&#10;&#10;Description automatically generated">
            <a:extLst>
              <a:ext uri="{FF2B5EF4-FFF2-40B4-BE49-F238E27FC236}">
                <a16:creationId xmlns:a16="http://schemas.microsoft.com/office/drawing/2014/main" id="{71F3C2E1-14BE-E25A-C53E-F6B24BE0FA2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2706666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70449" y="73324"/>
            <a:ext cx="12051102" cy="6711351"/>
          </a:xfrm>
          <a:prstGeom prst="rect">
            <a:avLst/>
          </a:prstGeom>
          <a:ln w="9842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a:extLst>
              <a:ext uri="{FF2B5EF4-FFF2-40B4-BE49-F238E27FC236}">
                <a16:creationId xmlns:a16="http://schemas.microsoft.com/office/drawing/2014/main" id="{97F1F69B-4A42-5062-084C-D1B3386CB2FF}"/>
              </a:ext>
            </a:extLst>
          </p:cNvPr>
          <p:cNvSpPr>
            <a:spLocks noGrp="1"/>
          </p:cNvSpPr>
          <p:nvPr>
            <p:ph type="ctrTitle"/>
          </p:nvPr>
        </p:nvSpPr>
        <p:spPr>
          <a:xfrm>
            <a:off x="1524000" y="1122363"/>
            <a:ext cx="9144000" cy="1295717"/>
          </a:xfrm>
        </p:spPr>
        <p:txBody>
          <a:bodyPr/>
          <a:lstStyle/>
          <a:p>
            <a:endParaRPr lang="en-GB" b="1">
              <a:solidFill>
                <a:srgbClr val="7030A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D0097102-DE60-BAE7-EA0E-25EA743E8D38}"/>
              </a:ext>
            </a:extLst>
          </p:cNvPr>
          <p:cNvSpPr>
            <a:spLocks noGrp="1"/>
          </p:cNvSpPr>
          <p:nvPr>
            <p:ph type="subTitle" idx="1"/>
          </p:nvPr>
        </p:nvSpPr>
        <p:spPr>
          <a:xfrm>
            <a:off x="1524000" y="2763837"/>
            <a:ext cx="9144000" cy="665162"/>
          </a:xfrm>
        </p:spPr>
        <p:txBody>
          <a:bodyPr>
            <a:normAutofit/>
          </a:bodyPr>
          <a:lstStyle/>
          <a:p>
            <a:endParaRPr lang="en-GB" sz="3200">
              <a:solidFill>
                <a:srgbClr val="7030A0"/>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5</a:t>
            </a:fld>
            <a:endParaRPr lang="en-GB"/>
          </a:p>
        </p:txBody>
      </p:sp>
      <p:pic>
        <p:nvPicPr>
          <p:cNvPr id="6" name="Picture 5">
            <a:extLst>
              <a:ext uri="{FF2B5EF4-FFF2-40B4-BE49-F238E27FC236}">
                <a16:creationId xmlns:a16="http://schemas.microsoft.com/office/drawing/2014/main" id="{66285201-B365-BCC4-D682-95CBBFC1D5C3}"/>
              </a:ext>
            </a:extLst>
          </p:cNvPr>
          <p:cNvPicPr>
            <a:picLocks noChangeAspect="1"/>
          </p:cNvPicPr>
          <p:nvPr/>
        </p:nvPicPr>
        <p:blipFill>
          <a:blip r:embed="rId2"/>
          <a:stretch>
            <a:fillRect/>
          </a:stretch>
        </p:blipFill>
        <p:spPr>
          <a:xfrm>
            <a:off x="0" y="1"/>
            <a:ext cx="12192000" cy="6857999"/>
          </a:xfrm>
          <a:prstGeom prst="rect">
            <a:avLst/>
          </a:prstGeom>
        </p:spPr>
      </p:pic>
    </p:spTree>
    <p:extLst>
      <p:ext uri="{BB962C8B-B14F-4D97-AF65-F5344CB8AC3E}">
        <p14:creationId xmlns:p14="http://schemas.microsoft.com/office/powerpoint/2010/main" val="500550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7B5C41-BFD0-9E3B-96A6-137E4B215125}"/>
              </a:ext>
            </a:extLst>
          </p:cNvPr>
          <p:cNvSpPr txBox="1"/>
          <p:nvPr/>
        </p:nvSpPr>
        <p:spPr>
          <a:xfrm>
            <a:off x="1" y="27000"/>
            <a:ext cx="12191999" cy="6804000"/>
          </a:xfrm>
          <a:prstGeom prst="rect">
            <a:avLst/>
          </a:prstGeom>
          <a:noFill/>
          <a:ln w="92075">
            <a:solidFill>
              <a:srgbClr val="7030A0"/>
            </a:solidFill>
          </a:ln>
        </p:spPr>
        <p:txBody>
          <a:bodyPr wrap="square" rtlCol="0">
            <a:spAutoFit/>
          </a:bodyPr>
          <a:lstStyle/>
          <a:p>
            <a:endParaRPr lang="en-GB"/>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6</a:t>
            </a:fld>
            <a:endParaRPr lang="en-GB"/>
          </a:p>
        </p:txBody>
      </p:sp>
      <p:pic>
        <p:nvPicPr>
          <p:cNvPr id="7" name="Picture 6">
            <a:extLst>
              <a:ext uri="{FF2B5EF4-FFF2-40B4-BE49-F238E27FC236}">
                <a16:creationId xmlns:a16="http://schemas.microsoft.com/office/drawing/2014/main" id="{8EF694D3-9C85-49B1-7D95-EEB2DEE904CE}"/>
              </a:ext>
            </a:extLst>
          </p:cNvPr>
          <p:cNvPicPr>
            <a:picLocks noChangeAspect="1"/>
          </p:cNvPicPr>
          <p:nvPr/>
        </p:nvPicPr>
        <p:blipFill>
          <a:blip r:embed="rId2"/>
          <a:stretch>
            <a:fillRect/>
          </a:stretch>
        </p:blipFill>
        <p:spPr>
          <a:xfrm>
            <a:off x="286008" y="6075846"/>
            <a:ext cx="11619983" cy="432854"/>
          </a:xfrm>
          <a:prstGeom prst="rect">
            <a:avLst/>
          </a:prstGeom>
        </p:spPr>
      </p:pic>
      <p:pic>
        <p:nvPicPr>
          <p:cNvPr id="10" name="Picture 9" descr="A close up of text&#10;&#10;Description automatically generated">
            <a:extLst>
              <a:ext uri="{FF2B5EF4-FFF2-40B4-BE49-F238E27FC236}">
                <a16:creationId xmlns:a16="http://schemas.microsoft.com/office/drawing/2014/main" id="{049257E0-D2DF-373A-9F6A-A920C7D965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008" y="1065200"/>
            <a:ext cx="8324592" cy="30089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TextBox 10">
            <a:extLst>
              <a:ext uri="{FF2B5EF4-FFF2-40B4-BE49-F238E27FC236}">
                <a16:creationId xmlns:a16="http://schemas.microsoft.com/office/drawing/2014/main" id="{B2BCEDB8-DCA2-FFE9-99D5-5D4E4F99CD11}"/>
              </a:ext>
            </a:extLst>
          </p:cNvPr>
          <p:cNvSpPr txBox="1"/>
          <p:nvPr/>
        </p:nvSpPr>
        <p:spPr>
          <a:xfrm>
            <a:off x="518693" y="170151"/>
            <a:ext cx="8718085" cy="600164"/>
          </a:xfrm>
          <a:prstGeom prst="rect">
            <a:avLst/>
          </a:prstGeom>
          <a:noFill/>
        </p:spPr>
        <p:txBody>
          <a:bodyPr wrap="square" rtlCol="0">
            <a:spAutoFit/>
          </a:bodyPr>
          <a:lstStyle/>
          <a:p>
            <a:r>
              <a:rPr lang="en-GB" sz="2400" b="1">
                <a:solidFill>
                  <a:srgbClr val="7030A0"/>
                </a:solidFill>
                <a:latin typeface="Arial" panose="020B0604020202020204" pitchFamily="34" charset="0"/>
                <a:cs typeface="Arial" panose="020B0604020202020204" pitchFamily="34" charset="0"/>
              </a:rPr>
              <a:t>Health Psychology Workforce Transformation Programme</a:t>
            </a:r>
          </a:p>
          <a:p>
            <a:r>
              <a:rPr lang="en-GB" sz="900" b="1" i="1">
                <a:solidFill>
                  <a:srgbClr val="7030A0"/>
                </a:solidFill>
                <a:latin typeface="Arial" panose="020B0604020202020204" pitchFamily="34" charset="0"/>
                <a:cs typeface="Arial" panose="020B0604020202020204" pitchFamily="34" charset="0"/>
              </a:rPr>
              <a:t>https://www.hee.nhs.uk/our-work/workforce-transformation/health-psychology-workforce-transformation-programme</a:t>
            </a:r>
          </a:p>
        </p:txBody>
      </p:sp>
      <p:sp>
        <p:nvSpPr>
          <p:cNvPr id="12" name="TextBox 11">
            <a:extLst>
              <a:ext uri="{FF2B5EF4-FFF2-40B4-BE49-F238E27FC236}">
                <a16:creationId xmlns:a16="http://schemas.microsoft.com/office/drawing/2014/main" id="{9BEE249E-8511-21FD-2F9A-0840EA748EE0}"/>
              </a:ext>
            </a:extLst>
          </p:cNvPr>
          <p:cNvSpPr txBox="1"/>
          <p:nvPr/>
        </p:nvSpPr>
        <p:spPr>
          <a:xfrm>
            <a:off x="286009" y="4315472"/>
            <a:ext cx="11905991" cy="1754326"/>
          </a:xfrm>
          <a:prstGeom prst="rect">
            <a:avLst/>
          </a:prstGeom>
          <a:noFill/>
        </p:spPr>
        <p:txBody>
          <a:bodyPr wrap="square" rtlCol="0">
            <a:spAutoFit/>
          </a:bodyPr>
          <a:lstStyle/>
          <a:p>
            <a:pPr algn="l"/>
            <a:r>
              <a:rPr lang="en-GB" sz="1800" b="0" i="1" u="none" strike="noStrike" baseline="0">
                <a:latin typeface="NewBaskervilleStd-Roman"/>
              </a:rPr>
              <a:t>“New roles for qualified health psychologists have been established in key areas in Scotland…. This approach is slowly evolving in England. For example, a national pilot programme embedding seven trainee health psychologists in workforce transformation and redesign across seven regions has achieved proof of concept (NHS HEE, 2023). Swifter growth of opportunities for health psychologists, and a focused funded training programme in physical health care presents one solution for strategically upscaling to maximise the impact of psychological practice on population health and wellbeing</a:t>
            </a:r>
            <a:r>
              <a:rPr lang="en-GB" sz="1800" b="0" i="0" u="none" strike="noStrike" baseline="0">
                <a:latin typeface="NewBaskervilleStd-Roman"/>
              </a:rPr>
              <a:t>.”</a:t>
            </a:r>
          </a:p>
          <a:p>
            <a:pPr algn="l"/>
            <a:r>
              <a:rPr lang="en-GB" sz="1800" b="1" i="1" u="none" strike="noStrike" baseline="0">
                <a:latin typeface="NewBaskervilleStd-Italic"/>
              </a:rPr>
              <a:t>Clinical Psychology Forum 375 – April 2024</a:t>
            </a:r>
            <a:r>
              <a:rPr lang="en-GB" b="1">
                <a:latin typeface="NewBaskervilleStd-Roman"/>
              </a:rPr>
              <a:t> p.57</a:t>
            </a:r>
            <a:endParaRPr lang="en-GB" sz="1800" b="1" i="0" u="none" strike="noStrike" baseline="0">
              <a:latin typeface="NewBaskervilleStd-Roman"/>
            </a:endParaRPr>
          </a:p>
        </p:txBody>
      </p:sp>
      <p:pic>
        <p:nvPicPr>
          <p:cNvPr id="14" name="Picture 13">
            <a:extLst>
              <a:ext uri="{FF2B5EF4-FFF2-40B4-BE49-F238E27FC236}">
                <a16:creationId xmlns:a16="http://schemas.microsoft.com/office/drawing/2014/main" id="{C63E0D81-203B-B07A-90E7-606C822676AD}"/>
              </a:ext>
            </a:extLst>
          </p:cNvPr>
          <p:cNvPicPr>
            <a:picLocks noChangeAspect="1"/>
          </p:cNvPicPr>
          <p:nvPr/>
        </p:nvPicPr>
        <p:blipFill>
          <a:blip r:embed="rId4"/>
          <a:stretch>
            <a:fillRect/>
          </a:stretch>
        </p:blipFill>
        <p:spPr>
          <a:xfrm>
            <a:off x="9516680" y="922955"/>
            <a:ext cx="2389311" cy="323914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52127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2AA39-2657-C745-90E1-11A0A8564778}"/>
              </a:ext>
            </a:extLst>
          </p:cNvPr>
          <p:cNvSpPr>
            <a:spLocks noGrp="1"/>
          </p:cNvSpPr>
          <p:nvPr>
            <p:ph type="ctrTitle"/>
          </p:nvPr>
        </p:nvSpPr>
        <p:spPr>
          <a:xfrm>
            <a:off x="1520192" y="1590852"/>
            <a:ext cx="9143999" cy="2387600"/>
          </a:xfrm>
        </p:spPr>
        <p:txBody>
          <a:bodyPr>
            <a:noAutofit/>
          </a:bodyPr>
          <a:lstStyle/>
          <a:p>
            <a:r>
              <a:rPr lang="en-GB" sz="5500" b="1">
                <a:solidFill>
                  <a:srgbClr val="0070C0"/>
                </a:solidFill>
              </a:rPr>
              <a:t>Shaping the Future: </a:t>
            </a:r>
            <a:br>
              <a:rPr lang="en-GB" sz="5500" b="1">
                <a:solidFill>
                  <a:srgbClr val="0070C0"/>
                </a:solidFill>
              </a:rPr>
            </a:br>
            <a:r>
              <a:rPr lang="en-GB" sz="5500" b="1">
                <a:solidFill>
                  <a:srgbClr val="0070C0"/>
                </a:solidFill>
              </a:rPr>
              <a:t>Health Psychology in NHS Workforce Redesign</a:t>
            </a:r>
            <a:endParaRPr lang="en-US" sz="5500" b="1">
              <a:solidFill>
                <a:srgbClr val="0070C0"/>
              </a:solidFill>
              <a:cs typeface="Arial" panose="020B0604020202020204" pitchFamily="34" charset="0"/>
            </a:endParaRPr>
          </a:p>
        </p:txBody>
      </p:sp>
      <p:pic>
        <p:nvPicPr>
          <p:cNvPr id="3" name="Picture 2" descr="HEE logo">
            <a:extLst>
              <a:ext uri="{FF2B5EF4-FFF2-40B4-BE49-F238E27FC236}">
                <a16:creationId xmlns:a16="http://schemas.microsoft.com/office/drawing/2014/main" id="{0C3DB47B-66A4-9E4F-52D0-D52C1DA62E72}"/>
              </a:ext>
            </a:extLst>
          </p:cNvPr>
          <p:cNvPicPr>
            <a:picLocks noChangeAspect="1"/>
          </p:cNvPicPr>
          <p:nvPr/>
        </p:nvPicPr>
        <p:blipFill>
          <a:blip r:embed="rId2"/>
          <a:stretch>
            <a:fillRect/>
          </a:stretch>
        </p:blipFill>
        <p:spPr>
          <a:xfrm>
            <a:off x="4713923" y="0"/>
            <a:ext cx="2764157" cy="1048154"/>
          </a:xfrm>
          <a:prstGeom prst="rect">
            <a:avLst/>
          </a:prstGeom>
        </p:spPr>
      </p:pic>
      <p:sp>
        <p:nvSpPr>
          <p:cNvPr id="5" name="TextBox 4">
            <a:extLst>
              <a:ext uri="{FF2B5EF4-FFF2-40B4-BE49-F238E27FC236}">
                <a16:creationId xmlns:a16="http://schemas.microsoft.com/office/drawing/2014/main" id="{A85332BB-15FE-0A33-5079-9663EAAC3520}"/>
              </a:ext>
            </a:extLst>
          </p:cNvPr>
          <p:cNvSpPr txBox="1"/>
          <p:nvPr/>
        </p:nvSpPr>
        <p:spPr>
          <a:xfrm>
            <a:off x="7478079" y="4948238"/>
            <a:ext cx="4791074" cy="923330"/>
          </a:xfrm>
          <a:prstGeom prst="rect">
            <a:avLst/>
          </a:prstGeom>
          <a:noFill/>
        </p:spPr>
        <p:txBody>
          <a:bodyPr wrap="square">
            <a:spAutoFit/>
          </a:bodyPr>
          <a:lstStyle/>
          <a:p>
            <a:r>
              <a:rPr lang="en-GB">
                <a:solidFill>
                  <a:srgbClr val="000000"/>
                </a:solidFill>
                <a:ea typeface="Calibri" panose="020F0502020204030204" pitchFamily="34" charset="0"/>
              </a:rPr>
              <a:t>Helena Lee</a:t>
            </a:r>
            <a:endParaRPr lang="en-GB">
              <a:solidFill>
                <a:srgbClr val="7030A0"/>
              </a:solidFill>
            </a:endParaRPr>
          </a:p>
          <a:p>
            <a:r>
              <a:rPr lang="en-GB"/>
              <a:t>Trainee Health Psychologist</a:t>
            </a:r>
          </a:p>
          <a:p>
            <a:r>
              <a:rPr lang="en-GB">
                <a:ea typeface="Calibri" panose="020F0502020204030204" pitchFamily="34" charset="0"/>
              </a:rPr>
              <a:t>Helena.lee16@nhs.net</a:t>
            </a:r>
          </a:p>
        </p:txBody>
      </p:sp>
      <p:sp>
        <p:nvSpPr>
          <p:cNvPr id="4" name="TextBox 3">
            <a:extLst>
              <a:ext uri="{FF2B5EF4-FFF2-40B4-BE49-F238E27FC236}">
                <a16:creationId xmlns:a16="http://schemas.microsoft.com/office/drawing/2014/main" id="{BE2312AE-D4AB-7FF5-8D0F-3E2B84A6300E}"/>
              </a:ext>
            </a:extLst>
          </p:cNvPr>
          <p:cNvSpPr txBox="1"/>
          <p:nvPr/>
        </p:nvSpPr>
        <p:spPr>
          <a:xfrm>
            <a:off x="1524001" y="6472022"/>
            <a:ext cx="7507705" cy="369332"/>
          </a:xfrm>
          <a:prstGeom prst="rect">
            <a:avLst/>
          </a:prstGeom>
          <a:noFill/>
        </p:spPr>
        <p:txBody>
          <a:bodyPr wrap="square" rtlCol="0">
            <a:spAutoFit/>
          </a:bodyPr>
          <a:lstStyle/>
          <a:p>
            <a:r>
              <a:rPr lang="en-GB"/>
              <a:t>With thanks to Elizabeth Jenkinson, Lucy Renwick, Eleanor Bull and Jo Hall.</a:t>
            </a:r>
          </a:p>
        </p:txBody>
      </p:sp>
    </p:spTree>
    <p:extLst>
      <p:ext uri="{BB962C8B-B14F-4D97-AF65-F5344CB8AC3E}">
        <p14:creationId xmlns:p14="http://schemas.microsoft.com/office/powerpoint/2010/main" val="3508646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1843306" y="806762"/>
            <a:ext cx="7886700" cy="62546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Session outline:</a:t>
            </a:r>
          </a:p>
        </p:txBody>
      </p:sp>
      <p:sp>
        <p:nvSpPr>
          <p:cNvPr id="2" name="TextBox 1">
            <a:extLst>
              <a:ext uri="{FF2B5EF4-FFF2-40B4-BE49-F238E27FC236}">
                <a16:creationId xmlns:a16="http://schemas.microsoft.com/office/drawing/2014/main" id="{72797B18-4937-0A4E-BF60-C632A6873A0E}"/>
              </a:ext>
            </a:extLst>
          </p:cNvPr>
          <p:cNvSpPr txBox="1"/>
          <p:nvPr/>
        </p:nvSpPr>
        <p:spPr>
          <a:xfrm>
            <a:off x="2324053" y="1845581"/>
            <a:ext cx="4588042" cy="3539430"/>
          </a:xfrm>
          <a:prstGeom prst="rect">
            <a:avLst/>
          </a:prstGeom>
          <a:noFill/>
          <a:ln>
            <a:solidFill>
              <a:srgbClr val="00BDF2"/>
            </a:solidFill>
          </a:ln>
        </p:spPr>
        <p:txBody>
          <a:bodyPr wrap="square" rtlCol="0">
            <a:spAutoFit/>
          </a:bodyPr>
          <a:lstStyle/>
          <a:p>
            <a:pPr marL="457200" indent="-457200">
              <a:buFont typeface="Arial" panose="020B0604020202020204" pitchFamily="34" charset="0"/>
              <a:buChar char="•"/>
            </a:pPr>
            <a:r>
              <a:rPr lang="en-US" sz="2800">
                <a:cs typeface="Arial" panose="020B0604020202020204" pitchFamily="34" charset="0"/>
              </a:rPr>
              <a:t>Health Psychology and the Training Routes</a:t>
            </a:r>
          </a:p>
          <a:p>
            <a:endParaRPr lang="en-US" sz="2800">
              <a:cs typeface="Arial" panose="020B0604020202020204" pitchFamily="34" charset="0"/>
            </a:endParaRPr>
          </a:p>
          <a:p>
            <a:pPr marL="457200" indent="-457200">
              <a:buFont typeface="Arial" panose="020B0604020202020204" pitchFamily="34" charset="0"/>
              <a:buChar char="•"/>
            </a:pPr>
            <a:r>
              <a:rPr lang="en-US" sz="2800">
                <a:cs typeface="Arial" panose="020B0604020202020204" pitchFamily="34" charset="0"/>
              </a:rPr>
              <a:t>The new NHS funded route</a:t>
            </a:r>
          </a:p>
          <a:p>
            <a:endParaRPr lang="en-US" sz="2800">
              <a:cs typeface="Arial" panose="020B0604020202020204" pitchFamily="34" charset="0"/>
            </a:endParaRPr>
          </a:p>
          <a:p>
            <a:pPr marL="457200" indent="-457200">
              <a:buFont typeface="Arial" panose="020B0604020202020204" pitchFamily="34" charset="0"/>
              <a:buChar char="•"/>
            </a:pPr>
            <a:r>
              <a:rPr lang="en-US" sz="2800">
                <a:cs typeface="Arial" panose="020B0604020202020204" pitchFamily="34" charset="0"/>
              </a:rPr>
              <a:t>My work</a:t>
            </a:r>
          </a:p>
          <a:p>
            <a:endParaRPr lang="en-US" sz="2800">
              <a:cs typeface="Arial" panose="020B0604020202020204" pitchFamily="34" charset="0"/>
            </a:endParaRPr>
          </a:p>
          <a:p>
            <a:pPr marL="457200" indent="-457200">
              <a:buFont typeface="Arial" panose="020B0604020202020204" pitchFamily="34" charset="0"/>
              <a:buChar char="•"/>
            </a:pPr>
            <a:r>
              <a:rPr lang="en-US" sz="2800">
                <a:cs typeface="Arial" panose="020B0604020202020204" pitchFamily="34" charset="0"/>
              </a:rPr>
              <a:t>Reflections</a:t>
            </a:r>
          </a:p>
        </p:txBody>
      </p:sp>
      <p:pic>
        <p:nvPicPr>
          <p:cNvPr id="4" name="Picture 3">
            <a:extLst>
              <a:ext uri="{FF2B5EF4-FFF2-40B4-BE49-F238E27FC236}">
                <a16:creationId xmlns:a16="http://schemas.microsoft.com/office/drawing/2014/main" id="{6734FC2E-4A75-DD89-9CE1-0ECBBA976C93}"/>
              </a:ext>
            </a:extLst>
          </p:cNvPr>
          <p:cNvPicPr>
            <a:picLocks noChangeAspect="1"/>
          </p:cNvPicPr>
          <p:nvPr/>
        </p:nvPicPr>
        <p:blipFill rotWithShape="1">
          <a:blip r:embed="rId2"/>
          <a:srcRect l="72696" t="37748" r="4956" b="43392"/>
          <a:stretch/>
        </p:blipFill>
        <p:spPr>
          <a:xfrm>
            <a:off x="8792015" y="0"/>
            <a:ext cx="1875985" cy="890546"/>
          </a:xfrm>
          <a:prstGeom prst="rect">
            <a:avLst/>
          </a:prstGeom>
        </p:spPr>
      </p:pic>
      <p:pic>
        <p:nvPicPr>
          <p:cNvPr id="5" name="Picture 4">
            <a:extLst>
              <a:ext uri="{FF2B5EF4-FFF2-40B4-BE49-F238E27FC236}">
                <a16:creationId xmlns:a16="http://schemas.microsoft.com/office/drawing/2014/main" id="{4053D94C-5B3E-887B-9199-4B7D319B650F}"/>
              </a:ext>
            </a:extLst>
          </p:cNvPr>
          <p:cNvPicPr>
            <a:picLocks noChangeAspect="1"/>
          </p:cNvPicPr>
          <p:nvPr/>
        </p:nvPicPr>
        <p:blipFill rotWithShape="1">
          <a:blip r:embed="rId3">
            <a:extLst>
              <a:ext uri="{28A0092B-C50C-407E-A947-70E740481C1C}">
                <a14:useLocalDpi xmlns:a14="http://schemas.microsoft.com/office/drawing/2010/main" val="0"/>
              </a:ext>
            </a:extLst>
          </a:blip>
          <a:srcRect l="18872" t="6380" r="8999" b="9788"/>
          <a:stretch/>
        </p:blipFill>
        <p:spPr bwMode="auto">
          <a:xfrm flipH="1">
            <a:off x="7936331" y="2026335"/>
            <a:ext cx="1931617" cy="3390860"/>
          </a:xfrm>
          <a:prstGeom prst="rect">
            <a:avLst/>
          </a:prstGeom>
          <a:noFill/>
          <a:ln>
            <a:noFill/>
          </a:ln>
        </p:spPr>
      </p:pic>
    </p:spTree>
    <p:extLst>
      <p:ext uri="{BB962C8B-B14F-4D97-AF65-F5344CB8AC3E}">
        <p14:creationId xmlns:p14="http://schemas.microsoft.com/office/powerpoint/2010/main" val="3013878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1A6FCC8-D3CE-094A-BDEB-72E24BA79CA7}"/>
              </a:ext>
            </a:extLst>
          </p:cNvPr>
          <p:cNvSpPr txBox="1">
            <a:spLocks/>
          </p:cNvSpPr>
          <p:nvPr/>
        </p:nvSpPr>
        <p:spPr>
          <a:xfrm>
            <a:off x="1843306" y="806762"/>
            <a:ext cx="7886700" cy="62546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a:solidFill>
                  <a:srgbClr val="0070C0"/>
                </a:solidFill>
                <a:latin typeface="Arial" panose="020B0604020202020204" pitchFamily="34" charset="0"/>
                <a:cs typeface="Arial" panose="020B0604020202020204" pitchFamily="34" charset="0"/>
              </a:rPr>
              <a:t>What is Health Psychology?</a:t>
            </a:r>
          </a:p>
        </p:txBody>
      </p:sp>
      <p:pic>
        <p:nvPicPr>
          <p:cNvPr id="4" name="Picture 3">
            <a:extLst>
              <a:ext uri="{FF2B5EF4-FFF2-40B4-BE49-F238E27FC236}">
                <a16:creationId xmlns:a16="http://schemas.microsoft.com/office/drawing/2014/main" id="{6734FC2E-4A75-DD89-9CE1-0ECBBA976C93}"/>
              </a:ext>
            </a:extLst>
          </p:cNvPr>
          <p:cNvPicPr>
            <a:picLocks noChangeAspect="1"/>
          </p:cNvPicPr>
          <p:nvPr/>
        </p:nvPicPr>
        <p:blipFill rotWithShape="1">
          <a:blip r:embed="rId2"/>
          <a:srcRect l="72696" t="37748" r="4956" b="43392"/>
          <a:stretch/>
        </p:blipFill>
        <p:spPr>
          <a:xfrm>
            <a:off x="8792015" y="0"/>
            <a:ext cx="1875985" cy="890546"/>
          </a:xfrm>
          <a:prstGeom prst="rect">
            <a:avLst/>
          </a:prstGeom>
        </p:spPr>
      </p:pic>
      <p:sp>
        <p:nvSpPr>
          <p:cNvPr id="3" name="TextBox 2">
            <a:extLst>
              <a:ext uri="{FF2B5EF4-FFF2-40B4-BE49-F238E27FC236}">
                <a16:creationId xmlns:a16="http://schemas.microsoft.com/office/drawing/2014/main" id="{7E39BAD0-DCE9-ED1E-C1AD-5E7B691C2BBD}"/>
              </a:ext>
            </a:extLst>
          </p:cNvPr>
          <p:cNvSpPr txBox="1"/>
          <p:nvPr/>
        </p:nvSpPr>
        <p:spPr>
          <a:xfrm>
            <a:off x="1965159" y="2283958"/>
            <a:ext cx="8261683" cy="954107"/>
          </a:xfrm>
          <a:prstGeom prst="rect">
            <a:avLst/>
          </a:prstGeom>
          <a:noFill/>
          <a:ln>
            <a:solidFill>
              <a:srgbClr val="00BDF2"/>
            </a:solidFill>
          </a:ln>
        </p:spPr>
        <p:txBody>
          <a:bodyPr wrap="square" rtlCol="0">
            <a:spAutoFit/>
          </a:bodyPr>
          <a:lstStyle/>
          <a:p>
            <a:pPr algn="ctr"/>
            <a:r>
              <a:rPr lang="en-GB" sz="2800"/>
              <a:t>The study of </a:t>
            </a:r>
            <a:r>
              <a:rPr lang="en-GB" sz="2800">
                <a:solidFill>
                  <a:srgbClr val="FCB53D"/>
                </a:solidFill>
              </a:rPr>
              <a:t>psychological</a:t>
            </a:r>
            <a:r>
              <a:rPr lang="en-GB" sz="2800"/>
              <a:t> and </a:t>
            </a:r>
            <a:r>
              <a:rPr lang="en-GB" sz="2800">
                <a:solidFill>
                  <a:srgbClr val="8DC63F"/>
                </a:solidFill>
              </a:rPr>
              <a:t>behavioural</a:t>
            </a:r>
            <a:r>
              <a:rPr lang="en-GB" sz="2800"/>
              <a:t> processes in health, illness and healthcare (Johnson, 1994).</a:t>
            </a:r>
            <a:endParaRPr lang="en-US" sz="2800" b="1">
              <a:cs typeface="Arial" panose="020B0604020202020204" pitchFamily="34" charset="0"/>
            </a:endParaRPr>
          </a:p>
        </p:txBody>
      </p:sp>
      <p:sp>
        <p:nvSpPr>
          <p:cNvPr id="5" name="TextBox 4">
            <a:extLst>
              <a:ext uri="{FF2B5EF4-FFF2-40B4-BE49-F238E27FC236}">
                <a16:creationId xmlns:a16="http://schemas.microsoft.com/office/drawing/2014/main" id="{FC35EA9D-55A5-59BD-783B-00DB63502BF2}"/>
              </a:ext>
            </a:extLst>
          </p:cNvPr>
          <p:cNvSpPr txBox="1"/>
          <p:nvPr/>
        </p:nvSpPr>
        <p:spPr>
          <a:xfrm>
            <a:off x="1965159" y="4136572"/>
            <a:ext cx="8261683" cy="553998"/>
          </a:xfrm>
          <a:prstGeom prst="rect">
            <a:avLst/>
          </a:prstGeom>
          <a:noFill/>
          <a:ln>
            <a:solidFill>
              <a:srgbClr val="00BDF2"/>
            </a:solidFill>
          </a:ln>
        </p:spPr>
        <p:txBody>
          <a:bodyPr wrap="square" rtlCol="0">
            <a:spAutoFit/>
          </a:bodyPr>
          <a:lstStyle/>
          <a:p>
            <a:pPr algn="ctr"/>
            <a:r>
              <a:rPr lang="en-GB" sz="3000">
                <a:latin typeface="Arial" panose="020B0604020202020204" pitchFamily="34" charset="0"/>
                <a:cs typeface="Arial" panose="020B0604020202020204" pitchFamily="34" charset="0"/>
              </a:rPr>
              <a:t>What we </a:t>
            </a:r>
            <a:r>
              <a:rPr lang="en-GB" sz="3000">
                <a:solidFill>
                  <a:srgbClr val="FCB53D"/>
                </a:solidFill>
                <a:latin typeface="Arial" panose="020B0604020202020204" pitchFamily="34" charset="0"/>
                <a:cs typeface="Arial" panose="020B0604020202020204" pitchFamily="34" charset="0"/>
              </a:rPr>
              <a:t>think</a:t>
            </a:r>
            <a:r>
              <a:rPr lang="en-GB" sz="3000">
                <a:latin typeface="Arial" panose="020B0604020202020204" pitchFamily="34" charset="0"/>
                <a:cs typeface="Arial" panose="020B0604020202020204" pitchFamily="34" charset="0"/>
              </a:rPr>
              <a:t>, </a:t>
            </a:r>
            <a:r>
              <a:rPr lang="en-GB" sz="3000">
                <a:solidFill>
                  <a:srgbClr val="FCB53D"/>
                </a:solidFill>
                <a:latin typeface="Arial" panose="020B0604020202020204" pitchFamily="34" charset="0"/>
                <a:cs typeface="Arial" panose="020B0604020202020204" pitchFamily="34" charset="0"/>
              </a:rPr>
              <a:t>feel</a:t>
            </a:r>
            <a:r>
              <a:rPr lang="en-GB" sz="3000">
                <a:latin typeface="Arial" panose="020B0604020202020204" pitchFamily="34" charset="0"/>
                <a:cs typeface="Arial" panose="020B0604020202020204" pitchFamily="34" charset="0"/>
              </a:rPr>
              <a:t> and </a:t>
            </a:r>
            <a:r>
              <a:rPr lang="en-GB" sz="3000">
                <a:solidFill>
                  <a:srgbClr val="8DC63F"/>
                </a:solidFill>
                <a:latin typeface="Arial" panose="020B0604020202020204" pitchFamily="34" charset="0"/>
                <a:cs typeface="Arial" panose="020B0604020202020204" pitchFamily="34" charset="0"/>
              </a:rPr>
              <a:t>do</a:t>
            </a:r>
            <a:r>
              <a:rPr lang="en-GB" sz="3000">
                <a:latin typeface="Arial" panose="020B0604020202020204" pitchFamily="34" charset="0"/>
                <a:cs typeface="Arial" panose="020B0604020202020204" pitchFamily="34" charset="0"/>
              </a:rPr>
              <a:t> about health.</a:t>
            </a:r>
          </a:p>
        </p:txBody>
      </p:sp>
    </p:spTree>
    <p:extLst>
      <p:ext uri="{BB962C8B-B14F-4D97-AF65-F5344CB8AC3E}">
        <p14:creationId xmlns:p14="http://schemas.microsoft.com/office/powerpoint/2010/main" val="4818679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05F5737ACA144FA8B341A5B539A5F3" ma:contentTypeVersion="9" ma:contentTypeDescription="Create a new document." ma:contentTypeScope="" ma:versionID="4555b9889d5bfec27a0912cf74cf5a39">
  <xsd:schema xmlns:xsd="http://www.w3.org/2001/XMLSchema" xmlns:xs="http://www.w3.org/2001/XMLSchema" xmlns:p="http://schemas.microsoft.com/office/2006/metadata/properties" xmlns:ns2="c7d4f675-0918-4be8-9db1-66e1931fa0d1" xmlns:ns3="cb0c0179-2593-455f-a538-4aa33e6c26ac" targetNamespace="http://schemas.microsoft.com/office/2006/metadata/properties" ma:root="true" ma:fieldsID="80ceb0bf1a26d903d1fbc8a6d0833743" ns2:_="" ns3:_="">
    <xsd:import namespace="c7d4f675-0918-4be8-9db1-66e1931fa0d1"/>
    <xsd:import namespace="cb0c0179-2593-455f-a538-4aa33e6c26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4f675-0918-4be8-9db1-66e1931fa0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0e6a6b3b-5dd1-40a7-8523-6515728cb697"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b0c0179-2593-455f-a538-4aa33e6c26ac"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23d6822-5624-48d7-a4f3-af5d99cbc38e}" ma:internalName="TaxCatchAll" ma:showField="CatchAllData" ma:web="cb0c0179-2593-455f-a538-4aa33e6c26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b0c0179-2593-455f-a538-4aa33e6c26ac" xsi:nil="true"/>
    <lcf76f155ced4ddcb4097134ff3c332f xmlns="c7d4f675-0918-4be8-9db1-66e1931fa0d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734EDCB-2CBA-4F3B-B2D8-2BFD62554EEA}">
  <ds:schemaRefs>
    <ds:schemaRef ds:uri="c7d4f675-0918-4be8-9db1-66e1931fa0d1"/>
    <ds:schemaRef ds:uri="cb0c0179-2593-455f-a538-4aa33e6c26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988D524-F20F-48A6-BEF8-06488B9BDE9F}">
  <ds:schemaRefs>
    <ds:schemaRef ds:uri="http://purl.org/dc/terms/"/>
    <ds:schemaRef ds:uri="http://schemas.microsoft.com/office/2006/documentManagement/types"/>
    <ds:schemaRef ds:uri="cb0c0179-2593-455f-a538-4aa33e6c26ac"/>
    <ds:schemaRef ds:uri="http://schemas.openxmlformats.org/package/2006/metadata/core-properties"/>
    <ds:schemaRef ds:uri="http://purl.org/dc/elements/1.1/"/>
    <ds:schemaRef ds:uri="http://schemas.microsoft.com/office/infopath/2007/PartnerControls"/>
    <ds:schemaRef ds:uri="c7d4f675-0918-4be8-9db1-66e1931fa0d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ADBC5B99-6D00-42B5-A9A0-96D1301D80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3350</Words>
  <Application>Microsoft Office PowerPoint</Application>
  <PresentationFormat>Widescreen</PresentationFormat>
  <Paragraphs>392</Paragraphs>
  <Slides>33</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vt:lpstr>
      <vt:lpstr>Cairo</vt:lpstr>
      <vt:lpstr>Calibri</vt:lpstr>
      <vt:lpstr>Calibri Light</vt:lpstr>
      <vt:lpstr>NewBaskervilleStd-Italic</vt:lpstr>
      <vt:lpstr>NewBaskervilleStd-Roman</vt:lpstr>
      <vt:lpstr>Segoe UI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Shaping the Future:  Health Psychology in NHS Workforce Redesign</vt:lpstr>
      <vt:lpstr>PowerPoint Presentation</vt:lpstr>
      <vt:lpstr>PowerPoint Presentation</vt:lpstr>
      <vt:lpstr>PowerPoint Presentation</vt:lpstr>
      <vt:lpstr>PowerPoint Presentation</vt:lpstr>
      <vt:lpstr>PowerPoint Presentation</vt:lpstr>
      <vt:lpstr>The steering board</vt:lpstr>
      <vt:lpstr>PowerPoint Presentation</vt:lpstr>
      <vt:lpstr>PowerPoint Presentation</vt:lpstr>
      <vt:lpstr>PowerPoint Presentation</vt:lpstr>
      <vt:lpstr>PowerPoint Presentation</vt:lpstr>
      <vt:lpstr>PowerPoint Presentation</vt:lpstr>
      <vt:lpstr>Quality Conversations:</vt:lpstr>
      <vt:lpstr>Background and rationale:</vt:lpstr>
      <vt:lpstr>Methods:</vt:lpstr>
      <vt:lpstr>Quality Conversation masterclasses:</vt:lpstr>
      <vt:lpstr>Peer coaches:</vt:lpstr>
      <vt:lpstr>PowerPoint Presentation</vt:lpstr>
      <vt:lpstr>Feedback collection methods:</vt:lpstr>
      <vt:lpstr>Findings:</vt:lpstr>
      <vt:lpstr>Discussion: </vt:lpstr>
      <vt:lpstr>Reflections on the training programme</vt:lpstr>
      <vt:lpstr>PowerPoint Presentation</vt:lpstr>
      <vt:lpstr>References</vt:lpstr>
      <vt:lpstr>Mentimeter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Glover</dc:creator>
  <cp:lastModifiedBy>Molly Simpson</cp:lastModifiedBy>
  <cp:revision>1</cp:revision>
  <dcterms:created xsi:type="dcterms:W3CDTF">2023-08-24T12:38:43Z</dcterms:created>
  <dcterms:modified xsi:type="dcterms:W3CDTF">2024-10-09T09:08:54Z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0x010100A105F5737ACA144FA8B341A5B539A5F3</vt:lpwstr>
  </property>
</Properties>
</file>