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1" r:id="rId4"/>
  </p:sldMasterIdLst>
  <p:notesMasterIdLst>
    <p:notesMasterId r:id="rId20"/>
  </p:notesMasterIdLst>
  <p:sldIdLst>
    <p:sldId id="264" r:id="rId5"/>
    <p:sldId id="265" r:id="rId6"/>
    <p:sldId id="275" r:id="rId7"/>
    <p:sldId id="272" r:id="rId8"/>
    <p:sldId id="280" r:id="rId9"/>
    <p:sldId id="281" r:id="rId10"/>
    <p:sldId id="282" r:id="rId11"/>
    <p:sldId id="276" r:id="rId12"/>
    <p:sldId id="274" r:id="rId13"/>
    <p:sldId id="266" r:id="rId14"/>
    <p:sldId id="268" r:id="rId15"/>
    <p:sldId id="279" r:id="rId16"/>
    <p:sldId id="273" r:id="rId17"/>
    <p:sldId id="270" r:id="rId18"/>
    <p:sldId id="269" r:id="rId19"/>
  </p:sldIdLst>
  <p:sldSz cx="9144000" cy="5143500" type="screen16x9"/>
  <p:notesSz cx="6858000" cy="9144000"/>
  <p:defaultTex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userDrawn="1">
          <p15:clr>
            <a:srgbClr val="A4A3A4"/>
          </p15:clr>
        </p15:guide>
        <p15:guide id="2" pos="288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1BD4D53-E235-0BE2-99A0-4E744C0D5952}" name="Jaclyn Stoneham" initials="JS" userId="S::Jaclyn.Stoneham@hee.nhs.uk::37c0c378-a34d-4493-b4fc-6b79a6fd4531" providerId="AD"/>
  <p188:author id="{98623D6D-5584-EA3C-CD7B-F3E46828B7D0}" name="stuart@healthyteenminds.com" initials="st" userId="S::urn:spo:guest#stuart@healthyteenminds.com::" providerId="AD"/>
  <p188:author id="{DC49F57E-FA33-14BB-BCB4-556589C9C9C3}" name="Devon Puttick" initials="DP" userId="S::devon.puttick@hee.nhs.uk::ecf24480-4cfc-4f2b-b5e1-b0a0b33e838c" providerId="AD"/>
  <p188:author id="{4375A492-A5B7-B14E-FC73-61469F4A05E7}" name="Inderpal Bharj" initials="IB" userId="S::Inderpal.Bharj@hee.nhs.uk::50c530f8-d400-4a3a-b3b0-65041d03c55a" providerId="AD"/>
  <p188:author id="{F8DEEFB6-7783-3740-ACE8-BA8D72FAC9CB}" name="Inderpal Bharj" initials="IB" userId="S::inderpal.bharj@hee.nhs.uk::50c530f8-d400-4a3a-b3b0-65041d03c55a" providerId="AD"/>
  <p188:author id="{F79230B8-C767-3A95-EB27-DF884CC4B393}" name="Devon Puttick" initials="DP" userId="S::Devon.Puttick@hee.nhs.uk::ecf24480-4cfc-4f2b-b5e1-b0a0b33e838c" providerId="AD"/>
  <p188:author id="{4F25E1D3-00C5-E9B6-3399-FACD7EEA1FCC}" name="WHITTINGTON, Adrian (NHS ENGLAND &amp; NHS IMPROVEMENT - X24)" initials="WX" userId="S::adrian.whittington_nhs.net#ext#@healtheducationengland.onmicrosoft.com::f2ed534a-07da-4ccd-aaff-475b29696f58" providerId="AD"/>
  <p188:author id="{B46319D5-DF92-0196-DC47-C4D5E550F56B}" name="STONEHAM, Jaclyn (SUSSEX PARTNERSHIP NHS FOUNDATION TRUST)" initials="ST" userId="S::jaclyn.stoneham_nhs.net#ext#@hee.nhs.uk::ba309934-d492-473e-87b8-387c21588b30"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3333"/>
    <a:srgbClr val="7030A0"/>
    <a:srgbClr val="141B2B"/>
    <a:srgbClr val="FD7B38"/>
    <a:srgbClr val="F9B13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 uri="{1BD7E111-0CB8-44D6-8891-C1BB2F81B7CC}">
      <p1710:readonlyRecommended xmlns:p1710="http://schemas.microsoft.com/office/powerpoint/2017/10/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371AF74-D8BE-4CAF-ABB7-2E0447EC4BB8}" v="4" dt="2023-10-03T13:49:25.30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guide orient="horz" pos="1620"/>
        <p:guide pos="2880"/>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5/10/relationships/revisionInfo" Target="revisionInfo.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 Id="rId27" Type="http://schemas.microsoft.com/office/2018/10/relationships/authors" Targe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imberley Blakemore" userId="7479d933-c7d8-41cb-95c6-470a4295d598" providerId="ADAL" clId="{B371AF74-D8BE-4CAF-ABB7-2E0447EC4BB8}"/>
    <pc:docChg chg="custSel modSld">
      <pc:chgData name="Kimberley Blakemore" userId="7479d933-c7d8-41cb-95c6-470a4295d598" providerId="ADAL" clId="{B371AF74-D8BE-4CAF-ABB7-2E0447EC4BB8}" dt="2023-10-03T13:49:18.829" v="2" actId="3626"/>
      <pc:docMkLst>
        <pc:docMk/>
      </pc:docMkLst>
      <pc:sldChg chg="modSp mod">
        <pc:chgData name="Kimberley Blakemore" userId="7479d933-c7d8-41cb-95c6-470a4295d598" providerId="ADAL" clId="{B371AF74-D8BE-4CAF-ABB7-2E0447EC4BB8}" dt="2023-10-03T13:49:18.829" v="2" actId="3626"/>
        <pc:sldMkLst>
          <pc:docMk/>
          <pc:sldMk cId="1345197877" sldId="270"/>
        </pc:sldMkLst>
        <pc:spChg chg="mod">
          <ac:chgData name="Kimberley Blakemore" userId="7479d933-c7d8-41cb-95c6-470a4295d598" providerId="ADAL" clId="{B371AF74-D8BE-4CAF-ABB7-2E0447EC4BB8}" dt="2023-10-03T13:49:18.829" v="2" actId="3626"/>
          <ac:spMkLst>
            <pc:docMk/>
            <pc:sldMk cId="1345197877" sldId="270"/>
            <ac:spMk id="4" creationId="{427CD332-0259-ABB9-A511-6A8E91141577}"/>
          </ac:spMkLst>
        </pc:spChg>
      </pc:sldChg>
      <pc:sldChg chg="modSp mod">
        <pc:chgData name="Kimberley Blakemore" userId="7479d933-c7d8-41cb-95c6-470a4295d598" providerId="ADAL" clId="{B371AF74-D8BE-4CAF-ABB7-2E0447EC4BB8}" dt="2023-10-03T13:46:12.085" v="1" actId="1076"/>
        <pc:sldMkLst>
          <pc:docMk/>
          <pc:sldMk cId="1418278563" sldId="281"/>
        </pc:sldMkLst>
        <pc:spChg chg="mod">
          <ac:chgData name="Kimberley Blakemore" userId="7479d933-c7d8-41cb-95c6-470a4295d598" providerId="ADAL" clId="{B371AF74-D8BE-4CAF-ABB7-2E0447EC4BB8}" dt="2023-10-03T13:46:07.940" v="0" actId="1076"/>
          <ac:spMkLst>
            <pc:docMk/>
            <pc:sldMk cId="1418278563" sldId="281"/>
            <ac:spMk id="2" creationId="{7F670AE0-1CD5-1038-8DEE-4CC43DA99758}"/>
          </ac:spMkLst>
        </pc:spChg>
        <pc:spChg chg="mod">
          <ac:chgData name="Kimberley Blakemore" userId="7479d933-c7d8-41cb-95c6-470a4295d598" providerId="ADAL" clId="{B371AF74-D8BE-4CAF-ABB7-2E0447EC4BB8}" dt="2023-10-03T13:46:12.085" v="1" actId="1076"/>
          <ac:spMkLst>
            <pc:docMk/>
            <pc:sldMk cId="1418278563" sldId="281"/>
            <ac:spMk id="6" creationId="{EE80FEAC-5DB7-4189-A738-7B42950A4250}"/>
          </ac:spMkLst>
        </pc:spChg>
      </pc:sldChg>
    </pc:docChg>
  </pc:docChgLst>
  <pc:docChgLst>
    <pc:chgData name="Jaclyn Stoneham" userId="37c0c378-a34d-4493-b4fc-6b79a6fd4531" providerId="ADAL" clId="{7FC9FE39-1167-4DBF-8356-D6F5AF23883A}"/>
    <pc:docChg chg="mod modSld">
      <pc:chgData name="Jaclyn Stoneham" userId="37c0c378-a34d-4493-b4fc-6b79a6fd4531" providerId="ADAL" clId="{7FC9FE39-1167-4DBF-8356-D6F5AF23883A}" dt="2023-10-03T13:03:01.068" v="64" actId="6549"/>
      <pc:docMkLst>
        <pc:docMk/>
      </pc:docMkLst>
      <pc:sldChg chg="modSp mod">
        <pc:chgData name="Jaclyn Stoneham" userId="37c0c378-a34d-4493-b4fc-6b79a6fd4531" providerId="ADAL" clId="{7FC9FE39-1167-4DBF-8356-D6F5AF23883A}" dt="2023-10-03T13:03:01.068" v="64" actId="6549"/>
        <pc:sldMkLst>
          <pc:docMk/>
          <pc:sldMk cId="1418278563" sldId="281"/>
        </pc:sldMkLst>
        <pc:spChg chg="mod">
          <ac:chgData name="Jaclyn Stoneham" userId="37c0c378-a34d-4493-b4fc-6b79a6fd4531" providerId="ADAL" clId="{7FC9FE39-1167-4DBF-8356-D6F5AF23883A}" dt="2023-10-03T13:03:01.068" v="64" actId="6549"/>
          <ac:spMkLst>
            <pc:docMk/>
            <pc:sldMk cId="1418278563" sldId="281"/>
            <ac:spMk id="2" creationId="{7F670AE0-1CD5-1038-8DEE-4CC43DA99758}"/>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F4E51F4-3DB2-4349-BEAC-EC59077AE706}" type="datetimeFigureOut">
              <a:rPr lang="en-US" smtClean="0"/>
              <a:t>10/3/2023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DC35914-1693-1144-9887-F3137DA32060}" type="slidenum">
              <a:rPr lang="en-US" smtClean="0"/>
              <a:t>‹#›</a:t>
            </a:fld>
            <a:endParaRPr lang="en-US"/>
          </a:p>
        </p:txBody>
      </p:sp>
    </p:spTree>
    <p:extLst>
      <p:ext uri="{BB962C8B-B14F-4D97-AF65-F5344CB8AC3E}">
        <p14:creationId xmlns:p14="http://schemas.microsoft.com/office/powerpoint/2010/main" val="34566198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¹Please note that our program is still in development and more details about the sessions and speakers will be coming soon.</a:t>
            </a:r>
          </a:p>
        </p:txBody>
      </p:sp>
      <p:sp>
        <p:nvSpPr>
          <p:cNvPr id="4" name="Slide Number Placeholder 3"/>
          <p:cNvSpPr>
            <a:spLocks noGrp="1"/>
          </p:cNvSpPr>
          <p:nvPr>
            <p:ph type="sldNum" sz="quarter" idx="5"/>
          </p:nvPr>
        </p:nvSpPr>
        <p:spPr/>
        <p:txBody>
          <a:bodyPr/>
          <a:lstStyle/>
          <a:p>
            <a:fld id="{EDC35914-1693-1144-9887-F3137DA32060}" type="slidenum">
              <a:rPr lang="en-US" smtClean="0"/>
              <a:t>6</a:t>
            </a:fld>
            <a:endParaRPr lang="en-US"/>
          </a:p>
        </p:txBody>
      </p:sp>
    </p:spTree>
    <p:extLst>
      <p:ext uri="{BB962C8B-B14F-4D97-AF65-F5344CB8AC3E}">
        <p14:creationId xmlns:p14="http://schemas.microsoft.com/office/powerpoint/2010/main" val="2350530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6AD678-0CBA-4DA7-A65C-B42B1B2EFDC5}"/>
              </a:ext>
            </a:extLst>
          </p:cNvPr>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endParaRPr lang="en-GB"/>
          </a:p>
        </p:txBody>
      </p:sp>
      <p:sp>
        <p:nvSpPr>
          <p:cNvPr id="3" name="Subtitle 2">
            <a:extLst>
              <a:ext uri="{FF2B5EF4-FFF2-40B4-BE49-F238E27FC236}">
                <a16:creationId xmlns:a16="http://schemas.microsoft.com/office/drawing/2014/main" id="{DAC389ED-A562-4613-A625-4AE83E6A42B7}"/>
              </a:ext>
            </a:extLst>
          </p:cNvPr>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133C08CA-E604-4067-A538-5719909D8A81}"/>
              </a:ext>
            </a:extLst>
          </p:cNvPr>
          <p:cNvSpPr>
            <a:spLocks noGrp="1"/>
          </p:cNvSpPr>
          <p:nvPr>
            <p:ph type="dt" sz="half" idx="10"/>
          </p:nvPr>
        </p:nvSpPr>
        <p:spPr/>
        <p:txBody>
          <a:bodyPr/>
          <a:lstStyle/>
          <a:p>
            <a:fld id="{405BCF5D-2314-4142-86A0-6E6FFFEB052A}" type="datetimeFigureOut">
              <a:rPr lang="en-GB" smtClean="0"/>
              <a:t>03/10/2023</a:t>
            </a:fld>
            <a:endParaRPr lang="en-GB"/>
          </a:p>
        </p:txBody>
      </p:sp>
      <p:sp>
        <p:nvSpPr>
          <p:cNvPr id="5" name="Footer Placeholder 4">
            <a:extLst>
              <a:ext uri="{FF2B5EF4-FFF2-40B4-BE49-F238E27FC236}">
                <a16:creationId xmlns:a16="http://schemas.microsoft.com/office/drawing/2014/main" id="{076FDF1A-9A63-45E1-9217-34F578713849}"/>
              </a:ext>
            </a:extLst>
          </p:cNvPr>
          <p:cNvSpPr>
            <a:spLocks noGrp="1"/>
          </p:cNvSpPr>
          <p:nvPr>
            <p:ph type="ftr" sz="quarter" idx="11"/>
          </p:nvPr>
        </p:nvSpPr>
        <p:spPr/>
        <p:txBody>
          <a:bodyPr/>
          <a:lstStyle/>
          <a:p>
            <a:r>
              <a:rPr lang="en-GB"/>
              <a:t>1</a:t>
            </a:r>
          </a:p>
        </p:txBody>
      </p:sp>
      <p:sp>
        <p:nvSpPr>
          <p:cNvPr id="6" name="Slide Number Placeholder 5">
            <a:extLst>
              <a:ext uri="{FF2B5EF4-FFF2-40B4-BE49-F238E27FC236}">
                <a16:creationId xmlns:a16="http://schemas.microsoft.com/office/drawing/2014/main" id="{91847BF5-0CDD-4F06-BE5B-9BCBFBE7AE25}"/>
              </a:ext>
            </a:extLst>
          </p:cNvPr>
          <p:cNvSpPr>
            <a:spLocks noGrp="1"/>
          </p:cNvSpPr>
          <p:nvPr>
            <p:ph type="sldNum" sz="quarter" idx="12"/>
          </p:nvPr>
        </p:nvSpPr>
        <p:spPr/>
        <p:txBody>
          <a:bodyPr/>
          <a:lstStyle/>
          <a:p>
            <a:fld id="{6B3A1EAE-D8C3-46FE-BC3C-A85321376529}" type="slidenum">
              <a:rPr lang="en-GB" smtClean="0"/>
              <a:t>‹#›</a:t>
            </a:fld>
            <a:endParaRPr lang="en-GB"/>
          </a:p>
        </p:txBody>
      </p:sp>
    </p:spTree>
    <p:extLst>
      <p:ext uri="{BB962C8B-B14F-4D97-AF65-F5344CB8AC3E}">
        <p14:creationId xmlns:p14="http://schemas.microsoft.com/office/powerpoint/2010/main" val="1871231855"/>
      </p:ext>
    </p:extLst>
  </p:cSld>
  <p:clrMapOvr>
    <a:masterClrMapping/>
  </p:clrMapOvr>
  <p:hf sldNum="0" hd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27CA96-2E41-44BA-8F65-7FB0AC85EF84}"/>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8B48B0CF-943F-49E5-A5D0-E927012E9EF9}"/>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901CA6F-2B1C-4D1B-BECB-BB42F9EDF287}"/>
              </a:ext>
            </a:extLst>
          </p:cNvPr>
          <p:cNvSpPr>
            <a:spLocks noGrp="1"/>
          </p:cNvSpPr>
          <p:nvPr>
            <p:ph type="dt" sz="half" idx="10"/>
          </p:nvPr>
        </p:nvSpPr>
        <p:spPr/>
        <p:txBody>
          <a:bodyPr/>
          <a:lstStyle/>
          <a:p>
            <a:fld id="{405BCF5D-2314-4142-86A0-6E6FFFEB052A}" type="datetimeFigureOut">
              <a:rPr lang="en-GB" smtClean="0"/>
              <a:t>03/10/2023</a:t>
            </a:fld>
            <a:endParaRPr lang="en-GB"/>
          </a:p>
        </p:txBody>
      </p:sp>
      <p:sp>
        <p:nvSpPr>
          <p:cNvPr id="5" name="Footer Placeholder 4">
            <a:extLst>
              <a:ext uri="{FF2B5EF4-FFF2-40B4-BE49-F238E27FC236}">
                <a16:creationId xmlns:a16="http://schemas.microsoft.com/office/drawing/2014/main" id="{96B69454-FE1A-45F9-9DA4-3E36FDC1AEF2}"/>
              </a:ext>
            </a:extLst>
          </p:cNvPr>
          <p:cNvSpPr>
            <a:spLocks noGrp="1"/>
          </p:cNvSpPr>
          <p:nvPr>
            <p:ph type="ftr" sz="quarter" idx="11"/>
          </p:nvPr>
        </p:nvSpPr>
        <p:spPr/>
        <p:txBody>
          <a:bodyPr/>
          <a:lstStyle/>
          <a:p>
            <a:r>
              <a:rPr lang="en-GB"/>
              <a:t>1</a:t>
            </a:r>
          </a:p>
        </p:txBody>
      </p:sp>
      <p:sp>
        <p:nvSpPr>
          <p:cNvPr id="6" name="Slide Number Placeholder 5">
            <a:extLst>
              <a:ext uri="{FF2B5EF4-FFF2-40B4-BE49-F238E27FC236}">
                <a16:creationId xmlns:a16="http://schemas.microsoft.com/office/drawing/2014/main" id="{DB004042-DED8-4EB3-B22F-F692935B718A}"/>
              </a:ext>
            </a:extLst>
          </p:cNvPr>
          <p:cNvSpPr>
            <a:spLocks noGrp="1"/>
          </p:cNvSpPr>
          <p:nvPr>
            <p:ph type="sldNum" sz="quarter" idx="12"/>
          </p:nvPr>
        </p:nvSpPr>
        <p:spPr/>
        <p:txBody>
          <a:bodyPr/>
          <a:lstStyle/>
          <a:p>
            <a:fld id="{6B3A1EAE-D8C3-46FE-BC3C-A85321376529}" type="slidenum">
              <a:rPr lang="en-GB" smtClean="0"/>
              <a:t>‹#›</a:t>
            </a:fld>
            <a:endParaRPr lang="en-GB"/>
          </a:p>
        </p:txBody>
      </p:sp>
    </p:spTree>
    <p:extLst>
      <p:ext uri="{BB962C8B-B14F-4D97-AF65-F5344CB8AC3E}">
        <p14:creationId xmlns:p14="http://schemas.microsoft.com/office/powerpoint/2010/main" val="269298090"/>
      </p:ext>
    </p:extLst>
  </p:cSld>
  <p:clrMapOvr>
    <a:masterClrMapping/>
  </p:clrMapOvr>
  <p:hf sldNum="0" hd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31D4096-03AD-4D4E-8908-D34C821DB137}"/>
              </a:ext>
            </a:extLst>
          </p:cNvPr>
          <p:cNvSpPr>
            <a:spLocks noGrp="1"/>
          </p:cNvSpPr>
          <p:nvPr>
            <p:ph type="title" orient="vert"/>
          </p:nvPr>
        </p:nvSpPr>
        <p:spPr>
          <a:xfrm>
            <a:off x="6543675" y="273844"/>
            <a:ext cx="1971675" cy="4358879"/>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CB8A9458-27F6-4BA5-8CBD-7AB2212F6275}"/>
              </a:ext>
            </a:extLst>
          </p:cNvPr>
          <p:cNvSpPr>
            <a:spLocks noGrp="1"/>
          </p:cNvSpPr>
          <p:nvPr>
            <p:ph type="body" orient="vert" idx="1"/>
          </p:nvPr>
        </p:nvSpPr>
        <p:spPr>
          <a:xfrm>
            <a:off x="628650" y="273844"/>
            <a:ext cx="5800725" cy="435887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832C5D3-E1DF-422F-B8BB-3925486B3A0B}"/>
              </a:ext>
            </a:extLst>
          </p:cNvPr>
          <p:cNvSpPr>
            <a:spLocks noGrp="1"/>
          </p:cNvSpPr>
          <p:nvPr>
            <p:ph type="dt" sz="half" idx="10"/>
          </p:nvPr>
        </p:nvSpPr>
        <p:spPr/>
        <p:txBody>
          <a:bodyPr/>
          <a:lstStyle/>
          <a:p>
            <a:fld id="{405BCF5D-2314-4142-86A0-6E6FFFEB052A}" type="datetimeFigureOut">
              <a:rPr lang="en-GB" smtClean="0"/>
              <a:t>03/10/2023</a:t>
            </a:fld>
            <a:endParaRPr lang="en-GB"/>
          </a:p>
        </p:txBody>
      </p:sp>
      <p:sp>
        <p:nvSpPr>
          <p:cNvPr id="5" name="Footer Placeholder 4">
            <a:extLst>
              <a:ext uri="{FF2B5EF4-FFF2-40B4-BE49-F238E27FC236}">
                <a16:creationId xmlns:a16="http://schemas.microsoft.com/office/drawing/2014/main" id="{DBBF92BC-7581-47D2-A2CA-AE0DE45732AD}"/>
              </a:ext>
            </a:extLst>
          </p:cNvPr>
          <p:cNvSpPr>
            <a:spLocks noGrp="1"/>
          </p:cNvSpPr>
          <p:nvPr>
            <p:ph type="ftr" sz="quarter" idx="11"/>
          </p:nvPr>
        </p:nvSpPr>
        <p:spPr/>
        <p:txBody>
          <a:bodyPr/>
          <a:lstStyle/>
          <a:p>
            <a:r>
              <a:rPr lang="en-GB"/>
              <a:t>1</a:t>
            </a:r>
          </a:p>
        </p:txBody>
      </p:sp>
      <p:sp>
        <p:nvSpPr>
          <p:cNvPr id="6" name="Slide Number Placeholder 5">
            <a:extLst>
              <a:ext uri="{FF2B5EF4-FFF2-40B4-BE49-F238E27FC236}">
                <a16:creationId xmlns:a16="http://schemas.microsoft.com/office/drawing/2014/main" id="{8745F05C-7B88-4041-8108-5FFFD08744A7}"/>
              </a:ext>
            </a:extLst>
          </p:cNvPr>
          <p:cNvSpPr>
            <a:spLocks noGrp="1"/>
          </p:cNvSpPr>
          <p:nvPr>
            <p:ph type="sldNum" sz="quarter" idx="12"/>
          </p:nvPr>
        </p:nvSpPr>
        <p:spPr/>
        <p:txBody>
          <a:bodyPr/>
          <a:lstStyle/>
          <a:p>
            <a:fld id="{6B3A1EAE-D8C3-46FE-BC3C-A85321376529}" type="slidenum">
              <a:rPr lang="en-GB" smtClean="0"/>
              <a:t>‹#›</a:t>
            </a:fld>
            <a:endParaRPr lang="en-GB"/>
          </a:p>
        </p:txBody>
      </p:sp>
    </p:spTree>
    <p:extLst>
      <p:ext uri="{BB962C8B-B14F-4D97-AF65-F5344CB8AC3E}">
        <p14:creationId xmlns:p14="http://schemas.microsoft.com/office/powerpoint/2010/main" val="1741399700"/>
      </p:ext>
    </p:extLst>
  </p:cSld>
  <p:clrMapOvr>
    <a:masterClrMapping/>
  </p:clrMapOvr>
  <p:hf sldNum="0" hd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13267D-2D68-4F95-B577-CEF33D9B1194}"/>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9F53779-E28A-4E7D-81AF-8C61792CB9DF}"/>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1F02261-A4E1-4986-A0DF-0BBC8DE3689D}"/>
              </a:ext>
            </a:extLst>
          </p:cNvPr>
          <p:cNvSpPr>
            <a:spLocks noGrp="1"/>
          </p:cNvSpPr>
          <p:nvPr>
            <p:ph type="dt" sz="half" idx="10"/>
          </p:nvPr>
        </p:nvSpPr>
        <p:spPr/>
        <p:txBody>
          <a:bodyPr/>
          <a:lstStyle/>
          <a:p>
            <a:fld id="{405BCF5D-2314-4142-86A0-6E6FFFEB052A}" type="datetimeFigureOut">
              <a:rPr lang="en-GB" smtClean="0"/>
              <a:t>03/10/2023</a:t>
            </a:fld>
            <a:endParaRPr lang="en-GB"/>
          </a:p>
        </p:txBody>
      </p:sp>
      <p:sp>
        <p:nvSpPr>
          <p:cNvPr id="5" name="Footer Placeholder 4">
            <a:extLst>
              <a:ext uri="{FF2B5EF4-FFF2-40B4-BE49-F238E27FC236}">
                <a16:creationId xmlns:a16="http://schemas.microsoft.com/office/drawing/2014/main" id="{C14F3E4D-C40A-4768-A874-D99E82898964}"/>
              </a:ext>
            </a:extLst>
          </p:cNvPr>
          <p:cNvSpPr>
            <a:spLocks noGrp="1"/>
          </p:cNvSpPr>
          <p:nvPr>
            <p:ph type="ftr" sz="quarter" idx="11"/>
          </p:nvPr>
        </p:nvSpPr>
        <p:spPr/>
        <p:txBody>
          <a:bodyPr/>
          <a:lstStyle/>
          <a:p>
            <a:r>
              <a:rPr lang="en-GB"/>
              <a:t>1</a:t>
            </a:r>
          </a:p>
        </p:txBody>
      </p:sp>
      <p:sp>
        <p:nvSpPr>
          <p:cNvPr id="6" name="Slide Number Placeholder 5">
            <a:extLst>
              <a:ext uri="{FF2B5EF4-FFF2-40B4-BE49-F238E27FC236}">
                <a16:creationId xmlns:a16="http://schemas.microsoft.com/office/drawing/2014/main" id="{A25D55AA-ACC8-4A71-A037-D78F3E41C549}"/>
              </a:ext>
            </a:extLst>
          </p:cNvPr>
          <p:cNvSpPr>
            <a:spLocks noGrp="1"/>
          </p:cNvSpPr>
          <p:nvPr>
            <p:ph type="sldNum" sz="quarter" idx="12"/>
          </p:nvPr>
        </p:nvSpPr>
        <p:spPr/>
        <p:txBody>
          <a:bodyPr/>
          <a:lstStyle/>
          <a:p>
            <a:fld id="{6B3A1EAE-D8C3-46FE-BC3C-A85321376529}" type="slidenum">
              <a:rPr lang="en-GB" smtClean="0"/>
              <a:t>‹#›</a:t>
            </a:fld>
            <a:endParaRPr lang="en-GB"/>
          </a:p>
        </p:txBody>
      </p:sp>
    </p:spTree>
    <p:extLst>
      <p:ext uri="{BB962C8B-B14F-4D97-AF65-F5344CB8AC3E}">
        <p14:creationId xmlns:p14="http://schemas.microsoft.com/office/powerpoint/2010/main" val="1068354812"/>
      </p:ext>
    </p:extLst>
  </p:cSld>
  <p:clrMapOvr>
    <a:masterClrMapping/>
  </p:clrMapOvr>
  <p:hf sldNum="0" hd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67F131-6D49-42B9-81FE-D98DF0490E37}"/>
              </a:ext>
            </a:extLst>
          </p:cNvPr>
          <p:cNvSpPr>
            <a:spLocks noGrp="1"/>
          </p:cNvSpPr>
          <p:nvPr>
            <p:ph type="title"/>
          </p:nvPr>
        </p:nvSpPr>
        <p:spPr>
          <a:xfrm>
            <a:off x="623888" y="1282304"/>
            <a:ext cx="7886700" cy="2139553"/>
          </a:xfrm>
        </p:spPr>
        <p:txBody>
          <a:bodyPr anchor="b"/>
          <a:lstStyle>
            <a:lvl1pPr>
              <a:defRPr sz="45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85C00473-5F91-48DC-B95B-EB4D02E7ADAF}"/>
              </a:ext>
            </a:extLst>
          </p:cNvPr>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4413FBD9-5667-4C4C-8FD3-A9F7ECCFED57}"/>
              </a:ext>
            </a:extLst>
          </p:cNvPr>
          <p:cNvSpPr>
            <a:spLocks noGrp="1"/>
          </p:cNvSpPr>
          <p:nvPr>
            <p:ph type="dt" sz="half" idx="10"/>
          </p:nvPr>
        </p:nvSpPr>
        <p:spPr/>
        <p:txBody>
          <a:bodyPr/>
          <a:lstStyle/>
          <a:p>
            <a:fld id="{405BCF5D-2314-4142-86A0-6E6FFFEB052A}" type="datetimeFigureOut">
              <a:rPr lang="en-GB" smtClean="0"/>
              <a:t>03/10/2023</a:t>
            </a:fld>
            <a:endParaRPr lang="en-GB"/>
          </a:p>
        </p:txBody>
      </p:sp>
      <p:sp>
        <p:nvSpPr>
          <p:cNvPr id="5" name="Footer Placeholder 4">
            <a:extLst>
              <a:ext uri="{FF2B5EF4-FFF2-40B4-BE49-F238E27FC236}">
                <a16:creationId xmlns:a16="http://schemas.microsoft.com/office/drawing/2014/main" id="{5820E9B8-6FC8-4056-8554-9F1F412EE46E}"/>
              </a:ext>
            </a:extLst>
          </p:cNvPr>
          <p:cNvSpPr>
            <a:spLocks noGrp="1"/>
          </p:cNvSpPr>
          <p:nvPr>
            <p:ph type="ftr" sz="quarter" idx="11"/>
          </p:nvPr>
        </p:nvSpPr>
        <p:spPr/>
        <p:txBody>
          <a:bodyPr/>
          <a:lstStyle/>
          <a:p>
            <a:r>
              <a:rPr lang="en-GB"/>
              <a:t>1</a:t>
            </a:r>
          </a:p>
        </p:txBody>
      </p:sp>
      <p:sp>
        <p:nvSpPr>
          <p:cNvPr id="6" name="Slide Number Placeholder 5">
            <a:extLst>
              <a:ext uri="{FF2B5EF4-FFF2-40B4-BE49-F238E27FC236}">
                <a16:creationId xmlns:a16="http://schemas.microsoft.com/office/drawing/2014/main" id="{194EB954-42AE-4CFD-8EB3-148684AF0E30}"/>
              </a:ext>
            </a:extLst>
          </p:cNvPr>
          <p:cNvSpPr>
            <a:spLocks noGrp="1"/>
          </p:cNvSpPr>
          <p:nvPr>
            <p:ph type="sldNum" sz="quarter" idx="12"/>
          </p:nvPr>
        </p:nvSpPr>
        <p:spPr/>
        <p:txBody>
          <a:bodyPr/>
          <a:lstStyle/>
          <a:p>
            <a:fld id="{6B3A1EAE-D8C3-46FE-BC3C-A85321376529}" type="slidenum">
              <a:rPr lang="en-GB" smtClean="0"/>
              <a:t>‹#›</a:t>
            </a:fld>
            <a:endParaRPr lang="en-GB"/>
          </a:p>
        </p:txBody>
      </p:sp>
    </p:spTree>
    <p:extLst>
      <p:ext uri="{BB962C8B-B14F-4D97-AF65-F5344CB8AC3E}">
        <p14:creationId xmlns:p14="http://schemas.microsoft.com/office/powerpoint/2010/main" val="3522508687"/>
      </p:ext>
    </p:extLst>
  </p:cSld>
  <p:clrMapOvr>
    <a:masterClrMapping/>
  </p:clrMapOvr>
  <p:hf sldNum="0" hd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2E22F6-8A1F-4BDD-98BA-861B10A405E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F5D0B2B-4BF6-4A55-8259-FB0DDE718673}"/>
              </a:ext>
            </a:extLst>
          </p:cNvPr>
          <p:cNvSpPr>
            <a:spLocks noGrp="1"/>
          </p:cNvSpPr>
          <p:nvPr>
            <p:ph sz="half" idx="1"/>
          </p:nvPr>
        </p:nvSpPr>
        <p:spPr>
          <a:xfrm>
            <a:off x="628650" y="1369219"/>
            <a:ext cx="3886200" cy="326350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EF44B04F-6007-4383-914D-A43926367062}"/>
              </a:ext>
            </a:extLst>
          </p:cNvPr>
          <p:cNvSpPr>
            <a:spLocks noGrp="1"/>
          </p:cNvSpPr>
          <p:nvPr>
            <p:ph sz="half" idx="2"/>
          </p:nvPr>
        </p:nvSpPr>
        <p:spPr>
          <a:xfrm>
            <a:off x="4629150" y="1369219"/>
            <a:ext cx="3886200" cy="326350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08941E75-EB46-4201-BCDA-F1012040723C}"/>
              </a:ext>
            </a:extLst>
          </p:cNvPr>
          <p:cNvSpPr>
            <a:spLocks noGrp="1"/>
          </p:cNvSpPr>
          <p:nvPr>
            <p:ph type="dt" sz="half" idx="10"/>
          </p:nvPr>
        </p:nvSpPr>
        <p:spPr/>
        <p:txBody>
          <a:bodyPr/>
          <a:lstStyle/>
          <a:p>
            <a:fld id="{405BCF5D-2314-4142-86A0-6E6FFFEB052A}" type="datetimeFigureOut">
              <a:rPr lang="en-GB" smtClean="0"/>
              <a:t>03/10/2023</a:t>
            </a:fld>
            <a:endParaRPr lang="en-GB"/>
          </a:p>
        </p:txBody>
      </p:sp>
      <p:sp>
        <p:nvSpPr>
          <p:cNvPr id="6" name="Footer Placeholder 5">
            <a:extLst>
              <a:ext uri="{FF2B5EF4-FFF2-40B4-BE49-F238E27FC236}">
                <a16:creationId xmlns:a16="http://schemas.microsoft.com/office/drawing/2014/main" id="{654ED460-55C4-4538-9130-839888F63ECB}"/>
              </a:ext>
            </a:extLst>
          </p:cNvPr>
          <p:cNvSpPr>
            <a:spLocks noGrp="1"/>
          </p:cNvSpPr>
          <p:nvPr>
            <p:ph type="ftr" sz="quarter" idx="11"/>
          </p:nvPr>
        </p:nvSpPr>
        <p:spPr/>
        <p:txBody>
          <a:bodyPr/>
          <a:lstStyle/>
          <a:p>
            <a:r>
              <a:rPr lang="en-GB"/>
              <a:t>1</a:t>
            </a:r>
          </a:p>
        </p:txBody>
      </p:sp>
      <p:sp>
        <p:nvSpPr>
          <p:cNvPr id="7" name="Slide Number Placeholder 6">
            <a:extLst>
              <a:ext uri="{FF2B5EF4-FFF2-40B4-BE49-F238E27FC236}">
                <a16:creationId xmlns:a16="http://schemas.microsoft.com/office/drawing/2014/main" id="{511A1D77-65F7-4192-9013-7AAD8C0118B5}"/>
              </a:ext>
            </a:extLst>
          </p:cNvPr>
          <p:cNvSpPr>
            <a:spLocks noGrp="1"/>
          </p:cNvSpPr>
          <p:nvPr>
            <p:ph type="sldNum" sz="quarter" idx="12"/>
          </p:nvPr>
        </p:nvSpPr>
        <p:spPr/>
        <p:txBody>
          <a:bodyPr/>
          <a:lstStyle/>
          <a:p>
            <a:fld id="{6B3A1EAE-D8C3-46FE-BC3C-A85321376529}" type="slidenum">
              <a:rPr lang="en-GB" smtClean="0"/>
              <a:t>‹#›</a:t>
            </a:fld>
            <a:endParaRPr lang="en-GB"/>
          </a:p>
        </p:txBody>
      </p:sp>
    </p:spTree>
    <p:extLst>
      <p:ext uri="{BB962C8B-B14F-4D97-AF65-F5344CB8AC3E}">
        <p14:creationId xmlns:p14="http://schemas.microsoft.com/office/powerpoint/2010/main" val="3902303355"/>
      </p:ext>
    </p:extLst>
  </p:cSld>
  <p:clrMapOvr>
    <a:masterClrMapping/>
  </p:clrMapOvr>
  <p:hf sldNum="0" hd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E50510-11F4-4EEA-899F-2FDCB5150D4A}"/>
              </a:ext>
            </a:extLst>
          </p:cNvPr>
          <p:cNvSpPr>
            <a:spLocks noGrp="1"/>
          </p:cNvSpPr>
          <p:nvPr>
            <p:ph type="title"/>
          </p:nvPr>
        </p:nvSpPr>
        <p:spPr>
          <a:xfrm>
            <a:off x="629841" y="273844"/>
            <a:ext cx="7886700" cy="994172"/>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337AC93-BBAC-46BF-838E-8D65A1639915}"/>
              </a:ext>
            </a:extLst>
          </p:cNvPr>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a:extLst>
              <a:ext uri="{FF2B5EF4-FFF2-40B4-BE49-F238E27FC236}">
                <a16:creationId xmlns:a16="http://schemas.microsoft.com/office/drawing/2014/main" id="{B4968340-6760-4F79-BC81-543142EFEED9}"/>
              </a:ext>
            </a:extLst>
          </p:cNvPr>
          <p:cNvSpPr>
            <a:spLocks noGrp="1"/>
          </p:cNvSpPr>
          <p:nvPr>
            <p:ph sz="half" idx="2"/>
          </p:nvPr>
        </p:nvSpPr>
        <p:spPr>
          <a:xfrm>
            <a:off x="629842" y="1878806"/>
            <a:ext cx="3868340" cy="276344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CA955488-098E-4B66-8717-C6C81B674894}"/>
              </a:ext>
            </a:extLst>
          </p:cNvPr>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a:extLst>
              <a:ext uri="{FF2B5EF4-FFF2-40B4-BE49-F238E27FC236}">
                <a16:creationId xmlns:a16="http://schemas.microsoft.com/office/drawing/2014/main" id="{7E89AD8E-2075-43E3-8EE2-1F398A1A0BA4}"/>
              </a:ext>
            </a:extLst>
          </p:cNvPr>
          <p:cNvSpPr>
            <a:spLocks noGrp="1"/>
          </p:cNvSpPr>
          <p:nvPr>
            <p:ph sz="quarter" idx="4"/>
          </p:nvPr>
        </p:nvSpPr>
        <p:spPr>
          <a:xfrm>
            <a:off x="4629150" y="1878806"/>
            <a:ext cx="3887391" cy="276344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C9E3F49A-0BBC-4DFF-BDA1-FB5D1982DD5F}"/>
              </a:ext>
            </a:extLst>
          </p:cNvPr>
          <p:cNvSpPr>
            <a:spLocks noGrp="1"/>
          </p:cNvSpPr>
          <p:nvPr>
            <p:ph type="dt" sz="half" idx="10"/>
          </p:nvPr>
        </p:nvSpPr>
        <p:spPr/>
        <p:txBody>
          <a:bodyPr/>
          <a:lstStyle/>
          <a:p>
            <a:fld id="{405BCF5D-2314-4142-86A0-6E6FFFEB052A}" type="datetimeFigureOut">
              <a:rPr lang="en-GB" smtClean="0"/>
              <a:t>03/10/2023</a:t>
            </a:fld>
            <a:endParaRPr lang="en-GB"/>
          </a:p>
        </p:txBody>
      </p:sp>
      <p:sp>
        <p:nvSpPr>
          <p:cNvPr id="8" name="Footer Placeholder 7">
            <a:extLst>
              <a:ext uri="{FF2B5EF4-FFF2-40B4-BE49-F238E27FC236}">
                <a16:creationId xmlns:a16="http://schemas.microsoft.com/office/drawing/2014/main" id="{C432C153-13BE-442D-AD99-B3D8C2020BF2}"/>
              </a:ext>
            </a:extLst>
          </p:cNvPr>
          <p:cNvSpPr>
            <a:spLocks noGrp="1"/>
          </p:cNvSpPr>
          <p:nvPr>
            <p:ph type="ftr" sz="quarter" idx="11"/>
          </p:nvPr>
        </p:nvSpPr>
        <p:spPr/>
        <p:txBody>
          <a:bodyPr/>
          <a:lstStyle/>
          <a:p>
            <a:r>
              <a:rPr lang="en-GB"/>
              <a:t>1</a:t>
            </a:r>
          </a:p>
        </p:txBody>
      </p:sp>
      <p:sp>
        <p:nvSpPr>
          <p:cNvPr id="9" name="Slide Number Placeholder 8">
            <a:extLst>
              <a:ext uri="{FF2B5EF4-FFF2-40B4-BE49-F238E27FC236}">
                <a16:creationId xmlns:a16="http://schemas.microsoft.com/office/drawing/2014/main" id="{41DEDB6A-897B-4860-8448-820BE58D115E}"/>
              </a:ext>
            </a:extLst>
          </p:cNvPr>
          <p:cNvSpPr>
            <a:spLocks noGrp="1"/>
          </p:cNvSpPr>
          <p:nvPr>
            <p:ph type="sldNum" sz="quarter" idx="12"/>
          </p:nvPr>
        </p:nvSpPr>
        <p:spPr/>
        <p:txBody>
          <a:bodyPr/>
          <a:lstStyle/>
          <a:p>
            <a:fld id="{6B3A1EAE-D8C3-46FE-BC3C-A85321376529}" type="slidenum">
              <a:rPr lang="en-GB" smtClean="0"/>
              <a:t>‹#›</a:t>
            </a:fld>
            <a:endParaRPr lang="en-GB"/>
          </a:p>
        </p:txBody>
      </p:sp>
    </p:spTree>
    <p:extLst>
      <p:ext uri="{BB962C8B-B14F-4D97-AF65-F5344CB8AC3E}">
        <p14:creationId xmlns:p14="http://schemas.microsoft.com/office/powerpoint/2010/main" val="1905246762"/>
      </p:ext>
    </p:extLst>
  </p:cSld>
  <p:clrMapOvr>
    <a:masterClrMapping/>
  </p:clrMapOvr>
  <p:hf sldNum="0" hd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9E1585-1596-4EB9-8292-93DDA3B59E82}"/>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CAD58D7A-CCF0-414F-9672-73885681A196}"/>
              </a:ext>
            </a:extLst>
          </p:cNvPr>
          <p:cNvSpPr>
            <a:spLocks noGrp="1"/>
          </p:cNvSpPr>
          <p:nvPr>
            <p:ph type="dt" sz="half" idx="10"/>
          </p:nvPr>
        </p:nvSpPr>
        <p:spPr/>
        <p:txBody>
          <a:bodyPr/>
          <a:lstStyle/>
          <a:p>
            <a:fld id="{405BCF5D-2314-4142-86A0-6E6FFFEB052A}" type="datetimeFigureOut">
              <a:rPr lang="en-GB" smtClean="0"/>
              <a:t>03/10/2023</a:t>
            </a:fld>
            <a:endParaRPr lang="en-GB"/>
          </a:p>
        </p:txBody>
      </p:sp>
      <p:sp>
        <p:nvSpPr>
          <p:cNvPr id="4" name="Footer Placeholder 3">
            <a:extLst>
              <a:ext uri="{FF2B5EF4-FFF2-40B4-BE49-F238E27FC236}">
                <a16:creationId xmlns:a16="http://schemas.microsoft.com/office/drawing/2014/main" id="{2F0E79FE-64B9-4190-ADB6-E6823EB85BB9}"/>
              </a:ext>
            </a:extLst>
          </p:cNvPr>
          <p:cNvSpPr>
            <a:spLocks noGrp="1"/>
          </p:cNvSpPr>
          <p:nvPr>
            <p:ph type="ftr" sz="quarter" idx="11"/>
          </p:nvPr>
        </p:nvSpPr>
        <p:spPr/>
        <p:txBody>
          <a:bodyPr/>
          <a:lstStyle/>
          <a:p>
            <a:r>
              <a:rPr lang="en-GB"/>
              <a:t>1</a:t>
            </a:r>
          </a:p>
        </p:txBody>
      </p:sp>
      <p:sp>
        <p:nvSpPr>
          <p:cNvPr id="5" name="Slide Number Placeholder 4">
            <a:extLst>
              <a:ext uri="{FF2B5EF4-FFF2-40B4-BE49-F238E27FC236}">
                <a16:creationId xmlns:a16="http://schemas.microsoft.com/office/drawing/2014/main" id="{8F7FB9DA-A8A9-4550-9B4F-8D103517CD9C}"/>
              </a:ext>
            </a:extLst>
          </p:cNvPr>
          <p:cNvSpPr>
            <a:spLocks noGrp="1"/>
          </p:cNvSpPr>
          <p:nvPr>
            <p:ph type="sldNum" sz="quarter" idx="12"/>
          </p:nvPr>
        </p:nvSpPr>
        <p:spPr/>
        <p:txBody>
          <a:bodyPr/>
          <a:lstStyle/>
          <a:p>
            <a:fld id="{6B3A1EAE-D8C3-46FE-BC3C-A85321376529}" type="slidenum">
              <a:rPr lang="en-GB" smtClean="0"/>
              <a:t>‹#›</a:t>
            </a:fld>
            <a:endParaRPr lang="en-GB"/>
          </a:p>
        </p:txBody>
      </p:sp>
    </p:spTree>
    <p:extLst>
      <p:ext uri="{BB962C8B-B14F-4D97-AF65-F5344CB8AC3E}">
        <p14:creationId xmlns:p14="http://schemas.microsoft.com/office/powerpoint/2010/main" val="991607622"/>
      </p:ext>
    </p:extLst>
  </p:cSld>
  <p:clrMapOvr>
    <a:masterClrMapping/>
  </p:clrMapOvr>
  <p:hf sldNum="0" hd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D112061-DD72-40D6-A3E9-06CE2B7D089B}"/>
              </a:ext>
            </a:extLst>
          </p:cNvPr>
          <p:cNvSpPr>
            <a:spLocks noGrp="1"/>
          </p:cNvSpPr>
          <p:nvPr>
            <p:ph type="dt" sz="half" idx="10"/>
          </p:nvPr>
        </p:nvSpPr>
        <p:spPr/>
        <p:txBody>
          <a:bodyPr/>
          <a:lstStyle/>
          <a:p>
            <a:fld id="{405BCF5D-2314-4142-86A0-6E6FFFEB052A}" type="datetimeFigureOut">
              <a:rPr lang="en-GB" smtClean="0"/>
              <a:t>03/10/2023</a:t>
            </a:fld>
            <a:endParaRPr lang="en-GB"/>
          </a:p>
        </p:txBody>
      </p:sp>
      <p:sp>
        <p:nvSpPr>
          <p:cNvPr id="3" name="Footer Placeholder 2">
            <a:extLst>
              <a:ext uri="{FF2B5EF4-FFF2-40B4-BE49-F238E27FC236}">
                <a16:creationId xmlns:a16="http://schemas.microsoft.com/office/drawing/2014/main" id="{95B05761-9D12-41B1-8BD3-9993843801B0}"/>
              </a:ext>
            </a:extLst>
          </p:cNvPr>
          <p:cNvSpPr>
            <a:spLocks noGrp="1"/>
          </p:cNvSpPr>
          <p:nvPr>
            <p:ph type="ftr" sz="quarter" idx="11"/>
          </p:nvPr>
        </p:nvSpPr>
        <p:spPr/>
        <p:txBody>
          <a:bodyPr/>
          <a:lstStyle/>
          <a:p>
            <a:r>
              <a:rPr lang="en-GB"/>
              <a:t>1</a:t>
            </a:r>
          </a:p>
        </p:txBody>
      </p:sp>
      <p:sp>
        <p:nvSpPr>
          <p:cNvPr id="4" name="Slide Number Placeholder 3">
            <a:extLst>
              <a:ext uri="{FF2B5EF4-FFF2-40B4-BE49-F238E27FC236}">
                <a16:creationId xmlns:a16="http://schemas.microsoft.com/office/drawing/2014/main" id="{455CC532-E827-4C9F-8B24-ECFB01093DFD}"/>
              </a:ext>
            </a:extLst>
          </p:cNvPr>
          <p:cNvSpPr>
            <a:spLocks noGrp="1"/>
          </p:cNvSpPr>
          <p:nvPr>
            <p:ph type="sldNum" sz="quarter" idx="12"/>
          </p:nvPr>
        </p:nvSpPr>
        <p:spPr/>
        <p:txBody>
          <a:bodyPr/>
          <a:lstStyle/>
          <a:p>
            <a:fld id="{6B3A1EAE-D8C3-46FE-BC3C-A85321376529}" type="slidenum">
              <a:rPr lang="en-GB" smtClean="0"/>
              <a:t>‹#›</a:t>
            </a:fld>
            <a:endParaRPr lang="en-GB"/>
          </a:p>
        </p:txBody>
      </p:sp>
    </p:spTree>
    <p:extLst>
      <p:ext uri="{BB962C8B-B14F-4D97-AF65-F5344CB8AC3E}">
        <p14:creationId xmlns:p14="http://schemas.microsoft.com/office/powerpoint/2010/main" val="2101402535"/>
      </p:ext>
    </p:extLst>
  </p:cSld>
  <p:clrMapOvr>
    <a:masterClrMapping/>
  </p:clrMapOvr>
  <p:hf sldNum="0" hd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B3FC42-CE20-4195-98E8-68573D89C5E0}"/>
              </a:ext>
            </a:extLst>
          </p:cNvPr>
          <p:cNvSpPr>
            <a:spLocks noGrp="1"/>
          </p:cNvSpPr>
          <p:nvPr>
            <p:ph type="title"/>
          </p:nvPr>
        </p:nvSpPr>
        <p:spPr>
          <a:xfrm>
            <a:off x="629841" y="342900"/>
            <a:ext cx="2949178" cy="1200150"/>
          </a:xfrm>
        </p:spPr>
        <p:txBody>
          <a:bodyPr anchor="b"/>
          <a:lstStyle>
            <a:lvl1pPr>
              <a:defRPr sz="24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A701F88B-E837-4FDE-8BFD-A72799E7F284}"/>
              </a:ext>
            </a:extLst>
          </p:cNvPr>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45CDB352-3D60-41D9-AB88-7606A0256083}"/>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a:extLst>
              <a:ext uri="{FF2B5EF4-FFF2-40B4-BE49-F238E27FC236}">
                <a16:creationId xmlns:a16="http://schemas.microsoft.com/office/drawing/2014/main" id="{B6C15151-BD5F-435E-82BA-356392743F48}"/>
              </a:ext>
            </a:extLst>
          </p:cNvPr>
          <p:cNvSpPr>
            <a:spLocks noGrp="1"/>
          </p:cNvSpPr>
          <p:nvPr>
            <p:ph type="dt" sz="half" idx="10"/>
          </p:nvPr>
        </p:nvSpPr>
        <p:spPr/>
        <p:txBody>
          <a:bodyPr/>
          <a:lstStyle/>
          <a:p>
            <a:fld id="{405BCF5D-2314-4142-86A0-6E6FFFEB052A}" type="datetimeFigureOut">
              <a:rPr lang="en-GB" smtClean="0"/>
              <a:t>03/10/2023</a:t>
            </a:fld>
            <a:endParaRPr lang="en-GB"/>
          </a:p>
        </p:txBody>
      </p:sp>
      <p:sp>
        <p:nvSpPr>
          <p:cNvPr id="6" name="Footer Placeholder 5">
            <a:extLst>
              <a:ext uri="{FF2B5EF4-FFF2-40B4-BE49-F238E27FC236}">
                <a16:creationId xmlns:a16="http://schemas.microsoft.com/office/drawing/2014/main" id="{70B5C0A3-72BC-4F5B-8F96-3790F58BC7B5}"/>
              </a:ext>
            </a:extLst>
          </p:cNvPr>
          <p:cNvSpPr>
            <a:spLocks noGrp="1"/>
          </p:cNvSpPr>
          <p:nvPr>
            <p:ph type="ftr" sz="quarter" idx="11"/>
          </p:nvPr>
        </p:nvSpPr>
        <p:spPr/>
        <p:txBody>
          <a:bodyPr/>
          <a:lstStyle/>
          <a:p>
            <a:r>
              <a:rPr lang="en-GB"/>
              <a:t>1</a:t>
            </a:r>
          </a:p>
        </p:txBody>
      </p:sp>
      <p:sp>
        <p:nvSpPr>
          <p:cNvPr id="7" name="Slide Number Placeholder 6">
            <a:extLst>
              <a:ext uri="{FF2B5EF4-FFF2-40B4-BE49-F238E27FC236}">
                <a16:creationId xmlns:a16="http://schemas.microsoft.com/office/drawing/2014/main" id="{62294C5C-E42A-4042-8488-DFF0CAB66B5E}"/>
              </a:ext>
            </a:extLst>
          </p:cNvPr>
          <p:cNvSpPr>
            <a:spLocks noGrp="1"/>
          </p:cNvSpPr>
          <p:nvPr>
            <p:ph type="sldNum" sz="quarter" idx="12"/>
          </p:nvPr>
        </p:nvSpPr>
        <p:spPr/>
        <p:txBody>
          <a:bodyPr/>
          <a:lstStyle/>
          <a:p>
            <a:fld id="{6B3A1EAE-D8C3-46FE-BC3C-A85321376529}" type="slidenum">
              <a:rPr lang="en-GB" smtClean="0"/>
              <a:t>‹#›</a:t>
            </a:fld>
            <a:endParaRPr lang="en-GB"/>
          </a:p>
        </p:txBody>
      </p:sp>
    </p:spTree>
    <p:extLst>
      <p:ext uri="{BB962C8B-B14F-4D97-AF65-F5344CB8AC3E}">
        <p14:creationId xmlns:p14="http://schemas.microsoft.com/office/powerpoint/2010/main" val="883461131"/>
      </p:ext>
    </p:extLst>
  </p:cSld>
  <p:clrMapOvr>
    <a:masterClrMapping/>
  </p:clrMapOvr>
  <p:hf sldNum="0" hd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05660B-2A7E-4DBC-9394-C0D6CC35F1F1}"/>
              </a:ext>
            </a:extLst>
          </p:cNvPr>
          <p:cNvSpPr>
            <a:spLocks noGrp="1"/>
          </p:cNvSpPr>
          <p:nvPr>
            <p:ph type="title"/>
          </p:nvPr>
        </p:nvSpPr>
        <p:spPr>
          <a:xfrm>
            <a:off x="629841" y="342900"/>
            <a:ext cx="2949178" cy="1200150"/>
          </a:xfrm>
        </p:spPr>
        <p:txBody>
          <a:bodyPr anchor="b"/>
          <a:lstStyle>
            <a:lvl1pPr>
              <a:defRPr sz="24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0D299FF8-AD97-4B44-A81E-8AA815FA9348}"/>
              </a:ext>
            </a:extLst>
          </p:cNvPr>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GB"/>
          </a:p>
        </p:txBody>
      </p:sp>
      <p:sp>
        <p:nvSpPr>
          <p:cNvPr id="4" name="Text Placeholder 3">
            <a:extLst>
              <a:ext uri="{FF2B5EF4-FFF2-40B4-BE49-F238E27FC236}">
                <a16:creationId xmlns:a16="http://schemas.microsoft.com/office/drawing/2014/main" id="{F834B3E7-3979-45D2-B1BB-117BDADA761F}"/>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a:extLst>
              <a:ext uri="{FF2B5EF4-FFF2-40B4-BE49-F238E27FC236}">
                <a16:creationId xmlns:a16="http://schemas.microsoft.com/office/drawing/2014/main" id="{922D41DD-C30B-4FA2-A056-9B486FDB68D3}"/>
              </a:ext>
            </a:extLst>
          </p:cNvPr>
          <p:cNvSpPr>
            <a:spLocks noGrp="1"/>
          </p:cNvSpPr>
          <p:nvPr>
            <p:ph type="dt" sz="half" idx="10"/>
          </p:nvPr>
        </p:nvSpPr>
        <p:spPr/>
        <p:txBody>
          <a:bodyPr/>
          <a:lstStyle/>
          <a:p>
            <a:fld id="{405BCF5D-2314-4142-86A0-6E6FFFEB052A}" type="datetimeFigureOut">
              <a:rPr lang="en-GB" smtClean="0"/>
              <a:t>03/10/2023</a:t>
            </a:fld>
            <a:endParaRPr lang="en-GB"/>
          </a:p>
        </p:txBody>
      </p:sp>
      <p:sp>
        <p:nvSpPr>
          <p:cNvPr id="6" name="Footer Placeholder 5">
            <a:extLst>
              <a:ext uri="{FF2B5EF4-FFF2-40B4-BE49-F238E27FC236}">
                <a16:creationId xmlns:a16="http://schemas.microsoft.com/office/drawing/2014/main" id="{5A71F63A-E35F-4D15-B330-04DCCA847B92}"/>
              </a:ext>
            </a:extLst>
          </p:cNvPr>
          <p:cNvSpPr>
            <a:spLocks noGrp="1"/>
          </p:cNvSpPr>
          <p:nvPr>
            <p:ph type="ftr" sz="quarter" idx="11"/>
          </p:nvPr>
        </p:nvSpPr>
        <p:spPr/>
        <p:txBody>
          <a:bodyPr/>
          <a:lstStyle/>
          <a:p>
            <a:r>
              <a:rPr lang="en-GB"/>
              <a:t>1</a:t>
            </a:r>
          </a:p>
        </p:txBody>
      </p:sp>
      <p:sp>
        <p:nvSpPr>
          <p:cNvPr id="7" name="Slide Number Placeholder 6">
            <a:extLst>
              <a:ext uri="{FF2B5EF4-FFF2-40B4-BE49-F238E27FC236}">
                <a16:creationId xmlns:a16="http://schemas.microsoft.com/office/drawing/2014/main" id="{F6409E1D-10A7-499E-B30A-6B9017B6BE0C}"/>
              </a:ext>
            </a:extLst>
          </p:cNvPr>
          <p:cNvSpPr>
            <a:spLocks noGrp="1"/>
          </p:cNvSpPr>
          <p:nvPr>
            <p:ph type="sldNum" sz="quarter" idx="12"/>
          </p:nvPr>
        </p:nvSpPr>
        <p:spPr/>
        <p:txBody>
          <a:bodyPr/>
          <a:lstStyle/>
          <a:p>
            <a:fld id="{6B3A1EAE-D8C3-46FE-BC3C-A85321376529}" type="slidenum">
              <a:rPr lang="en-GB" smtClean="0"/>
              <a:t>‹#›</a:t>
            </a:fld>
            <a:endParaRPr lang="en-GB"/>
          </a:p>
        </p:txBody>
      </p:sp>
    </p:spTree>
    <p:extLst>
      <p:ext uri="{BB962C8B-B14F-4D97-AF65-F5344CB8AC3E}">
        <p14:creationId xmlns:p14="http://schemas.microsoft.com/office/powerpoint/2010/main" val="3207681350"/>
      </p:ext>
    </p:extLst>
  </p:cSld>
  <p:clrMapOvr>
    <a:masterClrMapping/>
  </p:clrMapOvr>
  <p:hf sldNum="0" hd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7494AB4-FD4E-42E0-ADDA-2EDFDCCBB712}"/>
              </a:ext>
            </a:extLst>
          </p:cNvPr>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384BC7A7-2635-488A-843E-2D8EC3A89A9C}"/>
              </a:ext>
            </a:extLst>
          </p:cNvPr>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1F87141-2D58-4F21-9EB8-1AA64941BF69}"/>
              </a:ext>
            </a:extLst>
          </p:cNvPr>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405BCF5D-2314-4142-86A0-6E6FFFEB052A}" type="datetimeFigureOut">
              <a:rPr lang="en-GB" smtClean="0"/>
              <a:t>03/10/2023</a:t>
            </a:fld>
            <a:endParaRPr lang="en-GB"/>
          </a:p>
        </p:txBody>
      </p:sp>
      <p:sp>
        <p:nvSpPr>
          <p:cNvPr id="5" name="Footer Placeholder 4">
            <a:extLst>
              <a:ext uri="{FF2B5EF4-FFF2-40B4-BE49-F238E27FC236}">
                <a16:creationId xmlns:a16="http://schemas.microsoft.com/office/drawing/2014/main" id="{A885733C-EA0C-4A57-8928-252DB599DF0B}"/>
              </a:ext>
            </a:extLst>
          </p:cNvPr>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GB"/>
              <a:t>1</a:t>
            </a:r>
          </a:p>
        </p:txBody>
      </p:sp>
      <p:sp>
        <p:nvSpPr>
          <p:cNvPr id="6" name="Slide Number Placeholder 5">
            <a:extLst>
              <a:ext uri="{FF2B5EF4-FFF2-40B4-BE49-F238E27FC236}">
                <a16:creationId xmlns:a16="http://schemas.microsoft.com/office/drawing/2014/main" id="{C743079B-B9F6-493E-9A22-3183509856F7}"/>
              </a:ext>
            </a:extLst>
          </p:cNvPr>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6B3A1EAE-D8C3-46FE-BC3C-A85321376529}" type="slidenum">
              <a:rPr lang="en-GB" smtClean="0"/>
              <a:t>‹#›</a:t>
            </a:fld>
            <a:endParaRPr lang="en-GB"/>
          </a:p>
        </p:txBody>
      </p:sp>
    </p:spTree>
    <p:extLst>
      <p:ext uri="{BB962C8B-B14F-4D97-AF65-F5344CB8AC3E}">
        <p14:creationId xmlns:p14="http://schemas.microsoft.com/office/powerpoint/2010/main" val="3136654625"/>
      </p:ext>
    </p:extLst>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Lst>
  <p:hf sldNum="0" hd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8" Type="http://schemas.openxmlformats.org/officeDocument/2006/relationships/hyperlink" Target="https://twitter.com/se_ppn" TargetMode="External"/><Relationship Id="rId3" Type="http://schemas.openxmlformats.org/officeDocument/2006/relationships/hyperlink" Target="https://twitter.com/PPNEast" TargetMode="External"/><Relationship Id="rId7" Type="http://schemas.openxmlformats.org/officeDocument/2006/relationships/hyperlink" Target="https://twitter.com/NWPPN" TargetMode="External"/><Relationship Id="rId2" Type="http://schemas.openxmlformats.org/officeDocument/2006/relationships/hyperlink" Target="https://twitter.com/PPNEngland" TargetMode="External"/><Relationship Id="rId1" Type="http://schemas.openxmlformats.org/officeDocument/2006/relationships/slideLayout" Target="../slideLayouts/slideLayout1.xml"/><Relationship Id="rId6" Type="http://schemas.openxmlformats.org/officeDocument/2006/relationships/hyperlink" Target="https://twitter.com/NEandY_PPN" TargetMode="External"/><Relationship Id="rId5" Type="http://schemas.openxmlformats.org/officeDocument/2006/relationships/hyperlink" Target="https://twitter.com/PPNMidlands" TargetMode="External"/><Relationship Id="rId10" Type="http://schemas.openxmlformats.org/officeDocument/2006/relationships/image" Target="../media/image2.png"/><Relationship Id="rId4" Type="http://schemas.openxmlformats.org/officeDocument/2006/relationships/hyperlink" Target="https://twitter.com/LondonPPN" TargetMode="External"/><Relationship Id="rId9" Type="http://schemas.openxmlformats.org/officeDocument/2006/relationships/hyperlink" Target="https://twitter.com/swppn"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s://www.events.england.nhs.uk/events/psychological-professions-week-psychological-practice-in-physical-health" TargetMode="External"/><Relationship Id="rId2" Type="http://schemas.openxmlformats.org/officeDocument/2006/relationships/hyperlink" Target="https://ppn.nhs.uk/ppweek2023/programme" TargetMode="Externa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hyperlink" Target="http://www.ppn.nhs.uk"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s://www.ppn.nhs.uk/ppweek2023/resources" TargetMode="Externa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8" Type="http://schemas.openxmlformats.org/officeDocument/2006/relationships/hyperlink" Target="https://www.ppn.nhs.uk/south-east" TargetMode="External"/><Relationship Id="rId3" Type="http://schemas.openxmlformats.org/officeDocument/2006/relationships/hyperlink" Target="https://www.ppn.nhs.uk/east-of-england" TargetMode="External"/><Relationship Id="rId7" Type="http://schemas.openxmlformats.org/officeDocument/2006/relationships/hyperlink" Target="https://www.nwppn.nhs.uk/" TargetMode="External"/><Relationship Id="rId2" Type="http://schemas.openxmlformats.org/officeDocument/2006/relationships/hyperlink" Target="https://www.ppn.nhs.uk/" TargetMode="External"/><Relationship Id="rId1" Type="http://schemas.openxmlformats.org/officeDocument/2006/relationships/slideLayout" Target="../slideLayouts/slideLayout1.xml"/><Relationship Id="rId6" Type="http://schemas.openxmlformats.org/officeDocument/2006/relationships/hyperlink" Target="https://www.ppn.nhs.uk/north-east-and-yorkshire" TargetMode="External"/><Relationship Id="rId11" Type="http://schemas.openxmlformats.org/officeDocument/2006/relationships/image" Target="../media/image2.png"/><Relationship Id="rId5" Type="http://schemas.openxmlformats.org/officeDocument/2006/relationships/hyperlink" Target="https://www.ppn.nhs.uk/midlands" TargetMode="External"/><Relationship Id="rId10" Type="http://schemas.openxmlformats.org/officeDocument/2006/relationships/hyperlink" Target="mailto:spnt.ppnengland@nhs.net" TargetMode="External"/><Relationship Id="rId4" Type="http://schemas.openxmlformats.org/officeDocument/2006/relationships/hyperlink" Target="https://www.ppn.nhs.uk/london" TargetMode="External"/><Relationship Id="rId9" Type="http://schemas.openxmlformats.org/officeDocument/2006/relationships/hyperlink" Target="https://www.ppn.nhs.uk/south-west"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www.healthcareers.nhs.uk/explore-roles/psychological-therapies/roles-psychological-therapies" TargetMode="Externa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hyperlink" Target="https://www.events.england.nhs.uk/events/psychological-professions-week-psychological-practice-in-physical-health"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hyperlink" Target="https://www.ppn.nhs.uk/"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hyperlink" Target="https://www.england.nhs.uk/publication/psychological-professions-vision-for-england-2019-24/"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s://www.ppn.nhs.uk/" TargetMode="External"/><Relationship Id="rId2" Type="http://schemas.openxmlformats.org/officeDocument/2006/relationships/hyperlink" Target="https://www.ppn.nhs.uk/ppweek2023/programme" TargetMode="Externa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www.ppn.nhs.uk/ppweek2023/programme"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EE80FEAC-5DB7-4189-A738-7B42950A4250}"/>
              </a:ext>
            </a:extLst>
          </p:cNvPr>
          <p:cNvSpPr txBox="1"/>
          <p:nvPr/>
        </p:nvSpPr>
        <p:spPr>
          <a:xfrm>
            <a:off x="396756" y="1288735"/>
            <a:ext cx="7827818" cy="2908489"/>
          </a:xfrm>
          <a:prstGeom prst="rect">
            <a:avLst/>
          </a:prstGeom>
          <a:noFill/>
        </p:spPr>
        <p:txBody>
          <a:bodyPr wrap="square" lIns="91440" tIns="45720" rIns="91440" bIns="45720" rtlCol="0" anchor="t">
            <a:spAutoFit/>
          </a:bodyPr>
          <a:lstStyle/>
          <a:p>
            <a:pPr algn="ctr"/>
            <a:r>
              <a:rPr lang="en-GB" sz="3200" b="1">
                <a:solidFill>
                  <a:srgbClr val="7030A0"/>
                </a:solidFill>
                <a:latin typeface="Century Gothic" panose="020B0502020202020204" pitchFamily="34" charset="0"/>
              </a:rPr>
              <a:t>Psychological Professions Week 2023</a:t>
            </a:r>
          </a:p>
          <a:p>
            <a:pPr algn="ctr"/>
            <a:r>
              <a:rPr lang="en-GB" sz="3200" b="1">
                <a:solidFill>
                  <a:srgbClr val="141B2B"/>
                </a:solidFill>
                <a:latin typeface="Century Gothic" panose="020B0502020202020204" pitchFamily="34" charset="0"/>
              </a:rPr>
              <a:t>Communication Pack</a:t>
            </a:r>
          </a:p>
          <a:p>
            <a:pPr algn="ctr"/>
            <a:endParaRPr lang="en-GB" sz="4000">
              <a:solidFill>
                <a:srgbClr val="7030A0"/>
              </a:solidFill>
              <a:latin typeface="Calibri" panose="020F0502020204030204"/>
            </a:endParaRPr>
          </a:p>
          <a:p>
            <a:pPr algn="ctr"/>
            <a:r>
              <a:rPr lang="en-GB" sz="1800">
                <a:solidFill>
                  <a:srgbClr val="7030A0"/>
                </a:solidFill>
                <a:latin typeface="Century Gothic" panose="020B0502020202020204" pitchFamily="34" charset="0"/>
              </a:rPr>
              <a:t>13 November 2023 – 17 November 2023</a:t>
            </a:r>
          </a:p>
          <a:p>
            <a:endParaRPr lang="en-GB" sz="3200">
              <a:solidFill>
                <a:srgbClr val="7030A0"/>
              </a:solidFill>
              <a:effectLst>
                <a:outerShdw blurRad="38100" dist="38100" dir="2700000" algn="tl">
                  <a:srgbClr val="000000">
                    <a:alpha val="43137"/>
                  </a:srgbClr>
                </a:outerShdw>
              </a:effectLst>
              <a:latin typeface="Calibri" panose="020F0502020204030204"/>
            </a:endParaRPr>
          </a:p>
          <a:p>
            <a:endParaRPr lang="en-GB" sz="2700">
              <a:solidFill>
                <a:srgbClr val="7030A0"/>
              </a:solidFill>
              <a:effectLst>
                <a:outerShdw blurRad="38100" dist="38100" dir="2700000" algn="tl">
                  <a:srgbClr val="000000">
                    <a:alpha val="43137"/>
                  </a:srgbClr>
                </a:outerShdw>
              </a:effectLst>
              <a:latin typeface="Calibri" panose="020F0502020204030204"/>
            </a:endParaRPr>
          </a:p>
        </p:txBody>
      </p:sp>
      <p:pic>
        <p:nvPicPr>
          <p:cNvPr id="3" name="Picture 2" descr="Graphical user interface, text, application&#10;&#10;Description automatically generated">
            <a:extLst>
              <a:ext uri="{FF2B5EF4-FFF2-40B4-BE49-F238E27FC236}">
                <a16:creationId xmlns:a16="http://schemas.microsoft.com/office/drawing/2014/main" id="{F77C5F8D-7ECC-F645-06B9-C7A2F5EFFA55}"/>
              </a:ext>
            </a:extLst>
          </p:cNvPr>
          <p:cNvPicPr>
            <a:picLocks noChangeAspect="1"/>
          </p:cNvPicPr>
          <p:nvPr/>
        </p:nvPicPr>
        <p:blipFill>
          <a:blip r:embed="rId2"/>
          <a:stretch>
            <a:fillRect/>
          </a:stretch>
        </p:blipFill>
        <p:spPr>
          <a:xfrm>
            <a:off x="5915477" y="141958"/>
            <a:ext cx="3228523" cy="1203158"/>
          </a:xfrm>
          <a:prstGeom prst="rect">
            <a:avLst/>
          </a:prstGeom>
        </p:spPr>
      </p:pic>
      <p:grpSp>
        <p:nvGrpSpPr>
          <p:cNvPr id="15" name="Group 14">
            <a:extLst>
              <a:ext uri="{FF2B5EF4-FFF2-40B4-BE49-F238E27FC236}">
                <a16:creationId xmlns:a16="http://schemas.microsoft.com/office/drawing/2014/main" id="{41F90BCC-7A30-61D0-0CB3-A2B223D78221}"/>
              </a:ext>
            </a:extLst>
          </p:cNvPr>
          <p:cNvGrpSpPr/>
          <p:nvPr/>
        </p:nvGrpSpPr>
        <p:grpSpPr>
          <a:xfrm>
            <a:off x="0" y="4271041"/>
            <a:ext cx="9721358" cy="705558"/>
            <a:chOff x="0" y="4271041"/>
            <a:chExt cx="9721358" cy="705558"/>
          </a:xfrm>
        </p:grpSpPr>
        <p:sp>
          <p:nvSpPr>
            <p:cNvPr id="10" name="TextBox 9">
              <a:extLst>
                <a:ext uri="{FF2B5EF4-FFF2-40B4-BE49-F238E27FC236}">
                  <a16:creationId xmlns:a16="http://schemas.microsoft.com/office/drawing/2014/main" id="{B04C35E1-1F20-4373-B4B6-B5C6D2D77029}"/>
                </a:ext>
              </a:extLst>
            </p:cNvPr>
            <p:cNvSpPr txBox="1"/>
            <p:nvPr/>
          </p:nvSpPr>
          <p:spPr>
            <a:xfrm>
              <a:off x="311400" y="4587659"/>
              <a:ext cx="4329755" cy="369332"/>
            </a:xfrm>
            <a:prstGeom prst="rect">
              <a:avLst/>
            </a:prstGeom>
            <a:noFill/>
          </p:spPr>
          <p:txBody>
            <a:bodyPr wrap="square" lIns="91440" tIns="45720" rIns="91440" bIns="45720" rtlCol="0" anchor="t">
              <a:spAutoFit/>
            </a:bodyPr>
            <a:lstStyle/>
            <a:p>
              <a:r>
                <a:rPr lang="en-GB" sz="1800">
                  <a:solidFill>
                    <a:srgbClr val="7030A0"/>
                  </a:solidFill>
                  <a:latin typeface="Century Gothic" panose="020B0502020202020204" pitchFamily="34" charset="0"/>
                </a:rPr>
                <a:t>#PsychologicalProfessionsWeek2023 </a:t>
              </a:r>
              <a:endParaRPr lang="en-US" sz="1800">
                <a:solidFill>
                  <a:srgbClr val="7030A0"/>
                </a:solidFill>
                <a:latin typeface="Century Gothic" panose="020B0502020202020204" pitchFamily="34" charset="0"/>
              </a:endParaRPr>
            </a:p>
          </p:txBody>
        </p:sp>
        <p:sp>
          <p:nvSpPr>
            <p:cNvPr id="11" name="TextBox 10">
              <a:extLst>
                <a:ext uri="{FF2B5EF4-FFF2-40B4-BE49-F238E27FC236}">
                  <a16:creationId xmlns:a16="http://schemas.microsoft.com/office/drawing/2014/main" id="{E8070782-9781-4A3D-8B42-2605D4509584}"/>
                </a:ext>
              </a:extLst>
            </p:cNvPr>
            <p:cNvSpPr txBox="1"/>
            <p:nvPr/>
          </p:nvSpPr>
          <p:spPr>
            <a:xfrm>
              <a:off x="7250460" y="4607267"/>
              <a:ext cx="2470898" cy="369332"/>
            </a:xfrm>
            <a:prstGeom prst="rect">
              <a:avLst/>
            </a:prstGeom>
            <a:noFill/>
          </p:spPr>
          <p:txBody>
            <a:bodyPr wrap="square" lIns="91440" tIns="45720" rIns="91440" bIns="45720" rtlCol="0" anchor="t">
              <a:spAutoFit/>
            </a:bodyPr>
            <a:lstStyle/>
            <a:p>
              <a:r>
                <a:rPr lang="en-GB" sz="1800">
                  <a:solidFill>
                    <a:srgbClr val="7030A0"/>
                  </a:solidFill>
                  <a:latin typeface="Century Gothic" panose="020B0502020202020204" pitchFamily="34" charset="0"/>
                </a:rPr>
                <a:t>#PPWeek23 </a:t>
              </a:r>
              <a:endParaRPr lang="en-US" sz="1800">
                <a:solidFill>
                  <a:srgbClr val="7030A0"/>
                </a:solidFill>
                <a:latin typeface="Century Gothic" panose="020B0502020202020204" pitchFamily="34" charset="0"/>
              </a:endParaRPr>
            </a:p>
          </p:txBody>
        </p:sp>
        <p:cxnSp>
          <p:nvCxnSpPr>
            <p:cNvPr id="4" name="Straight Connector 3">
              <a:extLst>
                <a:ext uri="{FF2B5EF4-FFF2-40B4-BE49-F238E27FC236}">
                  <a16:creationId xmlns:a16="http://schemas.microsoft.com/office/drawing/2014/main" id="{A6B5387E-D8B5-8F5D-4460-4E39E879E025}"/>
                </a:ext>
              </a:extLst>
            </p:cNvPr>
            <p:cNvCxnSpPr>
              <a:cxnSpLocks/>
            </p:cNvCxnSpPr>
            <p:nvPr/>
          </p:nvCxnSpPr>
          <p:spPr>
            <a:xfrm>
              <a:off x="0" y="4410634"/>
              <a:ext cx="9144000" cy="0"/>
            </a:xfrm>
            <a:prstGeom prst="line">
              <a:avLst/>
            </a:prstGeom>
            <a:ln w="762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2A6C25BC-30D2-7D2F-8F99-119B888926D9}"/>
                </a:ext>
              </a:extLst>
            </p:cNvPr>
            <p:cNvCxnSpPr>
              <a:cxnSpLocks/>
            </p:cNvCxnSpPr>
            <p:nvPr/>
          </p:nvCxnSpPr>
          <p:spPr>
            <a:xfrm>
              <a:off x="0" y="4271041"/>
              <a:ext cx="9144000" cy="0"/>
            </a:xfrm>
            <a:prstGeom prst="line">
              <a:avLst/>
            </a:prstGeom>
            <a:ln w="76200">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grpSp>
      <p:pic>
        <p:nvPicPr>
          <p:cNvPr id="5" name="Picture 4" descr="A picture containing text, font, graphics, logo">
            <a:extLst>
              <a:ext uri="{FF2B5EF4-FFF2-40B4-BE49-F238E27FC236}">
                <a16:creationId xmlns:a16="http://schemas.microsoft.com/office/drawing/2014/main" id="{3F64A864-EF2D-9895-01D1-4489957FDF99}"/>
              </a:ext>
            </a:extLst>
          </p:cNvPr>
          <p:cNvPicPr>
            <a:picLocks noChangeAspect="1"/>
          </p:cNvPicPr>
          <p:nvPr/>
        </p:nvPicPr>
        <p:blipFill>
          <a:blip r:embed="rId3"/>
          <a:stretch>
            <a:fillRect/>
          </a:stretch>
        </p:blipFill>
        <p:spPr>
          <a:xfrm>
            <a:off x="5915477" y="185630"/>
            <a:ext cx="3109880" cy="1159486"/>
          </a:xfrm>
          <a:prstGeom prst="rect">
            <a:avLst/>
          </a:prstGeom>
        </p:spPr>
      </p:pic>
      <p:sp>
        <p:nvSpPr>
          <p:cNvPr id="2" name="Footer Placeholder 1">
            <a:extLst>
              <a:ext uri="{FF2B5EF4-FFF2-40B4-BE49-F238E27FC236}">
                <a16:creationId xmlns:a16="http://schemas.microsoft.com/office/drawing/2014/main" id="{2C3422DA-6A35-73C4-FABB-676BBFDB073E}"/>
              </a:ext>
            </a:extLst>
          </p:cNvPr>
          <p:cNvSpPr>
            <a:spLocks noGrp="1"/>
          </p:cNvSpPr>
          <p:nvPr>
            <p:ph type="ftr" sz="quarter" idx="11"/>
          </p:nvPr>
        </p:nvSpPr>
        <p:spPr/>
        <p:txBody>
          <a:bodyPr/>
          <a:lstStyle/>
          <a:p>
            <a:r>
              <a:rPr lang="en-GB"/>
              <a:t>1</a:t>
            </a:r>
          </a:p>
        </p:txBody>
      </p:sp>
    </p:spTree>
    <p:extLst>
      <p:ext uri="{BB962C8B-B14F-4D97-AF65-F5344CB8AC3E}">
        <p14:creationId xmlns:p14="http://schemas.microsoft.com/office/powerpoint/2010/main" val="3182728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EE80FEAC-5DB7-4189-A738-7B42950A4250}"/>
              </a:ext>
            </a:extLst>
          </p:cNvPr>
          <p:cNvSpPr txBox="1"/>
          <p:nvPr/>
        </p:nvSpPr>
        <p:spPr>
          <a:xfrm>
            <a:off x="94251" y="257592"/>
            <a:ext cx="7632595" cy="1061829"/>
          </a:xfrm>
          <a:prstGeom prst="rect">
            <a:avLst/>
          </a:prstGeom>
          <a:noFill/>
        </p:spPr>
        <p:txBody>
          <a:bodyPr wrap="square" rtlCol="0">
            <a:spAutoFit/>
          </a:bodyPr>
          <a:lstStyle/>
          <a:p>
            <a:r>
              <a:rPr lang="en-GB" sz="3600" b="1">
                <a:solidFill>
                  <a:srgbClr val="7030A0"/>
                </a:solidFill>
                <a:latin typeface="Century Gothic" panose="020B0502020202020204" pitchFamily="34" charset="0"/>
              </a:rPr>
              <a:t>Audience</a:t>
            </a:r>
            <a:endParaRPr lang="en-GB" sz="3200" b="1">
              <a:solidFill>
                <a:srgbClr val="7030A0"/>
              </a:solidFill>
              <a:latin typeface="Century Gothic" panose="020B0502020202020204" pitchFamily="34" charset="0"/>
            </a:endParaRPr>
          </a:p>
          <a:p>
            <a:endParaRPr lang="en-GB" sz="2700">
              <a:solidFill>
                <a:srgbClr val="7030A0"/>
              </a:solidFill>
              <a:effectLst>
                <a:outerShdw blurRad="38100" dist="38100" dir="2700000" algn="tl">
                  <a:srgbClr val="000000">
                    <a:alpha val="43137"/>
                  </a:srgbClr>
                </a:outerShdw>
              </a:effectLst>
              <a:latin typeface="Calibri" panose="020F0502020204030204"/>
            </a:endParaRPr>
          </a:p>
        </p:txBody>
      </p:sp>
      <p:sp>
        <p:nvSpPr>
          <p:cNvPr id="8" name="TextBox 7">
            <a:extLst>
              <a:ext uri="{FF2B5EF4-FFF2-40B4-BE49-F238E27FC236}">
                <a16:creationId xmlns:a16="http://schemas.microsoft.com/office/drawing/2014/main" id="{CBED42E0-7964-45DE-AFAB-9DF67C00AD53}"/>
              </a:ext>
            </a:extLst>
          </p:cNvPr>
          <p:cNvSpPr txBox="1"/>
          <p:nvPr/>
        </p:nvSpPr>
        <p:spPr>
          <a:xfrm>
            <a:off x="3432941" y="3456183"/>
            <a:ext cx="2754306" cy="346249"/>
          </a:xfrm>
          <a:prstGeom prst="rect">
            <a:avLst/>
          </a:prstGeom>
          <a:noFill/>
        </p:spPr>
        <p:txBody>
          <a:bodyPr wrap="square" rtlCol="0">
            <a:spAutoFit/>
          </a:bodyPr>
          <a:lstStyle/>
          <a:p>
            <a:r>
              <a:rPr lang="en-GB" sz="1650" b="1">
                <a:solidFill>
                  <a:srgbClr val="7030A0"/>
                </a:solidFill>
                <a:latin typeface="Calibri" panose="020F0502020204030204"/>
              </a:rPr>
              <a:t> </a:t>
            </a:r>
          </a:p>
        </p:txBody>
      </p:sp>
      <p:sp>
        <p:nvSpPr>
          <p:cNvPr id="2" name="TextBox 1">
            <a:extLst>
              <a:ext uri="{FF2B5EF4-FFF2-40B4-BE49-F238E27FC236}">
                <a16:creationId xmlns:a16="http://schemas.microsoft.com/office/drawing/2014/main" id="{89909176-67B6-6A04-EAFA-AFF68218E2CF}"/>
              </a:ext>
              <a:ext uri="{C183D7F6-B498-43B3-948B-1728B52AA6E4}">
                <adec:decorative xmlns:adec="http://schemas.microsoft.com/office/drawing/2017/decorative" val="1"/>
              </a:ext>
            </a:extLst>
          </p:cNvPr>
          <p:cNvSpPr txBox="1"/>
          <p:nvPr/>
        </p:nvSpPr>
        <p:spPr>
          <a:xfrm>
            <a:off x="92252" y="1076669"/>
            <a:ext cx="8968870" cy="3693319"/>
          </a:xfrm>
          <a:prstGeom prst="rect">
            <a:avLst/>
          </a:prstGeom>
          <a:noFill/>
        </p:spPr>
        <p:txBody>
          <a:bodyPr wrap="square" lIns="91440" tIns="45720" rIns="91440" bIns="45720" anchor="t">
            <a:spAutoFit/>
          </a:bodyPr>
          <a:lstStyle/>
          <a:p>
            <a:r>
              <a:rPr lang="en-GB" sz="1800">
                <a:solidFill>
                  <a:srgbClr val="333333"/>
                </a:solidFill>
                <a:effectLst/>
                <a:latin typeface="Didact Gothic"/>
                <a:ea typeface="Calibri" panose="020F0502020204030204" pitchFamily="34" charset="0"/>
              </a:rPr>
              <a:t>Everyone is welcome to </a:t>
            </a:r>
            <a:r>
              <a:rPr lang="en-GB" sz="1800">
                <a:solidFill>
                  <a:srgbClr val="333333"/>
                </a:solidFill>
                <a:latin typeface="Didact Gothic"/>
                <a:ea typeface="Calibri" panose="020F0502020204030204" pitchFamily="34" charset="0"/>
              </a:rPr>
              <a:t>mark Psychological Professions Week 2023 across England and join the PPNs 4</a:t>
            </a:r>
            <a:r>
              <a:rPr lang="en-GB" sz="1800" baseline="30000">
                <a:solidFill>
                  <a:srgbClr val="333333"/>
                </a:solidFill>
                <a:latin typeface="Didact Gothic"/>
                <a:ea typeface="Calibri" panose="020F0502020204030204" pitchFamily="34" charset="0"/>
              </a:rPr>
              <a:t>th</a:t>
            </a:r>
            <a:r>
              <a:rPr lang="en-GB" sz="1800">
                <a:solidFill>
                  <a:srgbClr val="333333"/>
                </a:solidFill>
                <a:latin typeface="Didact Gothic"/>
                <a:ea typeface="Calibri" panose="020F0502020204030204" pitchFamily="34" charset="0"/>
              </a:rPr>
              <a:t> annual conference and regional events!</a:t>
            </a:r>
          </a:p>
          <a:p>
            <a:endParaRPr lang="en-GB" sz="1800">
              <a:solidFill>
                <a:srgbClr val="333333"/>
              </a:solidFill>
              <a:effectLst/>
              <a:latin typeface="Didact Gothic"/>
              <a:ea typeface="Calibri" panose="020F0502020204030204" pitchFamily="34" charset="0"/>
            </a:endParaRPr>
          </a:p>
          <a:p>
            <a:r>
              <a:rPr lang="en-GB" sz="1800">
                <a:solidFill>
                  <a:srgbClr val="333333"/>
                </a:solidFill>
                <a:effectLst/>
                <a:latin typeface="Didact Gothic"/>
                <a:ea typeface="Calibri" panose="020F0502020204030204" pitchFamily="34" charset="0"/>
              </a:rPr>
              <a:t>Our audiences include:</a:t>
            </a:r>
          </a:p>
          <a:p>
            <a:endParaRPr lang="en-GB" sz="1800">
              <a:solidFill>
                <a:srgbClr val="333333"/>
              </a:solidFill>
              <a:latin typeface="Didact Gothic"/>
              <a:ea typeface="Calibri" panose="020F0502020204030204" pitchFamily="34" charset="0"/>
            </a:endParaRPr>
          </a:p>
          <a:p>
            <a:pPr marL="285750" indent="-285750">
              <a:buFont typeface="Arial" panose="020B0604020202020204" pitchFamily="34" charset="0"/>
              <a:buChar char="•"/>
            </a:pPr>
            <a:r>
              <a:rPr lang="en-GB" sz="1800">
                <a:solidFill>
                  <a:srgbClr val="333333"/>
                </a:solidFill>
                <a:latin typeface="Didact Gothic"/>
                <a:ea typeface="Calibri" panose="020F0502020204030204" pitchFamily="34" charset="0"/>
              </a:rPr>
              <a:t>P</a:t>
            </a:r>
            <a:r>
              <a:rPr lang="en-GB" sz="1800">
                <a:solidFill>
                  <a:srgbClr val="333333"/>
                </a:solidFill>
                <a:effectLst/>
                <a:latin typeface="Didact Gothic"/>
                <a:ea typeface="Calibri" panose="020F0502020204030204" pitchFamily="34" charset="0"/>
              </a:rPr>
              <a:t>sychological professionals – qualified, training and aspiring</a:t>
            </a:r>
            <a:r>
              <a:rPr lang="en-GB" sz="1800">
                <a:solidFill>
                  <a:srgbClr val="333333"/>
                </a:solidFill>
                <a:latin typeface="Didact Gothic"/>
                <a:ea typeface="Calibri" panose="020F0502020204030204" pitchFamily="34" charset="0"/>
              </a:rPr>
              <a:t> </a:t>
            </a:r>
          </a:p>
          <a:p>
            <a:pPr marL="285750" indent="-285750">
              <a:buFont typeface="Arial" panose="020B0604020202020204" pitchFamily="34" charset="0"/>
              <a:buChar char="•"/>
            </a:pPr>
            <a:r>
              <a:rPr lang="en-GB" sz="1800">
                <a:solidFill>
                  <a:srgbClr val="333333"/>
                </a:solidFill>
                <a:effectLst/>
                <a:latin typeface="Didact Gothic"/>
                <a:ea typeface="Calibri" panose="020F0502020204030204" pitchFamily="34" charset="0"/>
              </a:rPr>
              <a:t>Experts by </a:t>
            </a:r>
            <a:r>
              <a:rPr lang="en-GB" sz="1800">
                <a:solidFill>
                  <a:srgbClr val="333333"/>
                </a:solidFill>
                <a:latin typeface="Didact Gothic"/>
                <a:ea typeface="Calibri" panose="020F0502020204030204" pitchFamily="34" charset="0"/>
              </a:rPr>
              <a:t>Experience</a:t>
            </a:r>
            <a:r>
              <a:rPr lang="en-GB" sz="1800">
                <a:solidFill>
                  <a:srgbClr val="333333"/>
                </a:solidFill>
                <a:effectLst/>
                <a:latin typeface="Didact Gothic"/>
                <a:ea typeface="Calibri" panose="020F0502020204030204" pitchFamily="34" charset="0"/>
              </a:rPr>
              <a:t> and people with lived experience</a:t>
            </a:r>
            <a:endParaRPr lang="en-GB" sz="1800">
              <a:solidFill>
                <a:srgbClr val="333333"/>
              </a:solidFill>
              <a:latin typeface="Didact Gothic"/>
              <a:ea typeface="Calibri" panose="020F0502020204030204" pitchFamily="34" charset="0"/>
            </a:endParaRPr>
          </a:p>
          <a:p>
            <a:pPr marL="285750" indent="-285750">
              <a:buFont typeface="Arial" panose="020B0604020202020204" pitchFamily="34" charset="0"/>
              <a:buChar char="•"/>
            </a:pPr>
            <a:r>
              <a:rPr lang="en-GB" sz="1800">
                <a:solidFill>
                  <a:srgbClr val="333333"/>
                </a:solidFill>
                <a:latin typeface="Didact Gothic"/>
                <a:ea typeface="Calibri" panose="020F0502020204030204" pitchFamily="34" charset="0"/>
              </a:rPr>
              <a:t>Policymakers</a:t>
            </a:r>
            <a:endParaRPr lang="en-GB" sz="1800">
              <a:solidFill>
                <a:srgbClr val="333333"/>
              </a:solidFill>
              <a:effectLst/>
              <a:latin typeface="Didact Gothic"/>
              <a:ea typeface="Calibri" panose="020F0502020204030204" pitchFamily="34" charset="0"/>
            </a:endParaRPr>
          </a:p>
          <a:p>
            <a:pPr marL="285750" indent="-285750">
              <a:buFont typeface="Arial" panose="020B0604020202020204" pitchFamily="34" charset="0"/>
              <a:buChar char="•"/>
            </a:pPr>
            <a:r>
              <a:rPr lang="en-GB" sz="1800">
                <a:solidFill>
                  <a:srgbClr val="333333"/>
                </a:solidFill>
                <a:latin typeface="Didact Gothic"/>
                <a:ea typeface="Calibri" panose="020F0502020204030204" pitchFamily="34" charset="0"/>
              </a:rPr>
              <a:t>Education, workforce and career leads and teams</a:t>
            </a:r>
          </a:p>
          <a:p>
            <a:pPr marL="285750" indent="-285750">
              <a:buFont typeface="Arial" panose="020B0604020202020204" pitchFamily="34" charset="0"/>
              <a:buChar char="•"/>
            </a:pPr>
            <a:r>
              <a:rPr lang="en-GB" sz="1800">
                <a:solidFill>
                  <a:srgbClr val="333333"/>
                </a:solidFill>
                <a:latin typeface="Didact Gothic"/>
                <a:ea typeface="Calibri" panose="020F0502020204030204" pitchFamily="34" charset="0"/>
              </a:rPr>
              <a:t>NHS commissioned service providers </a:t>
            </a:r>
          </a:p>
          <a:p>
            <a:pPr marL="285750" indent="-285750">
              <a:buFont typeface="Arial" panose="020B0604020202020204" pitchFamily="34" charset="0"/>
              <a:buChar char="•"/>
            </a:pPr>
            <a:r>
              <a:rPr lang="en-GB" sz="1800">
                <a:solidFill>
                  <a:srgbClr val="333333"/>
                </a:solidFill>
                <a:latin typeface="Didact Gothic"/>
                <a:ea typeface="Calibri" panose="020F0502020204030204" pitchFamily="34" charset="0"/>
              </a:rPr>
              <a:t>Members of the public interested in the psychological professions and NHS services.</a:t>
            </a:r>
          </a:p>
          <a:p>
            <a:endParaRPr lang="en-GB" sz="1800">
              <a:latin typeface="Didact Gothic" panose="00000500000000000000" pitchFamily="2" charset="0"/>
              <a:ea typeface="Calibri" panose="020F0502020204030204" pitchFamily="34" charset="0"/>
            </a:endParaRPr>
          </a:p>
          <a:p>
            <a:endParaRPr lang="en-GB" sz="1800">
              <a:effectLst/>
              <a:latin typeface="Didact Gothic" panose="00000500000000000000" pitchFamily="2" charset="0"/>
              <a:ea typeface="Calibri" panose="020F0502020204030204" pitchFamily="34" charset="0"/>
            </a:endParaRPr>
          </a:p>
        </p:txBody>
      </p:sp>
      <p:grpSp>
        <p:nvGrpSpPr>
          <p:cNvPr id="4" name="Group 3">
            <a:extLst>
              <a:ext uri="{FF2B5EF4-FFF2-40B4-BE49-F238E27FC236}">
                <a16:creationId xmlns:a16="http://schemas.microsoft.com/office/drawing/2014/main" id="{7FF72D8B-79CE-8958-89A8-4B61452C83A1}"/>
              </a:ext>
            </a:extLst>
          </p:cNvPr>
          <p:cNvGrpSpPr/>
          <p:nvPr/>
        </p:nvGrpSpPr>
        <p:grpSpPr>
          <a:xfrm>
            <a:off x="0" y="4392894"/>
            <a:ext cx="9721358" cy="705558"/>
            <a:chOff x="0" y="4271041"/>
            <a:chExt cx="9721358" cy="705558"/>
          </a:xfrm>
        </p:grpSpPr>
        <p:sp>
          <p:nvSpPr>
            <p:cNvPr id="7" name="TextBox 6">
              <a:extLst>
                <a:ext uri="{FF2B5EF4-FFF2-40B4-BE49-F238E27FC236}">
                  <a16:creationId xmlns:a16="http://schemas.microsoft.com/office/drawing/2014/main" id="{CEE6049E-389E-F862-8306-0933C91D1681}"/>
                </a:ext>
              </a:extLst>
            </p:cNvPr>
            <p:cNvSpPr txBox="1"/>
            <p:nvPr/>
          </p:nvSpPr>
          <p:spPr>
            <a:xfrm>
              <a:off x="311400" y="4587659"/>
              <a:ext cx="4329755" cy="369332"/>
            </a:xfrm>
            <a:prstGeom prst="rect">
              <a:avLst/>
            </a:prstGeom>
            <a:noFill/>
          </p:spPr>
          <p:txBody>
            <a:bodyPr wrap="square" lIns="91440" tIns="45720" rIns="91440" bIns="45720" rtlCol="0" anchor="t">
              <a:spAutoFit/>
            </a:bodyPr>
            <a:lstStyle/>
            <a:p>
              <a:r>
                <a:rPr lang="en-GB" sz="1800">
                  <a:solidFill>
                    <a:srgbClr val="7030A0"/>
                  </a:solidFill>
                  <a:latin typeface="Century Gothic" panose="020B0502020202020204" pitchFamily="34" charset="0"/>
                </a:rPr>
                <a:t>#PsychologicalProfessionsWeek2023 </a:t>
              </a:r>
              <a:endParaRPr lang="en-US" sz="1800">
                <a:solidFill>
                  <a:srgbClr val="7030A0"/>
                </a:solidFill>
                <a:latin typeface="Century Gothic" panose="020B0502020202020204" pitchFamily="34" charset="0"/>
              </a:endParaRPr>
            </a:p>
          </p:txBody>
        </p:sp>
        <p:sp>
          <p:nvSpPr>
            <p:cNvPr id="9" name="TextBox 8">
              <a:extLst>
                <a:ext uri="{FF2B5EF4-FFF2-40B4-BE49-F238E27FC236}">
                  <a16:creationId xmlns:a16="http://schemas.microsoft.com/office/drawing/2014/main" id="{0C43B940-D0EA-CE8F-D581-61E8971CCB69}"/>
                </a:ext>
              </a:extLst>
            </p:cNvPr>
            <p:cNvSpPr txBox="1"/>
            <p:nvPr/>
          </p:nvSpPr>
          <p:spPr>
            <a:xfrm>
              <a:off x="7250460" y="4607267"/>
              <a:ext cx="2470898" cy="369332"/>
            </a:xfrm>
            <a:prstGeom prst="rect">
              <a:avLst/>
            </a:prstGeom>
            <a:noFill/>
          </p:spPr>
          <p:txBody>
            <a:bodyPr wrap="square" lIns="91440" tIns="45720" rIns="91440" bIns="45720" rtlCol="0" anchor="t">
              <a:spAutoFit/>
            </a:bodyPr>
            <a:lstStyle/>
            <a:p>
              <a:r>
                <a:rPr lang="en-GB" sz="1800">
                  <a:solidFill>
                    <a:srgbClr val="7030A0"/>
                  </a:solidFill>
                  <a:latin typeface="Century Gothic" panose="020B0502020202020204" pitchFamily="34" charset="0"/>
                </a:rPr>
                <a:t>#PPWeek23 </a:t>
              </a:r>
              <a:endParaRPr lang="en-US" sz="1800">
                <a:solidFill>
                  <a:srgbClr val="7030A0"/>
                </a:solidFill>
                <a:latin typeface="Century Gothic" panose="020B0502020202020204" pitchFamily="34" charset="0"/>
              </a:endParaRPr>
            </a:p>
          </p:txBody>
        </p:sp>
        <p:cxnSp>
          <p:nvCxnSpPr>
            <p:cNvPr id="12" name="Straight Connector 11">
              <a:extLst>
                <a:ext uri="{FF2B5EF4-FFF2-40B4-BE49-F238E27FC236}">
                  <a16:creationId xmlns:a16="http://schemas.microsoft.com/office/drawing/2014/main" id="{AA29EF06-4562-BF5E-9C77-600DF227F292}"/>
                </a:ext>
              </a:extLst>
            </p:cNvPr>
            <p:cNvCxnSpPr>
              <a:cxnSpLocks/>
            </p:cNvCxnSpPr>
            <p:nvPr/>
          </p:nvCxnSpPr>
          <p:spPr>
            <a:xfrm>
              <a:off x="0" y="4410634"/>
              <a:ext cx="9144000" cy="0"/>
            </a:xfrm>
            <a:prstGeom prst="line">
              <a:avLst/>
            </a:prstGeom>
            <a:ln w="762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E6C0B276-52DB-1B66-749E-28022CA08550}"/>
                </a:ext>
              </a:extLst>
            </p:cNvPr>
            <p:cNvCxnSpPr>
              <a:cxnSpLocks/>
            </p:cNvCxnSpPr>
            <p:nvPr/>
          </p:nvCxnSpPr>
          <p:spPr>
            <a:xfrm>
              <a:off x="0" y="4271041"/>
              <a:ext cx="9144000" cy="0"/>
            </a:xfrm>
            <a:prstGeom prst="line">
              <a:avLst/>
            </a:prstGeom>
            <a:ln w="76200">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grpSp>
      <p:pic>
        <p:nvPicPr>
          <p:cNvPr id="5" name="Picture 4" descr="A picture containing text, font, graphics, logo">
            <a:extLst>
              <a:ext uri="{FF2B5EF4-FFF2-40B4-BE49-F238E27FC236}">
                <a16:creationId xmlns:a16="http://schemas.microsoft.com/office/drawing/2014/main" id="{CCBF283F-F6C5-5318-9901-5350002BC030}"/>
              </a:ext>
            </a:extLst>
          </p:cNvPr>
          <p:cNvPicPr>
            <a:picLocks noChangeAspect="1"/>
          </p:cNvPicPr>
          <p:nvPr/>
        </p:nvPicPr>
        <p:blipFill>
          <a:blip r:embed="rId2"/>
          <a:stretch>
            <a:fillRect/>
          </a:stretch>
        </p:blipFill>
        <p:spPr>
          <a:xfrm>
            <a:off x="6310147" y="53895"/>
            <a:ext cx="2743201" cy="1022774"/>
          </a:xfrm>
          <a:prstGeom prst="rect">
            <a:avLst/>
          </a:prstGeom>
        </p:spPr>
      </p:pic>
      <p:sp>
        <p:nvSpPr>
          <p:cNvPr id="3" name="Footer Placeholder 2">
            <a:extLst>
              <a:ext uri="{FF2B5EF4-FFF2-40B4-BE49-F238E27FC236}">
                <a16:creationId xmlns:a16="http://schemas.microsoft.com/office/drawing/2014/main" id="{15E94D30-3AD2-1E0A-9309-9A68945054CC}"/>
              </a:ext>
            </a:extLst>
          </p:cNvPr>
          <p:cNvSpPr>
            <a:spLocks noGrp="1"/>
          </p:cNvSpPr>
          <p:nvPr>
            <p:ph type="ftr" sz="quarter" idx="11"/>
          </p:nvPr>
        </p:nvSpPr>
        <p:spPr/>
        <p:txBody>
          <a:bodyPr/>
          <a:lstStyle/>
          <a:p>
            <a:r>
              <a:rPr lang="en-GB"/>
              <a:t>1</a:t>
            </a:r>
          </a:p>
        </p:txBody>
      </p:sp>
    </p:spTree>
    <p:extLst>
      <p:ext uri="{BB962C8B-B14F-4D97-AF65-F5344CB8AC3E}">
        <p14:creationId xmlns:p14="http://schemas.microsoft.com/office/powerpoint/2010/main" val="25308426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EE80FEAC-5DB7-4189-A738-7B42950A4250}"/>
              </a:ext>
            </a:extLst>
          </p:cNvPr>
          <p:cNvSpPr txBox="1"/>
          <p:nvPr/>
        </p:nvSpPr>
        <p:spPr>
          <a:xfrm>
            <a:off x="197738" y="218999"/>
            <a:ext cx="7632595" cy="1554272"/>
          </a:xfrm>
          <a:prstGeom prst="rect">
            <a:avLst/>
          </a:prstGeom>
          <a:noFill/>
        </p:spPr>
        <p:txBody>
          <a:bodyPr wrap="square" rtlCol="0">
            <a:spAutoFit/>
          </a:bodyPr>
          <a:lstStyle/>
          <a:p>
            <a:r>
              <a:rPr lang="en-GB" sz="3600" b="1">
                <a:solidFill>
                  <a:srgbClr val="7030A0"/>
                </a:solidFill>
                <a:latin typeface="Century Gothic" panose="020B0502020202020204" pitchFamily="34" charset="0"/>
              </a:rPr>
              <a:t>How to help?</a:t>
            </a:r>
            <a:endParaRPr lang="en-GB" sz="3200" b="1">
              <a:solidFill>
                <a:srgbClr val="7030A0"/>
              </a:solidFill>
              <a:latin typeface="Century Gothic" panose="020B0502020202020204" pitchFamily="34" charset="0"/>
            </a:endParaRPr>
          </a:p>
          <a:p>
            <a:endParaRPr lang="en-GB" sz="3200">
              <a:solidFill>
                <a:srgbClr val="7030A0"/>
              </a:solidFill>
              <a:effectLst>
                <a:outerShdw blurRad="38100" dist="38100" dir="2700000" algn="tl">
                  <a:srgbClr val="000000">
                    <a:alpha val="43137"/>
                  </a:srgbClr>
                </a:outerShdw>
              </a:effectLst>
              <a:latin typeface="Calibri" panose="020F0502020204030204"/>
            </a:endParaRPr>
          </a:p>
          <a:p>
            <a:endParaRPr lang="en-GB" sz="2700">
              <a:solidFill>
                <a:srgbClr val="7030A0"/>
              </a:solidFill>
              <a:effectLst>
                <a:outerShdw blurRad="38100" dist="38100" dir="2700000" algn="tl">
                  <a:srgbClr val="000000">
                    <a:alpha val="43137"/>
                  </a:srgbClr>
                </a:outerShdw>
              </a:effectLst>
              <a:latin typeface="Calibri" panose="020F0502020204030204"/>
            </a:endParaRPr>
          </a:p>
        </p:txBody>
      </p:sp>
      <p:sp>
        <p:nvSpPr>
          <p:cNvPr id="8" name="TextBox 7">
            <a:extLst>
              <a:ext uri="{FF2B5EF4-FFF2-40B4-BE49-F238E27FC236}">
                <a16:creationId xmlns:a16="http://schemas.microsoft.com/office/drawing/2014/main" id="{CBED42E0-7964-45DE-AFAB-9DF67C00AD53}"/>
              </a:ext>
            </a:extLst>
          </p:cNvPr>
          <p:cNvSpPr txBox="1"/>
          <p:nvPr/>
        </p:nvSpPr>
        <p:spPr>
          <a:xfrm>
            <a:off x="3432941" y="3456183"/>
            <a:ext cx="2754306" cy="346249"/>
          </a:xfrm>
          <a:prstGeom prst="rect">
            <a:avLst/>
          </a:prstGeom>
          <a:noFill/>
        </p:spPr>
        <p:txBody>
          <a:bodyPr wrap="square" rtlCol="0">
            <a:spAutoFit/>
          </a:bodyPr>
          <a:lstStyle/>
          <a:p>
            <a:r>
              <a:rPr lang="en-GB" sz="1650" b="1">
                <a:solidFill>
                  <a:srgbClr val="7030A0"/>
                </a:solidFill>
                <a:latin typeface="Calibri" panose="020F0502020204030204"/>
              </a:rPr>
              <a:t> </a:t>
            </a:r>
          </a:p>
        </p:txBody>
      </p:sp>
      <p:sp>
        <p:nvSpPr>
          <p:cNvPr id="2" name="TextBox 1">
            <a:extLst>
              <a:ext uri="{FF2B5EF4-FFF2-40B4-BE49-F238E27FC236}">
                <a16:creationId xmlns:a16="http://schemas.microsoft.com/office/drawing/2014/main" id="{2CD88302-4157-9885-1236-DD1007E817D2}"/>
              </a:ext>
              <a:ext uri="{C183D7F6-B498-43B3-948B-1728B52AA6E4}">
                <adec:decorative xmlns:adec="http://schemas.microsoft.com/office/drawing/2017/decorative" val="1"/>
              </a:ext>
            </a:extLst>
          </p:cNvPr>
          <p:cNvSpPr txBox="1"/>
          <p:nvPr/>
        </p:nvSpPr>
        <p:spPr>
          <a:xfrm>
            <a:off x="197738" y="1149737"/>
            <a:ext cx="8426949" cy="3121304"/>
          </a:xfrm>
          <a:prstGeom prst="rect">
            <a:avLst/>
          </a:prstGeom>
          <a:noFill/>
        </p:spPr>
        <p:txBody>
          <a:bodyPr wrap="square" lIns="91440" tIns="45720" rIns="91440" bIns="45720" anchor="t">
            <a:spAutoFit/>
          </a:bodyPr>
          <a:lstStyle/>
          <a:p>
            <a:pPr>
              <a:lnSpc>
                <a:spcPct val="107000"/>
              </a:lnSpc>
              <a:spcAft>
                <a:spcPts val="800"/>
              </a:spcAft>
            </a:pPr>
            <a:r>
              <a:rPr lang="en-GB" sz="1600" b="0" i="0">
                <a:solidFill>
                  <a:srgbClr val="333333"/>
                </a:solidFill>
                <a:effectLst/>
                <a:latin typeface="Didact Gothic"/>
              </a:rPr>
              <a:t>We need your help to encourage</a:t>
            </a:r>
            <a:r>
              <a:rPr lang="en-GB" sz="1600">
                <a:solidFill>
                  <a:srgbClr val="333333"/>
                </a:solidFill>
                <a:latin typeface="Didact Gothic"/>
              </a:rPr>
              <a:t> </a:t>
            </a:r>
            <a:r>
              <a:rPr lang="en-GB" sz="1600" b="0" i="0">
                <a:solidFill>
                  <a:srgbClr val="333333"/>
                </a:solidFill>
                <a:effectLst/>
                <a:latin typeface="Didact Gothic"/>
              </a:rPr>
              <a:t>colleagues, organisations and partners to mark Psychological Professions Week </a:t>
            </a:r>
            <a:r>
              <a:rPr lang="en-GB" sz="1600">
                <a:solidFill>
                  <a:srgbClr val="333333"/>
                </a:solidFill>
                <a:latin typeface="Didact Gothic"/>
              </a:rPr>
              <a:t>2023</a:t>
            </a:r>
            <a:r>
              <a:rPr lang="en-GB" sz="1600" b="0" i="0">
                <a:solidFill>
                  <a:srgbClr val="333333"/>
                </a:solidFill>
                <a:effectLst/>
                <a:latin typeface="Didact Gothic"/>
              </a:rPr>
              <a:t>. </a:t>
            </a:r>
            <a:r>
              <a:rPr lang="en-GB" sz="1600">
                <a:solidFill>
                  <a:srgbClr val="333333"/>
                </a:solidFill>
                <a:latin typeface="Didact Gothic"/>
              </a:rPr>
              <a:t> </a:t>
            </a:r>
            <a:endParaRPr lang="en-US" sz="1600">
              <a:solidFill>
                <a:srgbClr val="333333"/>
              </a:solidFill>
              <a:latin typeface="Didact Gothic"/>
              <a:cs typeface="Calibri"/>
            </a:endParaRPr>
          </a:p>
          <a:p>
            <a:pPr>
              <a:lnSpc>
                <a:spcPct val="107000"/>
              </a:lnSpc>
              <a:spcAft>
                <a:spcPts val="800"/>
              </a:spcAft>
            </a:pPr>
            <a:r>
              <a:rPr lang="en-GB" sz="1600" b="0" i="0">
                <a:solidFill>
                  <a:srgbClr val="333333"/>
                </a:solidFill>
                <a:effectLst/>
                <a:latin typeface="Didact Gothic"/>
              </a:rPr>
              <a:t>You can help us </a:t>
            </a:r>
            <a:r>
              <a:rPr lang="en-GB" sz="1600">
                <a:solidFill>
                  <a:srgbClr val="333333"/>
                </a:solidFill>
                <a:latin typeface="Didact Gothic"/>
              </a:rPr>
              <a:t>d</a:t>
            </a:r>
            <a:r>
              <a:rPr lang="en-GB" sz="1600" b="0" i="0">
                <a:solidFill>
                  <a:srgbClr val="333333"/>
                </a:solidFill>
                <a:effectLst/>
                <a:latin typeface="Didact Gothic"/>
              </a:rPr>
              <a:t>o this by:</a:t>
            </a:r>
            <a:endParaRPr lang="en-GB" sz="1600">
              <a:solidFill>
                <a:srgbClr val="333333"/>
              </a:solidFill>
              <a:latin typeface="Didact Gothic"/>
              <a:cs typeface="Calibri"/>
            </a:endParaRPr>
          </a:p>
          <a:p>
            <a:pPr marL="285750" indent="-285750">
              <a:lnSpc>
                <a:spcPct val="107000"/>
              </a:lnSpc>
              <a:spcAft>
                <a:spcPts val="800"/>
              </a:spcAft>
              <a:buFont typeface="Arial" panose="020B0604020202020204" pitchFamily="34" charset="0"/>
              <a:buChar char="•"/>
            </a:pPr>
            <a:r>
              <a:rPr lang="en-US" sz="1600">
                <a:solidFill>
                  <a:srgbClr val="333333"/>
                </a:solidFill>
                <a:effectLst/>
                <a:latin typeface="Didact Gothic"/>
                <a:ea typeface="Calibri" panose="020F0502020204030204" pitchFamily="34" charset="0"/>
                <a:cs typeface="Times New Roman"/>
              </a:rPr>
              <a:t>Developing creative and authentic local content to promote Psychological Professions Week across your platforms. </a:t>
            </a:r>
          </a:p>
          <a:p>
            <a:pPr marL="285750" indent="-285750">
              <a:lnSpc>
                <a:spcPct val="107000"/>
              </a:lnSpc>
              <a:spcAft>
                <a:spcPts val="800"/>
              </a:spcAft>
              <a:buFont typeface="Arial" panose="020B0604020202020204" pitchFamily="34" charset="0"/>
              <a:buChar char="•"/>
            </a:pPr>
            <a:r>
              <a:rPr lang="en-US" sz="1600">
                <a:solidFill>
                  <a:srgbClr val="333333"/>
                </a:solidFill>
                <a:effectLst/>
                <a:latin typeface="Didact Gothic"/>
                <a:ea typeface="Calibri" panose="020F0502020204030204" pitchFamily="34" charset="0"/>
                <a:cs typeface="Times New Roman"/>
              </a:rPr>
              <a:t>This can include profiling and telling the stories of </a:t>
            </a:r>
            <a:r>
              <a:rPr lang="en-US" sz="1600">
                <a:solidFill>
                  <a:srgbClr val="333333"/>
                </a:solidFill>
                <a:latin typeface="Didact Gothic"/>
                <a:ea typeface="Calibri" panose="020F0502020204030204" pitchFamily="34" charset="0"/>
                <a:cs typeface="Times New Roman"/>
              </a:rPr>
              <a:t>psychological professionals, service users who have benefited from their services, sharing job and career opportunities that are available, creating </a:t>
            </a:r>
            <a:r>
              <a:rPr lang="en-US" sz="1600">
                <a:solidFill>
                  <a:srgbClr val="333333"/>
                </a:solidFill>
                <a:effectLst/>
                <a:latin typeface="Didact Gothic"/>
                <a:ea typeface="Calibri" panose="020F0502020204030204" pitchFamily="34" charset="0"/>
                <a:cs typeface="Times New Roman"/>
              </a:rPr>
              <a:t>blogs, posting on social media, </a:t>
            </a:r>
            <a:r>
              <a:rPr lang="en-US" sz="1600">
                <a:solidFill>
                  <a:srgbClr val="333333"/>
                </a:solidFill>
                <a:latin typeface="Didact Gothic"/>
                <a:ea typeface="Calibri" panose="020F0502020204030204" pitchFamily="34" charset="0"/>
                <a:cs typeface="Times New Roman"/>
              </a:rPr>
              <a:t>developing </a:t>
            </a:r>
            <a:r>
              <a:rPr lang="en-US" sz="1600">
                <a:solidFill>
                  <a:srgbClr val="333333"/>
                </a:solidFill>
                <a:effectLst/>
                <a:latin typeface="Didact Gothic"/>
                <a:ea typeface="Calibri" panose="020F0502020204030204" pitchFamily="34" charset="0"/>
                <a:cs typeface="Times New Roman"/>
              </a:rPr>
              <a:t>local news stories, running virtual or face to face celebratory events.</a:t>
            </a:r>
          </a:p>
          <a:p>
            <a:pPr>
              <a:lnSpc>
                <a:spcPct val="107000"/>
              </a:lnSpc>
              <a:spcAft>
                <a:spcPts val="800"/>
              </a:spcAft>
            </a:pPr>
            <a:endParaRPr lang="en-US" sz="1600">
              <a:effectLst/>
              <a:latin typeface="Didact Gothic" panose="00000500000000000000" pitchFamily="2" charset="0"/>
              <a:ea typeface="Calibri" panose="020F0502020204030204" pitchFamily="34" charset="0"/>
              <a:cs typeface="Times New Roman" panose="02020603050405020304" pitchFamily="18" charset="0"/>
            </a:endParaRPr>
          </a:p>
        </p:txBody>
      </p:sp>
      <p:grpSp>
        <p:nvGrpSpPr>
          <p:cNvPr id="4" name="Group 3">
            <a:extLst>
              <a:ext uri="{FF2B5EF4-FFF2-40B4-BE49-F238E27FC236}">
                <a16:creationId xmlns:a16="http://schemas.microsoft.com/office/drawing/2014/main" id="{0B212E8D-9BCA-E61E-4972-AFE1EC2CCED3}"/>
              </a:ext>
            </a:extLst>
          </p:cNvPr>
          <p:cNvGrpSpPr/>
          <p:nvPr/>
        </p:nvGrpSpPr>
        <p:grpSpPr>
          <a:xfrm>
            <a:off x="0" y="4271041"/>
            <a:ext cx="9721358" cy="705558"/>
            <a:chOff x="0" y="4271041"/>
            <a:chExt cx="9721358" cy="705558"/>
          </a:xfrm>
        </p:grpSpPr>
        <p:sp>
          <p:nvSpPr>
            <p:cNvPr id="7" name="TextBox 6">
              <a:extLst>
                <a:ext uri="{FF2B5EF4-FFF2-40B4-BE49-F238E27FC236}">
                  <a16:creationId xmlns:a16="http://schemas.microsoft.com/office/drawing/2014/main" id="{B7412B30-AD8A-DF49-B21F-C4E7BB1C787B}"/>
                </a:ext>
              </a:extLst>
            </p:cNvPr>
            <p:cNvSpPr txBox="1"/>
            <p:nvPr/>
          </p:nvSpPr>
          <p:spPr>
            <a:xfrm>
              <a:off x="311400" y="4587659"/>
              <a:ext cx="4329755" cy="369332"/>
            </a:xfrm>
            <a:prstGeom prst="rect">
              <a:avLst/>
            </a:prstGeom>
            <a:noFill/>
          </p:spPr>
          <p:txBody>
            <a:bodyPr wrap="square" lIns="91440" tIns="45720" rIns="91440" bIns="45720" rtlCol="0" anchor="t">
              <a:spAutoFit/>
            </a:bodyPr>
            <a:lstStyle/>
            <a:p>
              <a:r>
                <a:rPr lang="en-GB" sz="1800">
                  <a:solidFill>
                    <a:srgbClr val="7030A0"/>
                  </a:solidFill>
                  <a:latin typeface="Century Gothic" panose="020B0502020202020204" pitchFamily="34" charset="0"/>
                </a:rPr>
                <a:t>#PsychologicalProfessionsWeek2023 </a:t>
              </a:r>
              <a:endParaRPr lang="en-US" sz="1800">
                <a:solidFill>
                  <a:srgbClr val="7030A0"/>
                </a:solidFill>
                <a:latin typeface="Century Gothic" panose="020B0502020202020204" pitchFamily="34" charset="0"/>
              </a:endParaRPr>
            </a:p>
          </p:txBody>
        </p:sp>
        <p:sp>
          <p:nvSpPr>
            <p:cNvPr id="9" name="TextBox 8">
              <a:extLst>
                <a:ext uri="{FF2B5EF4-FFF2-40B4-BE49-F238E27FC236}">
                  <a16:creationId xmlns:a16="http://schemas.microsoft.com/office/drawing/2014/main" id="{9DDB0C37-7772-C1C1-BD9E-7E2467BD763B}"/>
                </a:ext>
              </a:extLst>
            </p:cNvPr>
            <p:cNvSpPr txBox="1"/>
            <p:nvPr/>
          </p:nvSpPr>
          <p:spPr>
            <a:xfrm>
              <a:off x="7250460" y="4607267"/>
              <a:ext cx="2470898" cy="369332"/>
            </a:xfrm>
            <a:prstGeom prst="rect">
              <a:avLst/>
            </a:prstGeom>
            <a:noFill/>
          </p:spPr>
          <p:txBody>
            <a:bodyPr wrap="square" lIns="91440" tIns="45720" rIns="91440" bIns="45720" rtlCol="0" anchor="t">
              <a:spAutoFit/>
            </a:bodyPr>
            <a:lstStyle/>
            <a:p>
              <a:r>
                <a:rPr lang="en-GB" sz="1800">
                  <a:solidFill>
                    <a:srgbClr val="7030A0"/>
                  </a:solidFill>
                  <a:latin typeface="Century Gothic" panose="020B0502020202020204" pitchFamily="34" charset="0"/>
                </a:rPr>
                <a:t>#PPWeek23 </a:t>
              </a:r>
              <a:endParaRPr lang="en-US" sz="1800">
                <a:solidFill>
                  <a:srgbClr val="7030A0"/>
                </a:solidFill>
                <a:latin typeface="Century Gothic" panose="020B0502020202020204" pitchFamily="34" charset="0"/>
              </a:endParaRPr>
            </a:p>
          </p:txBody>
        </p:sp>
        <p:cxnSp>
          <p:nvCxnSpPr>
            <p:cNvPr id="12" name="Straight Connector 11">
              <a:extLst>
                <a:ext uri="{FF2B5EF4-FFF2-40B4-BE49-F238E27FC236}">
                  <a16:creationId xmlns:a16="http://schemas.microsoft.com/office/drawing/2014/main" id="{56A3A807-BFB3-DCB3-97B6-F575B9A45B3D}"/>
                </a:ext>
              </a:extLst>
            </p:cNvPr>
            <p:cNvCxnSpPr>
              <a:cxnSpLocks/>
            </p:cNvCxnSpPr>
            <p:nvPr/>
          </p:nvCxnSpPr>
          <p:spPr>
            <a:xfrm>
              <a:off x="0" y="4410634"/>
              <a:ext cx="9144000" cy="0"/>
            </a:xfrm>
            <a:prstGeom prst="line">
              <a:avLst/>
            </a:prstGeom>
            <a:ln w="762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7F722F44-3CB8-E9F8-1027-71BF65288A7F}"/>
                </a:ext>
              </a:extLst>
            </p:cNvPr>
            <p:cNvCxnSpPr>
              <a:cxnSpLocks/>
            </p:cNvCxnSpPr>
            <p:nvPr/>
          </p:nvCxnSpPr>
          <p:spPr>
            <a:xfrm>
              <a:off x="0" y="4271041"/>
              <a:ext cx="9144000" cy="0"/>
            </a:xfrm>
            <a:prstGeom prst="line">
              <a:avLst/>
            </a:prstGeom>
            <a:ln w="76200">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grpSp>
      <p:pic>
        <p:nvPicPr>
          <p:cNvPr id="5" name="Picture 4" descr="A picture containing text, font, graphics, logo">
            <a:extLst>
              <a:ext uri="{FF2B5EF4-FFF2-40B4-BE49-F238E27FC236}">
                <a16:creationId xmlns:a16="http://schemas.microsoft.com/office/drawing/2014/main" id="{AB4E485F-0316-DC5C-48CC-E9A1C81B219F}"/>
              </a:ext>
            </a:extLst>
          </p:cNvPr>
          <p:cNvPicPr>
            <a:picLocks noChangeAspect="1"/>
          </p:cNvPicPr>
          <p:nvPr/>
        </p:nvPicPr>
        <p:blipFill>
          <a:blip r:embed="rId2"/>
          <a:stretch>
            <a:fillRect/>
          </a:stretch>
        </p:blipFill>
        <p:spPr>
          <a:xfrm>
            <a:off x="6310147" y="53895"/>
            <a:ext cx="2743201" cy="1022774"/>
          </a:xfrm>
          <a:prstGeom prst="rect">
            <a:avLst/>
          </a:prstGeom>
        </p:spPr>
      </p:pic>
      <p:sp>
        <p:nvSpPr>
          <p:cNvPr id="3" name="Footer Placeholder 2">
            <a:extLst>
              <a:ext uri="{FF2B5EF4-FFF2-40B4-BE49-F238E27FC236}">
                <a16:creationId xmlns:a16="http://schemas.microsoft.com/office/drawing/2014/main" id="{EC9DF898-8333-AF64-49A4-2059582EEA98}"/>
              </a:ext>
            </a:extLst>
          </p:cNvPr>
          <p:cNvSpPr>
            <a:spLocks noGrp="1"/>
          </p:cNvSpPr>
          <p:nvPr>
            <p:ph type="ftr" sz="quarter" idx="11"/>
          </p:nvPr>
        </p:nvSpPr>
        <p:spPr/>
        <p:txBody>
          <a:bodyPr/>
          <a:lstStyle/>
          <a:p>
            <a:r>
              <a:rPr lang="en-GB"/>
              <a:t>1</a:t>
            </a:r>
          </a:p>
        </p:txBody>
      </p:sp>
    </p:spTree>
    <p:extLst>
      <p:ext uri="{BB962C8B-B14F-4D97-AF65-F5344CB8AC3E}">
        <p14:creationId xmlns:p14="http://schemas.microsoft.com/office/powerpoint/2010/main" val="15434438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EE80FEAC-5DB7-4189-A738-7B42950A4250}"/>
              </a:ext>
            </a:extLst>
          </p:cNvPr>
          <p:cNvSpPr txBox="1"/>
          <p:nvPr/>
        </p:nvSpPr>
        <p:spPr>
          <a:xfrm>
            <a:off x="197738" y="218999"/>
            <a:ext cx="7632595" cy="1554272"/>
          </a:xfrm>
          <a:prstGeom prst="rect">
            <a:avLst/>
          </a:prstGeom>
          <a:noFill/>
        </p:spPr>
        <p:txBody>
          <a:bodyPr wrap="square" rtlCol="0">
            <a:spAutoFit/>
          </a:bodyPr>
          <a:lstStyle/>
          <a:p>
            <a:r>
              <a:rPr lang="en-GB" sz="3600" b="1">
                <a:solidFill>
                  <a:srgbClr val="7030A0"/>
                </a:solidFill>
                <a:latin typeface="Century Gothic" panose="020B0502020202020204" pitchFamily="34" charset="0"/>
              </a:rPr>
              <a:t>How to help?</a:t>
            </a:r>
            <a:endParaRPr lang="en-GB" sz="3200" b="1">
              <a:solidFill>
                <a:srgbClr val="7030A0"/>
              </a:solidFill>
              <a:latin typeface="Century Gothic" panose="020B0502020202020204" pitchFamily="34" charset="0"/>
            </a:endParaRPr>
          </a:p>
          <a:p>
            <a:endParaRPr lang="en-GB" sz="3200">
              <a:solidFill>
                <a:srgbClr val="7030A0"/>
              </a:solidFill>
              <a:effectLst>
                <a:outerShdw blurRad="38100" dist="38100" dir="2700000" algn="tl">
                  <a:srgbClr val="000000">
                    <a:alpha val="43137"/>
                  </a:srgbClr>
                </a:outerShdw>
              </a:effectLst>
              <a:latin typeface="Calibri" panose="020F0502020204030204"/>
            </a:endParaRPr>
          </a:p>
          <a:p>
            <a:endParaRPr lang="en-GB" sz="2700">
              <a:solidFill>
                <a:srgbClr val="7030A0"/>
              </a:solidFill>
              <a:effectLst>
                <a:outerShdw blurRad="38100" dist="38100" dir="2700000" algn="tl">
                  <a:srgbClr val="000000">
                    <a:alpha val="43137"/>
                  </a:srgbClr>
                </a:outerShdw>
              </a:effectLst>
              <a:latin typeface="Calibri" panose="020F0502020204030204"/>
            </a:endParaRPr>
          </a:p>
        </p:txBody>
      </p:sp>
      <p:sp>
        <p:nvSpPr>
          <p:cNvPr id="8" name="TextBox 7">
            <a:extLst>
              <a:ext uri="{FF2B5EF4-FFF2-40B4-BE49-F238E27FC236}">
                <a16:creationId xmlns:a16="http://schemas.microsoft.com/office/drawing/2014/main" id="{CBED42E0-7964-45DE-AFAB-9DF67C00AD53}"/>
              </a:ext>
            </a:extLst>
          </p:cNvPr>
          <p:cNvSpPr txBox="1"/>
          <p:nvPr/>
        </p:nvSpPr>
        <p:spPr>
          <a:xfrm>
            <a:off x="3432941" y="3456183"/>
            <a:ext cx="2754306" cy="346249"/>
          </a:xfrm>
          <a:prstGeom prst="rect">
            <a:avLst/>
          </a:prstGeom>
          <a:noFill/>
        </p:spPr>
        <p:txBody>
          <a:bodyPr wrap="square" rtlCol="0">
            <a:spAutoFit/>
          </a:bodyPr>
          <a:lstStyle/>
          <a:p>
            <a:r>
              <a:rPr lang="en-GB" sz="1650" b="1">
                <a:solidFill>
                  <a:srgbClr val="7030A0"/>
                </a:solidFill>
                <a:latin typeface="Calibri" panose="020F0502020204030204"/>
              </a:rPr>
              <a:t> </a:t>
            </a:r>
          </a:p>
        </p:txBody>
      </p:sp>
      <p:sp>
        <p:nvSpPr>
          <p:cNvPr id="2" name="TextBox 1">
            <a:extLst>
              <a:ext uri="{FF2B5EF4-FFF2-40B4-BE49-F238E27FC236}">
                <a16:creationId xmlns:a16="http://schemas.microsoft.com/office/drawing/2014/main" id="{2CD88302-4157-9885-1236-DD1007E817D2}"/>
              </a:ext>
              <a:ext uri="{C183D7F6-B498-43B3-948B-1728B52AA6E4}">
                <adec:decorative xmlns:adec="http://schemas.microsoft.com/office/drawing/2017/decorative" val="1"/>
              </a:ext>
            </a:extLst>
          </p:cNvPr>
          <p:cNvSpPr txBox="1"/>
          <p:nvPr/>
        </p:nvSpPr>
        <p:spPr>
          <a:xfrm>
            <a:off x="358525" y="967527"/>
            <a:ext cx="8426949" cy="3934603"/>
          </a:xfrm>
          <a:prstGeom prst="rect">
            <a:avLst/>
          </a:prstGeom>
          <a:noFill/>
        </p:spPr>
        <p:txBody>
          <a:bodyPr wrap="square" lIns="91440" tIns="45720" rIns="91440" bIns="45720" anchor="t">
            <a:spAutoFit/>
          </a:bodyPr>
          <a:lstStyle/>
          <a:p>
            <a:pPr>
              <a:lnSpc>
                <a:spcPct val="107000"/>
              </a:lnSpc>
              <a:spcAft>
                <a:spcPts val="800"/>
              </a:spcAft>
            </a:pPr>
            <a:r>
              <a:rPr lang="en-GB" sz="1600" b="0" i="0">
                <a:solidFill>
                  <a:srgbClr val="333333"/>
                </a:solidFill>
                <a:effectLst/>
                <a:latin typeface="Didact Gothic"/>
              </a:rPr>
              <a:t>You can help us </a:t>
            </a:r>
            <a:r>
              <a:rPr lang="en-GB" sz="1600">
                <a:solidFill>
                  <a:srgbClr val="333333"/>
                </a:solidFill>
                <a:latin typeface="Didact Gothic"/>
              </a:rPr>
              <a:t>d</a:t>
            </a:r>
            <a:r>
              <a:rPr lang="en-GB" sz="1600" b="0" i="0">
                <a:solidFill>
                  <a:srgbClr val="333333"/>
                </a:solidFill>
                <a:effectLst/>
                <a:latin typeface="Didact Gothic"/>
              </a:rPr>
              <a:t>o this by:</a:t>
            </a:r>
            <a:endParaRPr lang="en-GB" sz="1600">
              <a:solidFill>
                <a:srgbClr val="333333"/>
              </a:solidFill>
              <a:latin typeface="Didact Gothic"/>
              <a:cs typeface="Calibri"/>
            </a:endParaRPr>
          </a:p>
          <a:p>
            <a:pPr marL="285750" indent="-285750">
              <a:lnSpc>
                <a:spcPct val="107000"/>
              </a:lnSpc>
              <a:spcAft>
                <a:spcPts val="800"/>
              </a:spcAft>
              <a:buFont typeface="Arial" panose="020B0604020202020204" pitchFamily="34" charset="0"/>
              <a:buChar char="•"/>
            </a:pPr>
            <a:r>
              <a:rPr lang="en-US" sz="1600">
                <a:solidFill>
                  <a:srgbClr val="333333"/>
                </a:solidFill>
                <a:effectLst/>
                <a:latin typeface="Didact Gothic"/>
                <a:ea typeface="Calibri" panose="020F0502020204030204" pitchFamily="34" charset="0"/>
                <a:cs typeface="Times New Roman"/>
              </a:rPr>
              <a:t>Sharing</a:t>
            </a:r>
            <a:r>
              <a:rPr lang="en-US" sz="1600">
                <a:solidFill>
                  <a:srgbClr val="333333"/>
                </a:solidFill>
                <a:latin typeface="Didact Gothic"/>
                <a:ea typeface="+mn-lt"/>
                <a:cs typeface="+mn-lt"/>
              </a:rPr>
              <a:t>, via your channels, networks and social media, the details of </a:t>
            </a:r>
            <a:r>
              <a:rPr lang="en-US" sz="1600">
                <a:solidFill>
                  <a:srgbClr val="333333"/>
                </a:solidFill>
                <a:effectLst/>
                <a:latin typeface="Didact Gothic"/>
                <a:ea typeface="+mn-lt"/>
                <a:cs typeface="+mn-lt"/>
              </a:rPr>
              <a:t>Psychological</a:t>
            </a:r>
            <a:r>
              <a:rPr lang="en-US" sz="1600">
                <a:solidFill>
                  <a:srgbClr val="333333"/>
                </a:solidFill>
                <a:latin typeface="Didact Gothic"/>
                <a:ea typeface="+mn-lt"/>
                <a:cs typeface="+mn-lt"/>
              </a:rPr>
              <a:t> Professions Week 2023, regional events, PPN websites, key messages, communication assets and membership links.</a:t>
            </a:r>
          </a:p>
          <a:p>
            <a:pPr marL="0" indent="0">
              <a:buNone/>
            </a:pPr>
            <a:r>
              <a:rPr lang="en-US" sz="1600">
                <a:solidFill>
                  <a:srgbClr val="333333"/>
                </a:solidFill>
                <a:latin typeface="Didact Gothic"/>
                <a:ea typeface="Calibri" panose="020F0502020204030204" pitchFamily="34" charset="0"/>
                <a:cs typeface="Times New Roman"/>
              </a:rPr>
              <a:t>Don’t forget to share your activity and celebrations with us. You can also tag </a:t>
            </a:r>
            <a:r>
              <a:rPr lang="en-US" sz="1600" b="0" i="0" u="none" strike="noStrike" baseline="0">
                <a:solidFill>
                  <a:srgbClr val="333333"/>
                </a:solidFill>
                <a:latin typeface="Didact Gothic"/>
              </a:rPr>
              <a:t>relevant regional PPN accounts on Twitter posts:</a:t>
            </a:r>
          </a:p>
          <a:p>
            <a:endParaRPr lang="en-US" sz="1600">
              <a:latin typeface="Didact Gothic"/>
              <a:ea typeface="+mn-lt"/>
              <a:cs typeface="+mn-lt"/>
            </a:endParaRPr>
          </a:p>
          <a:p>
            <a:r>
              <a:rPr lang="en-US" sz="1600">
                <a:latin typeface="Century Gothic"/>
                <a:ea typeface="+mn-lt"/>
                <a:cs typeface="+mn-lt"/>
                <a:hlinkClick r:id="rId2"/>
              </a:rPr>
              <a:t>@PPNEngland</a:t>
            </a:r>
            <a:r>
              <a:rPr lang="en-US" sz="1600">
                <a:latin typeface="Century Gothic"/>
                <a:ea typeface="+mn-lt"/>
                <a:cs typeface="+mn-lt"/>
              </a:rPr>
              <a:t>               </a:t>
            </a:r>
            <a:r>
              <a:rPr lang="en-US" sz="1600">
                <a:latin typeface="Century Gothic"/>
                <a:ea typeface="+mn-lt"/>
                <a:cs typeface="+mn-lt"/>
                <a:hlinkClick r:id="rId3"/>
              </a:rPr>
              <a:t>@PPNEast</a:t>
            </a:r>
            <a:r>
              <a:rPr lang="en-US" sz="1600">
                <a:latin typeface="Century Gothic"/>
                <a:ea typeface="+mn-lt"/>
                <a:cs typeface="+mn-lt"/>
              </a:rPr>
              <a:t>               </a:t>
            </a:r>
            <a:r>
              <a:rPr lang="en-US" sz="1600">
                <a:latin typeface="Century Gothic"/>
                <a:ea typeface="+mn-lt"/>
                <a:cs typeface="+mn-lt"/>
                <a:hlinkClick r:id="rId4"/>
              </a:rPr>
              <a:t>@LondonPPN</a:t>
            </a:r>
            <a:r>
              <a:rPr lang="en-US" sz="1600">
                <a:latin typeface="Century Gothic"/>
                <a:ea typeface="+mn-lt"/>
                <a:cs typeface="+mn-lt"/>
              </a:rPr>
              <a:t>               </a:t>
            </a:r>
            <a:r>
              <a:rPr lang="en-US" sz="1600">
                <a:latin typeface="Century Gothic"/>
                <a:ea typeface="+mn-lt"/>
                <a:cs typeface="+mn-lt"/>
                <a:hlinkClick r:id="rId5"/>
              </a:rPr>
              <a:t>@PPNMidlands</a:t>
            </a:r>
            <a:endParaRPr lang="en-US" sz="1600">
              <a:latin typeface="Century Gothic"/>
              <a:cs typeface="Calibri"/>
            </a:endParaRPr>
          </a:p>
          <a:p>
            <a:r>
              <a:rPr lang="en-US" sz="1600">
                <a:latin typeface="Century Gothic"/>
                <a:ea typeface="+mn-lt"/>
                <a:cs typeface="+mn-lt"/>
                <a:hlinkClick r:id="rId6"/>
              </a:rPr>
              <a:t>@NEandY_PPN</a:t>
            </a:r>
            <a:r>
              <a:rPr lang="en-US" sz="1600">
                <a:latin typeface="Century Gothic"/>
                <a:ea typeface="+mn-lt"/>
                <a:cs typeface="+mn-lt"/>
              </a:rPr>
              <a:t>              </a:t>
            </a:r>
            <a:r>
              <a:rPr lang="en-US" sz="1600">
                <a:latin typeface="Century Gothic"/>
                <a:ea typeface="+mn-lt"/>
                <a:cs typeface="+mn-lt"/>
                <a:hlinkClick r:id="rId7"/>
              </a:rPr>
              <a:t>@NWPPN</a:t>
            </a:r>
            <a:r>
              <a:rPr lang="en-US" sz="1600">
                <a:latin typeface="Century Gothic"/>
                <a:ea typeface="+mn-lt"/>
                <a:cs typeface="+mn-lt"/>
              </a:rPr>
              <a:t>                </a:t>
            </a:r>
            <a:r>
              <a:rPr lang="en-US" sz="1600">
                <a:latin typeface="Century Gothic"/>
                <a:ea typeface="+mn-lt"/>
                <a:cs typeface="+mn-lt"/>
                <a:hlinkClick r:id="rId8"/>
              </a:rPr>
              <a:t>@se_ppn</a:t>
            </a:r>
            <a:r>
              <a:rPr lang="en-US" sz="1600">
                <a:latin typeface="Century Gothic"/>
                <a:ea typeface="+mn-lt"/>
                <a:cs typeface="+mn-lt"/>
              </a:rPr>
              <a:t>                      </a:t>
            </a:r>
            <a:r>
              <a:rPr lang="en-US" sz="1600">
                <a:latin typeface="Century Gothic"/>
                <a:ea typeface="+mn-lt"/>
                <a:cs typeface="+mn-lt"/>
                <a:hlinkClick r:id="rId9"/>
              </a:rPr>
              <a:t>@swppn</a:t>
            </a:r>
            <a:endParaRPr lang="en-US" sz="1600">
              <a:latin typeface="Century Gothic"/>
              <a:cs typeface="Calibri" panose="020F0502020204030204"/>
            </a:endParaRPr>
          </a:p>
          <a:p>
            <a:endParaRPr lang="en-GB" sz="1600">
              <a:latin typeface="Century Gothic" panose="020B0502020202020204" pitchFamily="34" charset="0"/>
            </a:endParaRPr>
          </a:p>
          <a:p>
            <a:r>
              <a:rPr lang="en-US" sz="1600" b="0" i="0" u="none" strike="noStrike" baseline="0">
                <a:solidFill>
                  <a:srgbClr val="333333"/>
                </a:solidFill>
                <a:latin typeface="Century Gothic"/>
              </a:rPr>
              <a:t>Please use the hashtag </a:t>
            </a:r>
            <a:r>
              <a:rPr lang="en-US" sz="1600" b="1" i="0" u="none" strike="noStrike" baseline="0">
                <a:solidFill>
                  <a:srgbClr val="333333"/>
                </a:solidFill>
                <a:latin typeface="Century Gothic"/>
              </a:rPr>
              <a:t>#</a:t>
            </a:r>
            <a:r>
              <a:rPr lang="en-US" sz="1600" b="1">
                <a:solidFill>
                  <a:srgbClr val="333333"/>
                </a:solidFill>
                <a:latin typeface="Century Gothic"/>
              </a:rPr>
              <a:t>PPWeek23</a:t>
            </a:r>
            <a:r>
              <a:rPr lang="en-US" sz="1600" b="1" i="0" u="none" strike="noStrike" baseline="0">
                <a:solidFill>
                  <a:srgbClr val="333333"/>
                </a:solidFill>
                <a:latin typeface="Century Gothic"/>
              </a:rPr>
              <a:t> or </a:t>
            </a:r>
            <a:r>
              <a:rPr lang="en-US" sz="1600" b="1">
                <a:solidFill>
                  <a:srgbClr val="333333"/>
                </a:solidFill>
                <a:latin typeface="Century Gothic"/>
              </a:rPr>
              <a:t>#PsychologicalProfessionsWeek2023 </a:t>
            </a:r>
            <a:r>
              <a:rPr lang="en-US" sz="1600" b="0" i="0" u="none" strike="noStrike" baseline="0">
                <a:solidFill>
                  <a:srgbClr val="333333"/>
                </a:solidFill>
                <a:latin typeface="Century Gothic"/>
              </a:rPr>
              <a:t>in all posts.</a:t>
            </a:r>
            <a:endParaRPr lang="en-GB" sz="1600">
              <a:solidFill>
                <a:srgbClr val="333333"/>
              </a:solidFill>
              <a:latin typeface="Century Gothic"/>
              <a:ea typeface="Calibri" panose="020F0502020204030204" pitchFamily="34" charset="0"/>
              <a:cs typeface="Arial"/>
            </a:endParaRPr>
          </a:p>
          <a:p>
            <a:pPr marL="285750" indent="-285750">
              <a:lnSpc>
                <a:spcPct val="107000"/>
              </a:lnSpc>
              <a:spcAft>
                <a:spcPts val="800"/>
              </a:spcAft>
              <a:buFont typeface="Arial" panose="020B0604020202020204" pitchFamily="34" charset="0"/>
              <a:buChar char="•"/>
            </a:pPr>
            <a:endParaRPr lang="en-US" sz="1600">
              <a:effectLst/>
              <a:latin typeface="Didact Gothic"/>
              <a:ea typeface="+mn-lt"/>
              <a:cs typeface="+mn-lt"/>
            </a:endParaRPr>
          </a:p>
          <a:p>
            <a:pPr marL="285750" indent="-285750">
              <a:lnSpc>
                <a:spcPct val="107000"/>
              </a:lnSpc>
              <a:spcAft>
                <a:spcPts val="800"/>
              </a:spcAft>
              <a:buFont typeface="Arial" panose="020B0604020202020204" pitchFamily="34" charset="0"/>
              <a:buChar char="•"/>
            </a:pPr>
            <a:endParaRPr lang="en-US" sz="1600">
              <a:effectLst/>
              <a:latin typeface="Didact Gothic" panose="00000500000000000000" pitchFamily="2" charset="0"/>
              <a:ea typeface="Calibri" panose="020F0502020204030204" pitchFamily="34" charset="0"/>
              <a:cs typeface="Times New Roman" panose="02020603050405020304" pitchFamily="18" charset="0"/>
            </a:endParaRPr>
          </a:p>
        </p:txBody>
      </p:sp>
      <p:grpSp>
        <p:nvGrpSpPr>
          <p:cNvPr id="4" name="Group 3">
            <a:extLst>
              <a:ext uri="{FF2B5EF4-FFF2-40B4-BE49-F238E27FC236}">
                <a16:creationId xmlns:a16="http://schemas.microsoft.com/office/drawing/2014/main" id="{0B212E8D-9BCA-E61E-4972-AFE1EC2CCED3}"/>
              </a:ext>
            </a:extLst>
          </p:cNvPr>
          <p:cNvGrpSpPr/>
          <p:nvPr/>
        </p:nvGrpSpPr>
        <p:grpSpPr>
          <a:xfrm>
            <a:off x="0" y="4271041"/>
            <a:ext cx="9721358" cy="705558"/>
            <a:chOff x="0" y="4271041"/>
            <a:chExt cx="9721358" cy="705558"/>
          </a:xfrm>
        </p:grpSpPr>
        <p:sp>
          <p:nvSpPr>
            <p:cNvPr id="7" name="TextBox 6">
              <a:extLst>
                <a:ext uri="{FF2B5EF4-FFF2-40B4-BE49-F238E27FC236}">
                  <a16:creationId xmlns:a16="http://schemas.microsoft.com/office/drawing/2014/main" id="{B7412B30-AD8A-DF49-B21F-C4E7BB1C787B}"/>
                </a:ext>
              </a:extLst>
            </p:cNvPr>
            <p:cNvSpPr txBox="1"/>
            <p:nvPr/>
          </p:nvSpPr>
          <p:spPr>
            <a:xfrm>
              <a:off x="311400" y="4587659"/>
              <a:ext cx="4329755" cy="369332"/>
            </a:xfrm>
            <a:prstGeom prst="rect">
              <a:avLst/>
            </a:prstGeom>
            <a:noFill/>
          </p:spPr>
          <p:txBody>
            <a:bodyPr wrap="square" lIns="91440" tIns="45720" rIns="91440" bIns="45720" rtlCol="0" anchor="t">
              <a:spAutoFit/>
            </a:bodyPr>
            <a:lstStyle/>
            <a:p>
              <a:r>
                <a:rPr lang="en-GB" sz="1800">
                  <a:solidFill>
                    <a:srgbClr val="7030A0"/>
                  </a:solidFill>
                  <a:latin typeface="Century Gothic" panose="020B0502020202020204" pitchFamily="34" charset="0"/>
                </a:rPr>
                <a:t>#PsychologicalProfessionsWeek2023 </a:t>
              </a:r>
              <a:endParaRPr lang="en-US" sz="1800">
                <a:solidFill>
                  <a:srgbClr val="7030A0"/>
                </a:solidFill>
                <a:latin typeface="Century Gothic" panose="020B0502020202020204" pitchFamily="34" charset="0"/>
              </a:endParaRPr>
            </a:p>
          </p:txBody>
        </p:sp>
        <p:sp>
          <p:nvSpPr>
            <p:cNvPr id="9" name="TextBox 8">
              <a:extLst>
                <a:ext uri="{FF2B5EF4-FFF2-40B4-BE49-F238E27FC236}">
                  <a16:creationId xmlns:a16="http://schemas.microsoft.com/office/drawing/2014/main" id="{9DDB0C37-7772-C1C1-BD9E-7E2467BD763B}"/>
                </a:ext>
              </a:extLst>
            </p:cNvPr>
            <p:cNvSpPr txBox="1"/>
            <p:nvPr/>
          </p:nvSpPr>
          <p:spPr>
            <a:xfrm>
              <a:off x="7250460" y="4607267"/>
              <a:ext cx="2470898" cy="369332"/>
            </a:xfrm>
            <a:prstGeom prst="rect">
              <a:avLst/>
            </a:prstGeom>
            <a:noFill/>
          </p:spPr>
          <p:txBody>
            <a:bodyPr wrap="square" lIns="91440" tIns="45720" rIns="91440" bIns="45720" rtlCol="0" anchor="t">
              <a:spAutoFit/>
            </a:bodyPr>
            <a:lstStyle/>
            <a:p>
              <a:r>
                <a:rPr lang="en-GB" sz="1800">
                  <a:solidFill>
                    <a:srgbClr val="7030A0"/>
                  </a:solidFill>
                  <a:latin typeface="Century Gothic" panose="020B0502020202020204" pitchFamily="34" charset="0"/>
                </a:rPr>
                <a:t>#PPWeek23 </a:t>
              </a:r>
              <a:endParaRPr lang="en-US" sz="1800">
                <a:solidFill>
                  <a:srgbClr val="7030A0"/>
                </a:solidFill>
                <a:latin typeface="Century Gothic" panose="020B0502020202020204" pitchFamily="34" charset="0"/>
              </a:endParaRPr>
            </a:p>
          </p:txBody>
        </p:sp>
        <p:cxnSp>
          <p:nvCxnSpPr>
            <p:cNvPr id="12" name="Straight Connector 11">
              <a:extLst>
                <a:ext uri="{FF2B5EF4-FFF2-40B4-BE49-F238E27FC236}">
                  <a16:creationId xmlns:a16="http://schemas.microsoft.com/office/drawing/2014/main" id="{56A3A807-BFB3-DCB3-97B6-F575B9A45B3D}"/>
                </a:ext>
              </a:extLst>
            </p:cNvPr>
            <p:cNvCxnSpPr>
              <a:cxnSpLocks/>
            </p:cNvCxnSpPr>
            <p:nvPr/>
          </p:nvCxnSpPr>
          <p:spPr>
            <a:xfrm>
              <a:off x="0" y="4410634"/>
              <a:ext cx="9144000" cy="0"/>
            </a:xfrm>
            <a:prstGeom prst="line">
              <a:avLst/>
            </a:prstGeom>
            <a:ln w="762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7F722F44-3CB8-E9F8-1027-71BF65288A7F}"/>
                </a:ext>
              </a:extLst>
            </p:cNvPr>
            <p:cNvCxnSpPr>
              <a:cxnSpLocks/>
            </p:cNvCxnSpPr>
            <p:nvPr/>
          </p:nvCxnSpPr>
          <p:spPr>
            <a:xfrm>
              <a:off x="0" y="4271041"/>
              <a:ext cx="9144000" cy="0"/>
            </a:xfrm>
            <a:prstGeom prst="line">
              <a:avLst/>
            </a:prstGeom>
            <a:ln w="76200">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grpSp>
      <p:pic>
        <p:nvPicPr>
          <p:cNvPr id="5" name="Picture 4" descr="A picture containing text, font, graphics, logo">
            <a:extLst>
              <a:ext uri="{FF2B5EF4-FFF2-40B4-BE49-F238E27FC236}">
                <a16:creationId xmlns:a16="http://schemas.microsoft.com/office/drawing/2014/main" id="{AB4E485F-0316-DC5C-48CC-E9A1C81B219F}"/>
              </a:ext>
            </a:extLst>
          </p:cNvPr>
          <p:cNvPicPr>
            <a:picLocks noChangeAspect="1"/>
          </p:cNvPicPr>
          <p:nvPr/>
        </p:nvPicPr>
        <p:blipFill>
          <a:blip r:embed="rId10"/>
          <a:stretch>
            <a:fillRect/>
          </a:stretch>
        </p:blipFill>
        <p:spPr>
          <a:xfrm>
            <a:off x="6310147" y="53895"/>
            <a:ext cx="2743201" cy="1022774"/>
          </a:xfrm>
          <a:prstGeom prst="rect">
            <a:avLst/>
          </a:prstGeom>
        </p:spPr>
      </p:pic>
      <p:sp>
        <p:nvSpPr>
          <p:cNvPr id="3" name="Footer Placeholder 2">
            <a:extLst>
              <a:ext uri="{FF2B5EF4-FFF2-40B4-BE49-F238E27FC236}">
                <a16:creationId xmlns:a16="http://schemas.microsoft.com/office/drawing/2014/main" id="{5FA94B06-79BB-409E-912A-D8AF66BF27C8}"/>
              </a:ext>
            </a:extLst>
          </p:cNvPr>
          <p:cNvSpPr>
            <a:spLocks noGrp="1"/>
          </p:cNvSpPr>
          <p:nvPr>
            <p:ph type="ftr" sz="quarter" idx="11"/>
          </p:nvPr>
        </p:nvSpPr>
        <p:spPr/>
        <p:txBody>
          <a:bodyPr/>
          <a:lstStyle/>
          <a:p>
            <a:r>
              <a:rPr lang="en-GB"/>
              <a:t>1</a:t>
            </a:r>
          </a:p>
        </p:txBody>
      </p:sp>
    </p:spTree>
    <p:extLst>
      <p:ext uri="{BB962C8B-B14F-4D97-AF65-F5344CB8AC3E}">
        <p14:creationId xmlns:p14="http://schemas.microsoft.com/office/powerpoint/2010/main" val="1028818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EE80FEAC-5DB7-4189-A738-7B42950A4250}"/>
              </a:ext>
            </a:extLst>
          </p:cNvPr>
          <p:cNvSpPr txBox="1"/>
          <p:nvPr/>
        </p:nvSpPr>
        <p:spPr>
          <a:xfrm>
            <a:off x="186781" y="179472"/>
            <a:ext cx="7632595" cy="1554272"/>
          </a:xfrm>
          <a:prstGeom prst="rect">
            <a:avLst/>
          </a:prstGeom>
          <a:noFill/>
        </p:spPr>
        <p:txBody>
          <a:bodyPr wrap="square" lIns="91440" tIns="45720" rIns="91440" bIns="45720" rtlCol="0" anchor="t">
            <a:spAutoFit/>
          </a:bodyPr>
          <a:lstStyle/>
          <a:p>
            <a:r>
              <a:rPr lang="en-GB" sz="3600" b="1">
                <a:solidFill>
                  <a:srgbClr val="7030A0"/>
                </a:solidFill>
                <a:latin typeface="Century Gothic" panose="020B0502020202020204" pitchFamily="34" charset="0"/>
                <a:ea typeface="Calibri"/>
                <a:cs typeface="Calibri"/>
              </a:rPr>
              <a:t>Key messages</a:t>
            </a:r>
            <a:endParaRPr lang="en-GB" sz="3200" b="1">
              <a:solidFill>
                <a:srgbClr val="7030A0"/>
              </a:solidFill>
              <a:latin typeface="Century Gothic" panose="020B0502020202020204" pitchFamily="34" charset="0"/>
              <a:ea typeface="Calibri"/>
              <a:cs typeface="Calibri"/>
            </a:endParaRPr>
          </a:p>
          <a:p>
            <a:endParaRPr lang="en-GB" sz="3200" b="1">
              <a:solidFill>
                <a:srgbClr val="7030A0"/>
              </a:solidFill>
              <a:effectLst>
                <a:outerShdw blurRad="38100" dist="38100" dir="2700000" algn="tl">
                  <a:srgbClr val="000000">
                    <a:alpha val="43137"/>
                  </a:srgbClr>
                </a:outerShdw>
              </a:effectLst>
              <a:latin typeface="Calibri" panose="020F0502020204030204"/>
            </a:endParaRPr>
          </a:p>
          <a:p>
            <a:endParaRPr lang="en-GB" sz="2700" b="1">
              <a:solidFill>
                <a:srgbClr val="7030A0"/>
              </a:solidFill>
              <a:effectLst>
                <a:outerShdw blurRad="38100" dist="38100" dir="2700000" algn="tl">
                  <a:srgbClr val="000000">
                    <a:alpha val="43137"/>
                  </a:srgbClr>
                </a:outerShdw>
              </a:effectLst>
              <a:latin typeface="Calibri" panose="020F0502020204030204"/>
            </a:endParaRPr>
          </a:p>
        </p:txBody>
      </p:sp>
      <p:sp>
        <p:nvSpPr>
          <p:cNvPr id="8" name="TextBox 7">
            <a:extLst>
              <a:ext uri="{FF2B5EF4-FFF2-40B4-BE49-F238E27FC236}">
                <a16:creationId xmlns:a16="http://schemas.microsoft.com/office/drawing/2014/main" id="{CBED42E0-7964-45DE-AFAB-9DF67C00AD53}"/>
              </a:ext>
            </a:extLst>
          </p:cNvPr>
          <p:cNvSpPr txBox="1"/>
          <p:nvPr/>
        </p:nvSpPr>
        <p:spPr>
          <a:xfrm>
            <a:off x="3432941" y="3456183"/>
            <a:ext cx="2754306" cy="346249"/>
          </a:xfrm>
          <a:prstGeom prst="rect">
            <a:avLst/>
          </a:prstGeom>
          <a:noFill/>
        </p:spPr>
        <p:txBody>
          <a:bodyPr wrap="square" rtlCol="0">
            <a:spAutoFit/>
          </a:bodyPr>
          <a:lstStyle/>
          <a:p>
            <a:r>
              <a:rPr lang="en-GB" sz="1650" b="1">
                <a:solidFill>
                  <a:srgbClr val="7030A0"/>
                </a:solidFill>
                <a:latin typeface="Calibri" panose="020F0502020204030204"/>
              </a:rPr>
              <a:t> </a:t>
            </a:r>
          </a:p>
        </p:txBody>
      </p:sp>
      <p:sp>
        <p:nvSpPr>
          <p:cNvPr id="2" name="TextBox 1">
            <a:extLst>
              <a:ext uri="{FF2B5EF4-FFF2-40B4-BE49-F238E27FC236}">
                <a16:creationId xmlns:a16="http://schemas.microsoft.com/office/drawing/2014/main" id="{7F670AE0-1CD5-1038-8DEE-4CC43DA99758}"/>
              </a:ext>
              <a:ext uri="{C183D7F6-B498-43B3-948B-1728B52AA6E4}">
                <adec:decorative xmlns:adec="http://schemas.microsoft.com/office/drawing/2017/decorative" val="1"/>
              </a:ext>
            </a:extLst>
          </p:cNvPr>
          <p:cNvSpPr txBox="1"/>
          <p:nvPr/>
        </p:nvSpPr>
        <p:spPr>
          <a:xfrm>
            <a:off x="288099" y="1070853"/>
            <a:ext cx="8426949" cy="3129062"/>
          </a:xfrm>
          <a:prstGeom prst="rect">
            <a:avLst/>
          </a:prstGeom>
          <a:noFill/>
        </p:spPr>
        <p:txBody>
          <a:bodyPr wrap="square" lIns="91440" tIns="45720" rIns="91440" bIns="45720" anchor="t">
            <a:spAutoFit/>
          </a:bodyPr>
          <a:lstStyle/>
          <a:p>
            <a:pPr marL="285750" indent="-285750">
              <a:spcAft>
                <a:spcPts val="800"/>
              </a:spcAft>
              <a:buFont typeface="Arial" panose="020B0604020202020204" pitchFamily="34" charset="0"/>
              <a:buChar char="•"/>
            </a:pPr>
            <a:r>
              <a:rPr lang="en-GB" sz="1200" b="0" i="0">
                <a:solidFill>
                  <a:srgbClr val="333333"/>
                </a:solidFill>
                <a:effectLst/>
                <a:latin typeface="Didact Gothic"/>
              </a:rPr>
              <a:t>Psychological Professions Week </a:t>
            </a:r>
            <a:r>
              <a:rPr lang="en-GB" sz="1200">
                <a:solidFill>
                  <a:srgbClr val="333333"/>
                </a:solidFill>
                <a:latin typeface="Didact Gothic"/>
              </a:rPr>
              <a:t>2023 is</a:t>
            </a:r>
            <a:r>
              <a:rPr lang="en-GB" sz="1200" b="0" i="0">
                <a:solidFill>
                  <a:srgbClr val="333333"/>
                </a:solidFill>
                <a:effectLst/>
                <a:latin typeface="Didact Gothic"/>
              </a:rPr>
              <a:t> </a:t>
            </a:r>
            <a:r>
              <a:rPr lang="en-GB" sz="1200">
                <a:solidFill>
                  <a:srgbClr val="333333"/>
                </a:solidFill>
                <a:latin typeface="Didact Gothic"/>
              </a:rPr>
              <a:t>taking place 13-17</a:t>
            </a:r>
            <a:r>
              <a:rPr lang="en-GB" sz="1200" b="0" i="0">
                <a:solidFill>
                  <a:srgbClr val="333333"/>
                </a:solidFill>
                <a:effectLst/>
                <a:latin typeface="Didact Gothic"/>
              </a:rPr>
              <a:t> November </a:t>
            </a:r>
            <a:r>
              <a:rPr lang="en-GB" sz="1200">
                <a:solidFill>
                  <a:srgbClr val="333333"/>
                </a:solidFill>
                <a:latin typeface="Didact Gothic"/>
              </a:rPr>
              <a:t>2023</a:t>
            </a:r>
            <a:endParaRPr lang="en-GB" sz="1200" b="0" i="0">
              <a:solidFill>
                <a:srgbClr val="333333"/>
              </a:solidFill>
              <a:effectLst/>
              <a:latin typeface="Didact Gothic"/>
            </a:endParaRPr>
          </a:p>
          <a:p>
            <a:pPr marL="285750" indent="-285750">
              <a:spcAft>
                <a:spcPts val="800"/>
              </a:spcAft>
              <a:buFont typeface="Arial" panose="020B0604020202020204" pitchFamily="34" charset="0"/>
              <a:buChar char="•"/>
            </a:pPr>
            <a:r>
              <a:rPr lang="en-GB" sz="1200" b="0" i="0">
                <a:solidFill>
                  <a:srgbClr val="333333"/>
                </a:solidFill>
                <a:effectLst/>
                <a:latin typeface="Didact Gothic"/>
              </a:rPr>
              <a:t>The </a:t>
            </a:r>
            <a:r>
              <a:rPr lang="en-GB" sz="1200">
                <a:solidFill>
                  <a:srgbClr val="333333"/>
                </a:solidFill>
                <a:latin typeface="Didact Gothic"/>
              </a:rPr>
              <a:t>week</a:t>
            </a:r>
            <a:r>
              <a:rPr lang="en-GB" sz="1200" b="0" i="0">
                <a:solidFill>
                  <a:srgbClr val="333333"/>
                </a:solidFill>
                <a:effectLst/>
                <a:latin typeface="Didact Gothic"/>
              </a:rPr>
              <a:t> is led by the Psychological </a:t>
            </a:r>
            <a:r>
              <a:rPr lang="en-GB" sz="1200">
                <a:solidFill>
                  <a:srgbClr val="333333"/>
                </a:solidFill>
                <a:latin typeface="Didact Gothic"/>
              </a:rPr>
              <a:t>Professions Network</a:t>
            </a:r>
            <a:r>
              <a:rPr lang="en-GB" sz="1200" b="0" i="0">
                <a:solidFill>
                  <a:srgbClr val="333333"/>
                </a:solidFill>
                <a:effectLst/>
                <a:latin typeface="Didact Gothic"/>
              </a:rPr>
              <a:t> and aims to</a:t>
            </a:r>
            <a:r>
              <a:rPr lang="en-GB" sz="1200">
                <a:solidFill>
                  <a:srgbClr val="333333"/>
                </a:solidFill>
                <a:latin typeface="Didact Gothic"/>
              </a:rPr>
              <a:t> celebrate the impact and highlight the potential of the psychological professions.</a:t>
            </a:r>
            <a:endParaRPr lang="en-GB" sz="1200" b="0" i="0">
              <a:solidFill>
                <a:srgbClr val="333333"/>
              </a:solidFill>
              <a:effectLst/>
              <a:latin typeface="Didact Gothic" panose="00000500000000000000" pitchFamily="2" charset="0"/>
            </a:endParaRPr>
          </a:p>
          <a:p>
            <a:pPr marL="285750" indent="-285750">
              <a:spcAft>
                <a:spcPts val="800"/>
              </a:spcAft>
              <a:buFont typeface="Arial" panose="020B0604020202020204" pitchFamily="34" charset="0"/>
              <a:buChar char="•"/>
            </a:pPr>
            <a:r>
              <a:rPr lang="en-GB" sz="1200">
                <a:solidFill>
                  <a:srgbClr val="333333"/>
                </a:solidFill>
                <a:latin typeface="Didact Gothic"/>
              </a:rPr>
              <a:t>Join in Psychological Professions Week 2023 by attending one or more of the PPN regional sessions, a local event, or organise an activity to mark the week locally. </a:t>
            </a:r>
          </a:p>
          <a:p>
            <a:pPr marL="285750" indent="-285750">
              <a:spcAft>
                <a:spcPts val="800"/>
              </a:spcAft>
              <a:buFont typeface="Arial" panose="020B0604020202020204" pitchFamily="34" charset="0"/>
              <a:buChar char="•"/>
            </a:pPr>
            <a:r>
              <a:rPr lang="en-GB" sz="1200">
                <a:solidFill>
                  <a:srgbClr val="333333"/>
                </a:solidFill>
                <a:latin typeface="Didact Gothic"/>
              </a:rPr>
              <a:t>View the PPN regional events programme and how to register at </a:t>
            </a:r>
            <a:r>
              <a:rPr lang="en-GB" sz="1200">
                <a:latin typeface="Didact Gothic"/>
                <a:hlinkClick r:id="rId2"/>
              </a:rPr>
              <a:t>PPWeek23 Programme</a:t>
            </a:r>
            <a:endParaRPr lang="en-GB" sz="1200">
              <a:latin typeface="Didact Gothic"/>
            </a:endParaRPr>
          </a:p>
          <a:p>
            <a:pPr marL="285750" indent="-285750">
              <a:spcAft>
                <a:spcPts val="800"/>
              </a:spcAft>
              <a:buFont typeface="Arial" panose="020B0604020202020204" pitchFamily="34" charset="0"/>
              <a:buChar char="•"/>
            </a:pPr>
            <a:r>
              <a:rPr lang="en-GB" sz="1200">
                <a:solidFill>
                  <a:srgbClr val="333333"/>
                </a:solidFill>
                <a:latin typeface="Didact Gothic"/>
              </a:rPr>
              <a:t>The PPN National Conference will be held in-person in London on Wednesday 15 November 2023.</a:t>
            </a:r>
            <a:r>
              <a:rPr lang="en-GB" sz="1200">
                <a:solidFill>
                  <a:srgbClr val="333333"/>
                </a:solidFill>
                <a:latin typeface="Didact Gothic"/>
                <a:ea typeface="+mn-lt"/>
                <a:cs typeface="+mn-lt"/>
              </a:rPr>
              <a:t> </a:t>
            </a:r>
          </a:p>
          <a:p>
            <a:pPr marL="628650" lvl="1" indent="-285750">
              <a:spcAft>
                <a:spcPts val="800"/>
              </a:spcAft>
              <a:buFont typeface="Arial" panose="020B0604020202020204" pitchFamily="34" charset="0"/>
              <a:buChar char="•"/>
            </a:pPr>
            <a:r>
              <a:rPr lang="en-GB" sz="1200">
                <a:solidFill>
                  <a:srgbClr val="333333"/>
                </a:solidFill>
                <a:latin typeface="Didact Gothic"/>
                <a:ea typeface="+mn-lt"/>
                <a:cs typeface="+mn-lt"/>
              </a:rPr>
              <a:t>The theme is </a:t>
            </a:r>
            <a:r>
              <a:rPr lang="en-GB" sz="1200" b="1">
                <a:solidFill>
                  <a:srgbClr val="333333"/>
                </a:solidFill>
                <a:latin typeface="Didact Gothic"/>
                <a:ea typeface="+mn-lt"/>
                <a:cs typeface="+mn-lt"/>
              </a:rPr>
              <a:t>‘Unite, Inspire, and Transform: integrating psychologically informed practice into physical health and care.’</a:t>
            </a:r>
            <a:endParaRPr lang="en-GB" sz="1200" b="1">
              <a:solidFill>
                <a:srgbClr val="333333"/>
              </a:solidFill>
              <a:latin typeface="Didact Gothic"/>
            </a:endParaRPr>
          </a:p>
          <a:p>
            <a:pPr marL="628650" lvl="1" indent="-285750">
              <a:spcAft>
                <a:spcPts val="800"/>
              </a:spcAft>
              <a:buFont typeface="Arial" panose="020B0604020202020204" pitchFamily="34" charset="0"/>
              <a:buChar char="•"/>
            </a:pPr>
            <a:r>
              <a:rPr lang="en-GB" sz="1200">
                <a:solidFill>
                  <a:srgbClr val="333333"/>
                </a:solidFill>
                <a:latin typeface="Didact Gothic"/>
              </a:rPr>
              <a:t>Register at</a:t>
            </a:r>
            <a:r>
              <a:rPr lang="en-GB" sz="1200">
                <a:latin typeface="Didact Gothic"/>
              </a:rPr>
              <a:t> </a:t>
            </a:r>
            <a:r>
              <a:rPr lang="en-GB" sz="1200">
                <a:latin typeface="Didact Gothic"/>
                <a:ea typeface="Calibri" panose="020F0502020204030204" pitchFamily="34" charset="0"/>
                <a:cs typeface="Arial"/>
                <a:hlinkClick r:id="rId3"/>
              </a:rPr>
              <a:t>Psychological Professions Week 2023 In-person Conference</a:t>
            </a:r>
            <a:endParaRPr lang="en-GB" sz="1200">
              <a:highlight>
                <a:srgbClr val="FFFF00"/>
              </a:highlight>
              <a:latin typeface="Didact Gothic"/>
            </a:endParaRPr>
          </a:p>
          <a:p>
            <a:pPr marL="285750" indent="-285750">
              <a:spcAft>
                <a:spcPts val="800"/>
              </a:spcAft>
              <a:buFont typeface="Arial" panose="020B0604020202020204" pitchFamily="34" charset="0"/>
              <a:buChar char="•"/>
            </a:pPr>
            <a:r>
              <a:rPr lang="en-GB" sz="1200">
                <a:solidFill>
                  <a:srgbClr val="333333"/>
                </a:solidFill>
                <a:latin typeface="Didact Gothic"/>
              </a:rPr>
              <a:t>All PPN events are free!</a:t>
            </a:r>
          </a:p>
          <a:p>
            <a:pPr marL="285750" indent="-285750">
              <a:spcAft>
                <a:spcPts val="800"/>
              </a:spcAft>
              <a:buFont typeface="Arial" panose="020B0604020202020204" pitchFamily="34" charset="0"/>
              <a:buChar char="•"/>
            </a:pPr>
            <a:r>
              <a:rPr lang="en-GB" sz="1200">
                <a:solidFill>
                  <a:srgbClr val="333333"/>
                </a:solidFill>
                <a:latin typeface="Didact Gothic"/>
              </a:rPr>
              <a:t>It is FREE to become</a:t>
            </a:r>
            <a:r>
              <a:rPr lang="en-GB" sz="1200" b="0" i="0">
                <a:solidFill>
                  <a:srgbClr val="333333"/>
                </a:solidFill>
                <a:effectLst/>
                <a:latin typeface="Didact Gothic"/>
              </a:rPr>
              <a:t> a member of </a:t>
            </a:r>
            <a:r>
              <a:rPr lang="en-GB" sz="1200">
                <a:solidFill>
                  <a:srgbClr val="333333"/>
                </a:solidFill>
                <a:latin typeface="Didact Gothic"/>
              </a:rPr>
              <a:t>Psychological Professions Network, visit </a:t>
            </a:r>
            <a:r>
              <a:rPr lang="en-GB" sz="1200">
                <a:solidFill>
                  <a:srgbClr val="222222"/>
                </a:solidFill>
                <a:latin typeface="Didact Gothic"/>
                <a:hlinkClick r:id="rId4"/>
              </a:rPr>
              <a:t>www.ppn.nhs.uk</a:t>
            </a:r>
            <a:r>
              <a:rPr lang="en-GB" sz="1200">
                <a:solidFill>
                  <a:srgbClr val="222222"/>
                </a:solidFill>
                <a:latin typeface="Didact Gothic"/>
              </a:rPr>
              <a:t>. </a:t>
            </a:r>
            <a:endParaRPr lang="en-GB" sz="1200" b="0" i="0">
              <a:effectLst/>
              <a:latin typeface="Didact Gothic" panose="00000500000000000000" pitchFamily="2" charset="0"/>
            </a:endParaRPr>
          </a:p>
        </p:txBody>
      </p:sp>
      <p:grpSp>
        <p:nvGrpSpPr>
          <p:cNvPr id="4" name="Group 3">
            <a:extLst>
              <a:ext uri="{FF2B5EF4-FFF2-40B4-BE49-F238E27FC236}">
                <a16:creationId xmlns:a16="http://schemas.microsoft.com/office/drawing/2014/main" id="{64688CB2-2A65-5A1D-EDFD-380E4BC7DC9F}"/>
              </a:ext>
            </a:extLst>
          </p:cNvPr>
          <p:cNvGrpSpPr/>
          <p:nvPr/>
        </p:nvGrpSpPr>
        <p:grpSpPr>
          <a:xfrm>
            <a:off x="184727" y="4230631"/>
            <a:ext cx="9721358" cy="705558"/>
            <a:chOff x="0" y="4271041"/>
            <a:chExt cx="9721358" cy="705558"/>
          </a:xfrm>
        </p:grpSpPr>
        <p:sp>
          <p:nvSpPr>
            <p:cNvPr id="7" name="TextBox 6">
              <a:extLst>
                <a:ext uri="{FF2B5EF4-FFF2-40B4-BE49-F238E27FC236}">
                  <a16:creationId xmlns:a16="http://schemas.microsoft.com/office/drawing/2014/main" id="{04A9F394-CB76-4658-4A9B-24EC9822E511}"/>
                </a:ext>
              </a:extLst>
            </p:cNvPr>
            <p:cNvSpPr txBox="1"/>
            <p:nvPr/>
          </p:nvSpPr>
          <p:spPr>
            <a:xfrm>
              <a:off x="311400" y="4587659"/>
              <a:ext cx="4329755" cy="369332"/>
            </a:xfrm>
            <a:prstGeom prst="rect">
              <a:avLst/>
            </a:prstGeom>
            <a:noFill/>
          </p:spPr>
          <p:txBody>
            <a:bodyPr wrap="square" lIns="91440" tIns="45720" rIns="91440" bIns="45720" rtlCol="0" anchor="t">
              <a:spAutoFit/>
            </a:bodyPr>
            <a:lstStyle/>
            <a:p>
              <a:r>
                <a:rPr lang="en-GB" sz="1800">
                  <a:solidFill>
                    <a:srgbClr val="7030A0"/>
                  </a:solidFill>
                  <a:latin typeface="Century Gothic" panose="020B0502020202020204" pitchFamily="34" charset="0"/>
                </a:rPr>
                <a:t>#PsychologicalProfessionsWeek2023 </a:t>
              </a:r>
              <a:endParaRPr lang="en-US" sz="1800">
                <a:solidFill>
                  <a:srgbClr val="7030A0"/>
                </a:solidFill>
                <a:latin typeface="Century Gothic" panose="020B0502020202020204" pitchFamily="34" charset="0"/>
              </a:endParaRPr>
            </a:p>
          </p:txBody>
        </p:sp>
        <p:sp>
          <p:nvSpPr>
            <p:cNvPr id="9" name="TextBox 8">
              <a:extLst>
                <a:ext uri="{FF2B5EF4-FFF2-40B4-BE49-F238E27FC236}">
                  <a16:creationId xmlns:a16="http://schemas.microsoft.com/office/drawing/2014/main" id="{3EFF4AF2-F6F9-0FC4-BC1C-D3E71902C668}"/>
                </a:ext>
              </a:extLst>
            </p:cNvPr>
            <p:cNvSpPr txBox="1"/>
            <p:nvPr/>
          </p:nvSpPr>
          <p:spPr>
            <a:xfrm>
              <a:off x="7250460" y="4607267"/>
              <a:ext cx="2470898" cy="369332"/>
            </a:xfrm>
            <a:prstGeom prst="rect">
              <a:avLst/>
            </a:prstGeom>
            <a:noFill/>
          </p:spPr>
          <p:txBody>
            <a:bodyPr wrap="square" lIns="91440" tIns="45720" rIns="91440" bIns="45720" rtlCol="0" anchor="t">
              <a:spAutoFit/>
            </a:bodyPr>
            <a:lstStyle/>
            <a:p>
              <a:r>
                <a:rPr lang="en-GB" sz="1800">
                  <a:solidFill>
                    <a:srgbClr val="7030A0"/>
                  </a:solidFill>
                  <a:latin typeface="Century Gothic" panose="020B0502020202020204" pitchFamily="34" charset="0"/>
                </a:rPr>
                <a:t>#PPWeek23 </a:t>
              </a:r>
              <a:endParaRPr lang="en-US" sz="1800">
                <a:solidFill>
                  <a:srgbClr val="7030A0"/>
                </a:solidFill>
                <a:latin typeface="Century Gothic" panose="020B0502020202020204" pitchFamily="34" charset="0"/>
              </a:endParaRPr>
            </a:p>
          </p:txBody>
        </p:sp>
        <p:cxnSp>
          <p:nvCxnSpPr>
            <p:cNvPr id="12" name="Straight Connector 11">
              <a:extLst>
                <a:ext uri="{FF2B5EF4-FFF2-40B4-BE49-F238E27FC236}">
                  <a16:creationId xmlns:a16="http://schemas.microsoft.com/office/drawing/2014/main" id="{3E0AC3A8-EE96-7E65-DF53-F10423B77575}"/>
                </a:ext>
              </a:extLst>
            </p:cNvPr>
            <p:cNvCxnSpPr>
              <a:cxnSpLocks/>
            </p:cNvCxnSpPr>
            <p:nvPr/>
          </p:nvCxnSpPr>
          <p:spPr>
            <a:xfrm>
              <a:off x="0" y="4410634"/>
              <a:ext cx="9144000" cy="0"/>
            </a:xfrm>
            <a:prstGeom prst="line">
              <a:avLst/>
            </a:prstGeom>
            <a:ln w="762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E19CFBA9-F98C-B650-2A0B-D62C7EBCD590}"/>
                </a:ext>
              </a:extLst>
            </p:cNvPr>
            <p:cNvCxnSpPr>
              <a:cxnSpLocks/>
            </p:cNvCxnSpPr>
            <p:nvPr/>
          </p:nvCxnSpPr>
          <p:spPr>
            <a:xfrm>
              <a:off x="0" y="4271041"/>
              <a:ext cx="9144000" cy="0"/>
            </a:xfrm>
            <a:prstGeom prst="line">
              <a:avLst/>
            </a:prstGeom>
            <a:ln w="76200">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grpSp>
      <p:pic>
        <p:nvPicPr>
          <p:cNvPr id="5" name="Picture 4" descr="A picture containing text, font, graphics, logo">
            <a:extLst>
              <a:ext uri="{FF2B5EF4-FFF2-40B4-BE49-F238E27FC236}">
                <a16:creationId xmlns:a16="http://schemas.microsoft.com/office/drawing/2014/main" id="{0DF5410A-1D43-12E3-6E83-38DF949AEFFE}"/>
              </a:ext>
            </a:extLst>
          </p:cNvPr>
          <p:cNvPicPr>
            <a:picLocks noChangeAspect="1"/>
          </p:cNvPicPr>
          <p:nvPr/>
        </p:nvPicPr>
        <p:blipFill>
          <a:blip r:embed="rId5"/>
          <a:stretch>
            <a:fillRect/>
          </a:stretch>
        </p:blipFill>
        <p:spPr>
          <a:xfrm>
            <a:off x="6310147" y="53895"/>
            <a:ext cx="2743201" cy="1022774"/>
          </a:xfrm>
          <a:prstGeom prst="rect">
            <a:avLst/>
          </a:prstGeom>
        </p:spPr>
      </p:pic>
      <p:sp>
        <p:nvSpPr>
          <p:cNvPr id="3" name="Footer Placeholder 2">
            <a:extLst>
              <a:ext uri="{FF2B5EF4-FFF2-40B4-BE49-F238E27FC236}">
                <a16:creationId xmlns:a16="http://schemas.microsoft.com/office/drawing/2014/main" id="{D8F17791-B5B2-BD9D-F867-A4AF64657120}"/>
              </a:ext>
            </a:extLst>
          </p:cNvPr>
          <p:cNvSpPr>
            <a:spLocks noGrp="1"/>
          </p:cNvSpPr>
          <p:nvPr>
            <p:ph type="ftr" sz="quarter" idx="11"/>
          </p:nvPr>
        </p:nvSpPr>
        <p:spPr/>
        <p:txBody>
          <a:bodyPr/>
          <a:lstStyle/>
          <a:p>
            <a:r>
              <a:rPr lang="en-GB"/>
              <a:t>1</a:t>
            </a:r>
          </a:p>
        </p:txBody>
      </p:sp>
    </p:spTree>
    <p:extLst>
      <p:ext uri="{BB962C8B-B14F-4D97-AF65-F5344CB8AC3E}">
        <p14:creationId xmlns:p14="http://schemas.microsoft.com/office/powerpoint/2010/main" val="278381289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EE80FEAC-5DB7-4189-A738-7B42950A4250}"/>
              </a:ext>
            </a:extLst>
          </p:cNvPr>
          <p:cNvSpPr txBox="1"/>
          <p:nvPr/>
        </p:nvSpPr>
        <p:spPr>
          <a:xfrm>
            <a:off x="272434" y="186509"/>
            <a:ext cx="7632595" cy="1554272"/>
          </a:xfrm>
          <a:prstGeom prst="rect">
            <a:avLst/>
          </a:prstGeom>
          <a:noFill/>
        </p:spPr>
        <p:txBody>
          <a:bodyPr wrap="square" rtlCol="0">
            <a:spAutoFit/>
          </a:bodyPr>
          <a:lstStyle/>
          <a:p>
            <a:r>
              <a:rPr lang="en-GB" sz="3600" b="1">
                <a:solidFill>
                  <a:srgbClr val="7030A0"/>
                </a:solidFill>
                <a:latin typeface="Century Gothic" panose="020B0502020202020204" pitchFamily="34" charset="0"/>
              </a:rPr>
              <a:t>Assets</a:t>
            </a:r>
            <a:endParaRPr lang="en-GB" sz="3200" b="1">
              <a:solidFill>
                <a:srgbClr val="7030A0"/>
              </a:solidFill>
              <a:latin typeface="Century Gothic" panose="020B0502020202020204" pitchFamily="34" charset="0"/>
            </a:endParaRPr>
          </a:p>
          <a:p>
            <a:endParaRPr lang="en-GB" sz="3200">
              <a:solidFill>
                <a:srgbClr val="7030A0"/>
              </a:solidFill>
              <a:effectLst>
                <a:outerShdw blurRad="38100" dist="38100" dir="2700000" algn="tl">
                  <a:srgbClr val="000000">
                    <a:alpha val="43137"/>
                  </a:srgbClr>
                </a:outerShdw>
              </a:effectLst>
              <a:latin typeface="Calibri" panose="020F0502020204030204"/>
            </a:endParaRPr>
          </a:p>
          <a:p>
            <a:endParaRPr lang="en-GB" sz="2700">
              <a:solidFill>
                <a:srgbClr val="7030A0"/>
              </a:solidFill>
              <a:effectLst>
                <a:outerShdw blurRad="38100" dist="38100" dir="2700000" algn="tl">
                  <a:srgbClr val="000000">
                    <a:alpha val="43137"/>
                  </a:srgbClr>
                </a:outerShdw>
              </a:effectLst>
              <a:latin typeface="Calibri" panose="020F0502020204030204"/>
            </a:endParaRPr>
          </a:p>
        </p:txBody>
      </p:sp>
      <p:sp>
        <p:nvSpPr>
          <p:cNvPr id="8" name="TextBox 7">
            <a:extLst>
              <a:ext uri="{FF2B5EF4-FFF2-40B4-BE49-F238E27FC236}">
                <a16:creationId xmlns:a16="http://schemas.microsoft.com/office/drawing/2014/main" id="{CBED42E0-7964-45DE-AFAB-9DF67C00AD53}"/>
              </a:ext>
            </a:extLst>
          </p:cNvPr>
          <p:cNvSpPr txBox="1"/>
          <p:nvPr/>
        </p:nvSpPr>
        <p:spPr>
          <a:xfrm>
            <a:off x="3432941" y="3456183"/>
            <a:ext cx="2754306" cy="346249"/>
          </a:xfrm>
          <a:prstGeom prst="rect">
            <a:avLst/>
          </a:prstGeom>
          <a:noFill/>
        </p:spPr>
        <p:txBody>
          <a:bodyPr wrap="square" rtlCol="0">
            <a:spAutoFit/>
          </a:bodyPr>
          <a:lstStyle/>
          <a:p>
            <a:r>
              <a:rPr lang="en-GB" sz="1650" b="1">
                <a:solidFill>
                  <a:srgbClr val="7030A0"/>
                </a:solidFill>
                <a:latin typeface="Calibri" panose="020F0502020204030204"/>
              </a:rPr>
              <a:t> </a:t>
            </a:r>
          </a:p>
        </p:txBody>
      </p:sp>
      <p:sp>
        <p:nvSpPr>
          <p:cNvPr id="4" name="TextBox 3">
            <a:extLst>
              <a:ext uri="{FF2B5EF4-FFF2-40B4-BE49-F238E27FC236}">
                <a16:creationId xmlns:a16="http://schemas.microsoft.com/office/drawing/2014/main" id="{427CD332-0259-ABB9-A511-6A8E91141577}"/>
              </a:ext>
            </a:extLst>
          </p:cNvPr>
          <p:cNvSpPr txBox="1"/>
          <p:nvPr/>
        </p:nvSpPr>
        <p:spPr>
          <a:xfrm>
            <a:off x="272434" y="1016857"/>
            <a:ext cx="8294332" cy="2523768"/>
          </a:xfrm>
          <a:prstGeom prst="rect">
            <a:avLst/>
          </a:prstGeom>
          <a:noFill/>
        </p:spPr>
        <p:txBody>
          <a:bodyPr wrap="square" lIns="91440" tIns="45720" rIns="91440" bIns="45720" anchor="t">
            <a:spAutoFit/>
          </a:bodyPr>
          <a:lstStyle/>
          <a:p>
            <a:r>
              <a:rPr lang="en-GB" sz="1400">
                <a:solidFill>
                  <a:srgbClr val="333333"/>
                </a:solidFill>
                <a:latin typeface="Didact Gothic"/>
                <a:ea typeface="Calibri" panose="020F0502020204030204" pitchFamily="34" charset="0"/>
                <a:cs typeface="Arial"/>
              </a:rPr>
              <a:t>Using the link to the </a:t>
            </a:r>
            <a:r>
              <a:rPr lang="en-GB" sz="1400">
                <a:latin typeface="Didact Gothic"/>
                <a:ea typeface="Calibri" panose="020F0502020204030204" pitchFamily="34" charset="0"/>
                <a:cs typeface="Arial"/>
                <a:hlinkClick r:id="rId2"/>
              </a:rPr>
              <a:t>PPN website</a:t>
            </a:r>
            <a:r>
              <a:rPr lang="en-GB" sz="1400">
                <a:solidFill>
                  <a:srgbClr val="333333"/>
                </a:solidFill>
                <a:latin typeface="Didact Gothic"/>
                <a:ea typeface="Calibri" panose="020F0502020204030204" pitchFamily="34" charset="0"/>
                <a:cs typeface="Arial"/>
              </a:rPr>
              <a:t>, you’ll find one central hub for all the Psychological Professions Week 2023 assets:</a:t>
            </a:r>
            <a:endParaRPr lang="en-GB" sz="1400">
              <a:solidFill>
                <a:srgbClr val="333333"/>
              </a:solidFill>
              <a:latin typeface="Didact Gothic"/>
            </a:endParaRPr>
          </a:p>
          <a:p>
            <a:pPr marL="342900" indent="-342900">
              <a:buFont typeface="Arial" panose="020B0604020202020204" pitchFamily="34" charset="0"/>
              <a:buChar char="•"/>
            </a:pPr>
            <a:r>
              <a:rPr lang="en-GB" sz="1400">
                <a:solidFill>
                  <a:srgbClr val="333333"/>
                </a:solidFill>
                <a:latin typeface="Didact Gothic"/>
                <a:ea typeface="Calibri" panose="020F0502020204030204" pitchFamily="34" charset="0"/>
                <a:cs typeface="Arial"/>
              </a:rPr>
              <a:t>GIF</a:t>
            </a:r>
          </a:p>
          <a:p>
            <a:pPr marL="342900" indent="-342900">
              <a:buFont typeface="Arial" panose="020B0604020202020204" pitchFamily="34" charset="0"/>
              <a:buChar char="•"/>
            </a:pPr>
            <a:r>
              <a:rPr lang="en-GB" sz="1400">
                <a:solidFill>
                  <a:srgbClr val="333333"/>
                </a:solidFill>
                <a:latin typeface="Didact Gothic"/>
                <a:ea typeface="Calibri"/>
                <a:cs typeface="Arial"/>
              </a:rPr>
              <a:t>Logo</a:t>
            </a:r>
          </a:p>
          <a:p>
            <a:pPr marL="342900" indent="-342900">
              <a:buFont typeface="Arial" panose="020B0604020202020204" pitchFamily="34" charset="0"/>
              <a:buChar char="•"/>
            </a:pPr>
            <a:r>
              <a:rPr lang="en-GB" sz="1400">
                <a:solidFill>
                  <a:srgbClr val="333333"/>
                </a:solidFill>
                <a:latin typeface="Didact Gothic"/>
                <a:ea typeface="Calibri"/>
                <a:cs typeface="Arial"/>
              </a:rPr>
              <a:t>Social Card Quote Templates</a:t>
            </a:r>
            <a:endParaRPr lang="en-GB">
              <a:solidFill>
                <a:srgbClr val="333333"/>
              </a:solidFill>
              <a:latin typeface="Didact Gothic"/>
              <a:ea typeface="Calibri"/>
              <a:cs typeface="Calibri" panose="020F0502020204030204"/>
            </a:endParaRPr>
          </a:p>
          <a:p>
            <a:pPr marL="342900" indent="-342900">
              <a:buFont typeface="Arial" panose="020B0604020202020204" pitchFamily="34" charset="0"/>
              <a:buChar char="•"/>
            </a:pPr>
            <a:r>
              <a:rPr lang="en-GB" sz="1400">
                <a:solidFill>
                  <a:srgbClr val="333333"/>
                </a:solidFill>
                <a:latin typeface="Didact Gothic"/>
                <a:ea typeface="Calibri"/>
                <a:cs typeface="Arial"/>
              </a:rPr>
              <a:t>Email</a:t>
            </a:r>
            <a:r>
              <a:rPr lang="en-GB" sz="1400">
                <a:solidFill>
                  <a:srgbClr val="333333"/>
                </a:solidFill>
                <a:latin typeface="Didact Gothic"/>
                <a:ea typeface="Calibri" panose="020F0502020204030204" pitchFamily="34" charset="0"/>
                <a:cs typeface="Arial"/>
              </a:rPr>
              <a:t> signatures</a:t>
            </a:r>
            <a:endParaRPr lang="en-GB">
              <a:solidFill>
                <a:srgbClr val="333333"/>
              </a:solidFill>
              <a:latin typeface="Didact Gothic"/>
              <a:ea typeface="Calibri" panose="020F0502020204030204" pitchFamily="34" charset="0"/>
              <a:cs typeface="Calibri" panose="020F0502020204030204"/>
            </a:endParaRPr>
          </a:p>
          <a:p>
            <a:pPr marL="342900" indent="-342900">
              <a:buFont typeface="Arial" panose="020B0604020202020204" pitchFamily="34" charset="0"/>
              <a:buChar char="•"/>
            </a:pPr>
            <a:r>
              <a:rPr lang="en-GB" sz="1400">
                <a:solidFill>
                  <a:srgbClr val="333333"/>
                </a:solidFill>
                <a:latin typeface="Didact Gothic"/>
                <a:ea typeface="Calibri" panose="020F0502020204030204" pitchFamily="34" charset="0"/>
                <a:cs typeface="Arial"/>
              </a:rPr>
              <a:t>Poster</a:t>
            </a:r>
            <a:endParaRPr lang="en-GB">
              <a:solidFill>
                <a:srgbClr val="333333"/>
              </a:solidFill>
              <a:latin typeface="Didact Gothic"/>
              <a:ea typeface="Calibri" panose="020F0502020204030204" pitchFamily="34" charset="0"/>
              <a:cs typeface="Calibri" panose="020F0502020204030204"/>
            </a:endParaRPr>
          </a:p>
          <a:p>
            <a:pPr marL="342900" indent="-342900">
              <a:buFont typeface="Arial" panose="020B0604020202020204" pitchFamily="34" charset="0"/>
              <a:buChar char="•"/>
            </a:pPr>
            <a:r>
              <a:rPr lang="en-GB" sz="1400">
                <a:solidFill>
                  <a:srgbClr val="333333"/>
                </a:solidFill>
                <a:latin typeface="Didact Gothic"/>
                <a:ea typeface="Calibri" panose="020F0502020204030204" pitchFamily="34" charset="0"/>
                <a:cs typeface="Arial"/>
              </a:rPr>
              <a:t>Copy</a:t>
            </a:r>
          </a:p>
          <a:p>
            <a:endParaRPr lang="en-GB" sz="1400">
              <a:latin typeface="Didact Gothic"/>
              <a:ea typeface="Calibri" panose="020F0502020204030204" pitchFamily="34" charset="0"/>
              <a:cs typeface="Arial"/>
            </a:endParaRPr>
          </a:p>
          <a:p>
            <a:endParaRPr lang="en-GB" sz="1400">
              <a:latin typeface="Century Gothic" panose="020B0502020202020204" pitchFamily="34" charset="0"/>
              <a:ea typeface="Calibri" panose="020F0502020204030204" pitchFamily="34" charset="0"/>
              <a:cs typeface="Arial"/>
            </a:endParaRPr>
          </a:p>
          <a:p>
            <a:endParaRPr lang="en-GB" sz="1800" b="1">
              <a:latin typeface="Arial"/>
              <a:ea typeface="+mn-lt"/>
              <a:cs typeface="Arial"/>
            </a:endParaRPr>
          </a:p>
        </p:txBody>
      </p:sp>
      <p:sp>
        <p:nvSpPr>
          <p:cNvPr id="12" name="AutoShape 4">
            <a:extLst>
              <a:ext uri="{FF2B5EF4-FFF2-40B4-BE49-F238E27FC236}">
                <a16:creationId xmlns:a16="http://schemas.microsoft.com/office/drawing/2014/main" id="{CF346E53-E92C-82BA-48CF-D011EF575F9C}"/>
              </a:ext>
            </a:extLst>
          </p:cNvPr>
          <p:cNvSpPr>
            <a:spLocks noChangeAspect="1" noChangeArrowheads="1"/>
          </p:cNvSpPr>
          <p:nvPr/>
        </p:nvSpPr>
        <p:spPr bwMode="auto">
          <a:xfrm>
            <a:off x="4419600" y="241935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grpSp>
        <p:nvGrpSpPr>
          <p:cNvPr id="2" name="Group 1">
            <a:extLst>
              <a:ext uri="{FF2B5EF4-FFF2-40B4-BE49-F238E27FC236}">
                <a16:creationId xmlns:a16="http://schemas.microsoft.com/office/drawing/2014/main" id="{00992F63-E7FF-14E3-8191-AF491B4FFFB3}"/>
              </a:ext>
            </a:extLst>
          </p:cNvPr>
          <p:cNvGrpSpPr/>
          <p:nvPr/>
        </p:nvGrpSpPr>
        <p:grpSpPr>
          <a:xfrm>
            <a:off x="0" y="4271041"/>
            <a:ext cx="9721358" cy="705558"/>
            <a:chOff x="0" y="4271041"/>
            <a:chExt cx="9721358" cy="705558"/>
          </a:xfrm>
        </p:grpSpPr>
        <p:sp>
          <p:nvSpPr>
            <p:cNvPr id="7" name="TextBox 6">
              <a:extLst>
                <a:ext uri="{FF2B5EF4-FFF2-40B4-BE49-F238E27FC236}">
                  <a16:creationId xmlns:a16="http://schemas.microsoft.com/office/drawing/2014/main" id="{A01048AB-E1A9-6B4D-92B1-68F36474891B}"/>
                </a:ext>
              </a:extLst>
            </p:cNvPr>
            <p:cNvSpPr txBox="1"/>
            <p:nvPr/>
          </p:nvSpPr>
          <p:spPr>
            <a:xfrm>
              <a:off x="311400" y="4587659"/>
              <a:ext cx="4329755" cy="369332"/>
            </a:xfrm>
            <a:prstGeom prst="rect">
              <a:avLst/>
            </a:prstGeom>
            <a:noFill/>
          </p:spPr>
          <p:txBody>
            <a:bodyPr wrap="square" lIns="91440" tIns="45720" rIns="91440" bIns="45720" rtlCol="0" anchor="t">
              <a:spAutoFit/>
            </a:bodyPr>
            <a:lstStyle/>
            <a:p>
              <a:r>
                <a:rPr lang="en-GB" sz="1800">
                  <a:solidFill>
                    <a:srgbClr val="7030A0"/>
                  </a:solidFill>
                  <a:latin typeface="Century Gothic" panose="020B0502020202020204" pitchFamily="34" charset="0"/>
                </a:rPr>
                <a:t>#PsychologicalProfessionsWeek2023 </a:t>
              </a:r>
              <a:endParaRPr lang="en-US" sz="1800">
                <a:solidFill>
                  <a:srgbClr val="7030A0"/>
                </a:solidFill>
                <a:latin typeface="Century Gothic" panose="020B0502020202020204" pitchFamily="34" charset="0"/>
              </a:endParaRPr>
            </a:p>
          </p:txBody>
        </p:sp>
        <p:sp>
          <p:nvSpPr>
            <p:cNvPr id="9" name="TextBox 8">
              <a:extLst>
                <a:ext uri="{FF2B5EF4-FFF2-40B4-BE49-F238E27FC236}">
                  <a16:creationId xmlns:a16="http://schemas.microsoft.com/office/drawing/2014/main" id="{97D73870-258E-D087-3F76-78A20BA952DF}"/>
                </a:ext>
              </a:extLst>
            </p:cNvPr>
            <p:cNvSpPr txBox="1"/>
            <p:nvPr/>
          </p:nvSpPr>
          <p:spPr>
            <a:xfrm>
              <a:off x="7250460" y="4607267"/>
              <a:ext cx="2470898" cy="369332"/>
            </a:xfrm>
            <a:prstGeom prst="rect">
              <a:avLst/>
            </a:prstGeom>
            <a:noFill/>
          </p:spPr>
          <p:txBody>
            <a:bodyPr wrap="square" lIns="91440" tIns="45720" rIns="91440" bIns="45720" rtlCol="0" anchor="t">
              <a:spAutoFit/>
            </a:bodyPr>
            <a:lstStyle/>
            <a:p>
              <a:r>
                <a:rPr lang="en-GB" sz="1800">
                  <a:solidFill>
                    <a:srgbClr val="7030A0"/>
                  </a:solidFill>
                  <a:latin typeface="Century Gothic" panose="020B0502020202020204" pitchFamily="34" charset="0"/>
                </a:rPr>
                <a:t>#PPWeek23 </a:t>
              </a:r>
              <a:endParaRPr lang="en-US" sz="1800">
                <a:solidFill>
                  <a:srgbClr val="7030A0"/>
                </a:solidFill>
                <a:latin typeface="Century Gothic" panose="020B0502020202020204" pitchFamily="34" charset="0"/>
              </a:endParaRPr>
            </a:p>
          </p:txBody>
        </p:sp>
        <p:cxnSp>
          <p:nvCxnSpPr>
            <p:cNvPr id="13" name="Straight Connector 12">
              <a:extLst>
                <a:ext uri="{FF2B5EF4-FFF2-40B4-BE49-F238E27FC236}">
                  <a16:creationId xmlns:a16="http://schemas.microsoft.com/office/drawing/2014/main" id="{095DBF94-B1E8-4803-E590-2A1AD2B82326}"/>
                </a:ext>
              </a:extLst>
            </p:cNvPr>
            <p:cNvCxnSpPr>
              <a:cxnSpLocks/>
            </p:cNvCxnSpPr>
            <p:nvPr/>
          </p:nvCxnSpPr>
          <p:spPr>
            <a:xfrm>
              <a:off x="0" y="4410634"/>
              <a:ext cx="9144000" cy="0"/>
            </a:xfrm>
            <a:prstGeom prst="line">
              <a:avLst/>
            </a:prstGeom>
            <a:ln w="762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FBE9FB76-3155-05CD-A197-2A838F6C0FD0}"/>
                </a:ext>
              </a:extLst>
            </p:cNvPr>
            <p:cNvCxnSpPr>
              <a:cxnSpLocks/>
            </p:cNvCxnSpPr>
            <p:nvPr/>
          </p:nvCxnSpPr>
          <p:spPr>
            <a:xfrm>
              <a:off x="0" y="4271041"/>
              <a:ext cx="9144000" cy="0"/>
            </a:xfrm>
            <a:prstGeom prst="line">
              <a:avLst/>
            </a:prstGeom>
            <a:ln w="76200">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grpSp>
      <p:pic>
        <p:nvPicPr>
          <p:cNvPr id="5" name="Picture 4" descr="A picture containing text, font, graphics, logo">
            <a:extLst>
              <a:ext uri="{FF2B5EF4-FFF2-40B4-BE49-F238E27FC236}">
                <a16:creationId xmlns:a16="http://schemas.microsoft.com/office/drawing/2014/main" id="{2B0608DC-125E-CF6B-A01A-8E6FC54B19ED}"/>
              </a:ext>
            </a:extLst>
          </p:cNvPr>
          <p:cNvPicPr>
            <a:picLocks noChangeAspect="1"/>
          </p:cNvPicPr>
          <p:nvPr/>
        </p:nvPicPr>
        <p:blipFill>
          <a:blip r:embed="rId3"/>
          <a:stretch>
            <a:fillRect/>
          </a:stretch>
        </p:blipFill>
        <p:spPr>
          <a:xfrm>
            <a:off x="6997959" y="53895"/>
            <a:ext cx="2055389" cy="766330"/>
          </a:xfrm>
          <a:prstGeom prst="rect">
            <a:avLst/>
          </a:prstGeom>
        </p:spPr>
      </p:pic>
      <p:sp>
        <p:nvSpPr>
          <p:cNvPr id="3" name="Footer Placeholder 2">
            <a:extLst>
              <a:ext uri="{FF2B5EF4-FFF2-40B4-BE49-F238E27FC236}">
                <a16:creationId xmlns:a16="http://schemas.microsoft.com/office/drawing/2014/main" id="{37FF3DDD-47E1-8927-2EF5-67AF1B20BD2C}"/>
              </a:ext>
            </a:extLst>
          </p:cNvPr>
          <p:cNvSpPr>
            <a:spLocks noGrp="1"/>
          </p:cNvSpPr>
          <p:nvPr>
            <p:ph type="ftr" sz="quarter" idx="11"/>
          </p:nvPr>
        </p:nvSpPr>
        <p:spPr/>
        <p:txBody>
          <a:bodyPr/>
          <a:lstStyle/>
          <a:p>
            <a:r>
              <a:rPr lang="en-GB"/>
              <a:t>1</a:t>
            </a:r>
          </a:p>
        </p:txBody>
      </p:sp>
    </p:spTree>
    <p:extLst>
      <p:ext uri="{BB962C8B-B14F-4D97-AF65-F5344CB8AC3E}">
        <p14:creationId xmlns:p14="http://schemas.microsoft.com/office/powerpoint/2010/main" val="13451978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EE80FEAC-5DB7-4189-A738-7B42950A4250}"/>
              </a:ext>
            </a:extLst>
          </p:cNvPr>
          <p:cNvSpPr txBox="1"/>
          <p:nvPr/>
        </p:nvSpPr>
        <p:spPr>
          <a:xfrm>
            <a:off x="170878" y="288858"/>
            <a:ext cx="7632595" cy="1554272"/>
          </a:xfrm>
          <a:prstGeom prst="rect">
            <a:avLst/>
          </a:prstGeom>
          <a:noFill/>
        </p:spPr>
        <p:txBody>
          <a:bodyPr wrap="square" rtlCol="0">
            <a:spAutoFit/>
          </a:bodyPr>
          <a:lstStyle/>
          <a:p>
            <a:r>
              <a:rPr lang="en-GB" sz="3600" b="1">
                <a:solidFill>
                  <a:srgbClr val="7030A0"/>
                </a:solidFill>
                <a:latin typeface="Century Gothic" panose="020B0502020202020204" pitchFamily="34" charset="0"/>
              </a:rPr>
              <a:t>Further information</a:t>
            </a:r>
            <a:endParaRPr lang="en-GB" sz="3200" b="1">
              <a:solidFill>
                <a:srgbClr val="7030A0"/>
              </a:solidFill>
              <a:latin typeface="Century Gothic" panose="020B0502020202020204" pitchFamily="34" charset="0"/>
            </a:endParaRPr>
          </a:p>
          <a:p>
            <a:endParaRPr lang="en-GB" sz="3200">
              <a:solidFill>
                <a:srgbClr val="7030A0"/>
              </a:solidFill>
              <a:effectLst>
                <a:outerShdw blurRad="38100" dist="38100" dir="2700000" algn="tl">
                  <a:srgbClr val="000000">
                    <a:alpha val="43137"/>
                  </a:srgbClr>
                </a:outerShdw>
              </a:effectLst>
              <a:latin typeface="Calibri" panose="020F0502020204030204"/>
            </a:endParaRPr>
          </a:p>
          <a:p>
            <a:endParaRPr lang="en-GB" sz="2700">
              <a:solidFill>
                <a:srgbClr val="7030A0"/>
              </a:solidFill>
              <a:effectLst>
                <a:outerShdw blurRad="38100" dist="38100" dir="2700000" algn="tl">
                  <a:srgbClr val="000000">
                    <a:alpha val="43137"/>
                  </a:srgbClr>
                </a:outerShdw>
              </a:effectLst>
              <a:latin typeface="Calibri" panose="020F0502020204030204"/>
            </a:endParaRPr>
          </a:p>
        </p:txBody>
      </p:sp>
      <p:sp>
        <p:nvSpPr>
          <p:cNvPr id="2" name="TextBox 1">
            <a:extLst>
              <a:ext uri="{FF2B5EF4-FFF2-40B4-BE49-F238E27FC236}">
                <a16:creationId xmlns:a16="http://schemas.microsoft.com/office/drawing/2014/main" id="{D16750CE-20E5-8405-B912-468FE58F08FB}"/>
              </a:ext>
            </a:extLst>
          </p:cNvPr>
          <p:cNvSpPr txBox="1"/>
          <p:nvPr/>
        </p:nvSpPr>
        <p:spPr>
          <a:xfrm>
            <a:off x="251691" y="1136602"/>
            <a:ext cx="8111613" cy="3108543"/>
          </a:xfrm>
          <a:prstGeom prst="rect">
            <a:avLst/>
          </a:prstGeom>
          <a:noFill/>
        </p:spPr>
        <p:txBody>
          <a:bodyPr wrap="square" lIns="91440" tIns="45720" rIns="91440" bIns="45720" rtlCol="0" anchor="t">
            <a:spAutoFit/>
          </a:bodyPr>
          <a:lstStyle/>
          <a:p>
            <a:r>
              <a:rPr lang="en-GB" sz="1400">
                <a:solidFill>
                  <a:srgbClr val="333333"/>
                </a:solidFill>
                <a:latin typeface="Didact Gothic"/>
              </a:rPr>
              <a:t>For further information or queries, please contact your regional PPN. </a:t>
            </a:r>
          </a:p>
          <a:p>
            <a:endParaRPr lang="en-GB" sz="1400" b="1">
              <a:latin typeface="Didact Gothic"/>
              <a:cs typeface="Calibri"/>
            </a:endParaRPr>
          </a:p>
          <a:p>
            <a:r>
              <a:rPr lang="en-GB" sz="1400">
                <a:latin typeface="Didact Gothic"/>
                <a:cs typeface="Calibri"/>
                <a:hlinkClick r:id="rId2"/>
              </a:rPr>
              <a:t>PPN - England</a:t>
            </a:r>
            <a:endParaRPr lang="en-GB" sz="1400">
              <a:latin typeface="Didact Gothic"/>
              <a:cs typeface="Calibri"/>
            </a:endParaRPr>
          </a:p>
          <a:p>
            <a:r>
              <a:rPr lang="en-GB" sz="1400">
                <a:latin typeface="Didact Gothic"/>
                <a:ea typeface="+mn-lt"/>
                <a:cs typeface="+mn-lt"/>
                <a:hlinkClick r:id="rId3"/>
              </a:rPr>
              <a:t>PPN - East of England</a:t>
            </a:r>
            <a:endParaRPr lang="en-GB" sz="1400">
              <a:latin typeface="Didact Gothic"/>
              <a:cs typeface="Calibri"/>
            </a:endParaRPr>
          </a:p>
          <a:p>
            <a:r>
              <a:rPr lang="en-GB" sz="1400">
                <a:latin typeface="Didact Gothic"/>
                <a:ea typeface="+mn-lt"/>
                <a:cs typeface="+mn-lt"/>
                <a:hlinkClick r:id="rId4"/>
              </a:rPr>
              <a:t>PPN - London</a:t>
            </a:r>
            <a:r>
              <a:rPr lang="en-GB" sz="1400">
                <a:latin typeface="Didact Gothic"/>
                <a:ea typeface="+mn-lt"/>
                <a:cs typeface="+mn-lt"/>
              </a:rPr>
              <a:t>                               </a:t>
            </a:r>
          </a:p>
          <a:p>
            <a:r>
              <a:rPr lang="en-GB" sz="1400">
                <a:latin typeface="Didact Gothic"/>
                <a:ea typeface="+mn-lt"/>
                <a:cs typeface="+mn-lt"/>
                <a:hlinkClick r:id="rId5"/>
              </a:rPr>
              <a:t>PPN - Midlands </a:t>
            </a:r>
            <a:r>
              <a:rPr lang="en-GB" sz="1400">
                <a:latin typeface="Didact Gothic"/>
                <a:ea typeface="+mn-lt"/>
                <a:cs typeface="+mn-lt"/>
              </a:rPr>
              <a:t>                            </a:t>
            </a:r>
          </a:p>
          <a:p>
            <a:r>
              <a:rPr lang="en-GB" sz="1400">
                <a:latin typeface="Didact Gothic"/>
                <a:ea typeface="+mn-lt"/>
                <a:cs typeface="+mn-lt"/>
                <a:hlinkClick r:id="rId6"/>
              </a:rPr>
              <a:t>PPN - North East and Yorkshire</a:t>
            </a:r>
            <a:endParaRPr lang="en-GB" sz="1400">
              <a:latin typeface="Didact Gothic"/>
              <a:ea typeface="+mn-lt"/>
              <a:cs typeface="+mn-lt"/>
            </a:endParaRPr>
          </a:p>
          <a:p>
            <a:r>
              <a:rPr lang="en-GB" sz="1400">
                <a:latin typeface="Didact Gothic"/>
                <a:ea typeface="+mn-lt"/>
                <a:cs typeface="+mn-lt"/>
                <a:hlinkClick r:id="rId7"/>
              </a:rPr>
              <a:t>PPN - North West</a:t>
            </a:r>
            <a:endParaRPr lang="en-GB" sz="1400">
              <a:latin typeface="Didact Gothic"/>
              <a:ea typeface="+mn-lt"/>
              <a:cs typeface="+mn-lt"/>
            </a:endParaRPr>
          </a:p>
          <a:p>
            <a:r>
              <a:rPr lang="en-GB" sz="1400">
                <a:latin typeface="Didact Gothic"/>
                <a:ea typeface="+mn-lt"/>
                <a:cs typeface="+mn-lt"/>
                <a:hlinkClick r:id="rId8"/>
              </a:rPr>
              <a:t>PPN - South East</a:t>
            </a:r>
            <a:endParaRPr lang="en-GB" sz="1400">
              <a:latin typeface="Didact Gothic"/>
              <a:cs typeface="Calibri"/>
            </a:endParaRPr>
          </a:p>
          <a:p>
            <a:r>
              <a:rPr lang="en-GB" sz="1400">
                <a:latin typeface="Didact Gothic"/>
                <a:ea typeface="+mn-lt"/>
                <a:cs typeface="+mn-lt"/>
                <a:hlinkClick r:id="rId9"/>
              </a:rPr>
              <a:t>PPN - South West</a:t>
            </a:r>
            <a:endParaRPr lang="en-GB" sz="1400">
              <a:latin typeface="Didact Gothic"/>
              <a:ea typeface="+mn-lt"/>
              <a:cs typeface="+mn-lt"/>
            </a:endParaRPr>
          </a:p>
          <a:p>
            <a:endParaRPr lang="en-GB" sz="1400">
              <a:latin typeface="Didact Gothic"/>
              <a:ea typeface="+mn-lt"/>
              <a:cs typeface="+mn-lt"/>
            </a:endParaRPr>
          </a:p>
          <a:p>
            <a:r>
              <a:rPr lang="en-GB" sz="1400">
                <a:solidFill>
                  <a:srgbClr val="333333"/>
                </a:solidFill>
                <a:latin typeface="Didact Gothic"/>
              </a:rPr>
              <a:t>If you require information about Psychological Professions Week 2023, or this communications pack, please contact </a:t>
            </a:r>
            <a:r>
              <a:rPr lang="en-GB" sz="1400">
                <a:latin typeface="Didact Gothic"/>
                <a:ea typeface="+mn-lt"/>
                <a:cs typeface="+mn-lt"/>
                <a:hlinkClick r:id="rId10"/>
              </a:rPr>
              <a:t>spnt.ppnengland@nhs.net</a:t>
            </a:r>
            <a:r>
              <a:rPr lang="en-GB" sz="1400">
                <a:latin typeface="Didact Gothic"/>
                <a:ea typeface="+mn-lt"/>
                <a:cs typeface="+mn-lt"/>
              </a:rPr>
              <a:t>.</a:t>
            </a:r>
            <a:endParaRPr lang="en-GB" sz="1400">
              <a:latin typeface="Didact Gothic"/>
              <a:cs typeface="Calibri"/>
            </a:endParaRPr>
          </a:p>
          <a:p>
            <a:endParaRPr lang="en-GB" sz="1400">
              <a:latin typeface="Didact Gothic"/>
              <a:cs typeface="Calibri"/>
            </a:endParaRPr>
          </a:p>
        </p:txBody>
      </p:sp>
      <p:grpSp>
        <p:nvGrpSpPr>
          <p:cNvPr id="4" name="Group 3">
            <a:extLst>
              <a:ext uri="{FF2B5EF4-FFF2-40B4-BE49-F238E27FC236}">
                <a16:creationId xmlns:a16="http://schemas.microsoft.com/office/drawing/2014/main" id="{30A14E1D-10CF-4D71-6E1F-7A1DD7D3E51A}"/>
              </a:ext>
            </a:extLst>
          </p:cNvPr>
          <p:cNvGrpSpPr/>
          <p:nvPr/>
        </p:nvGrpSpPr>
        <p:grpSpPr>
          <a:xfrm>
            <a:off x="0" y="4353721"/>
            <a:ext cx="9721358" cy="705558"/>
            <a:chOff x="0" y="4271041"/>
            <a:chExt cx="9721358" cy="705558"/>
          </a:xfrm>
        </p:grpSpPr>
        <p:sp>
          <p:nvSpPr>
            <p:cNvPr id="7" name="TextBox 6">
              <a:extLst>
                <a:ext uri="{FF2B5EF4-FFF2-40B4-BE49-F238E27FC236}">
                  <a16:creationId xmlns:a16="http://schemas.microsoft.com/office/drawing/2014/main" id="{05EA6844-8BB7-2F88-40A7-75F1C15E75A4}"/>
                </a:ext>
              </a:extLst>
            </p:cNvPr>
            <p:cNvSpPr txBox="1"/>
            <p:nvPr/>
          </p:nvSpPr>
          <p:spPr>
            <a:xfrm>
              <a:off x="311400" y="4587659"/>
              <a:ext cx="4329755" cy="369332"/>
            </a:xfrm>
            <a:prstGeom prst="rect">
              <a:avLst/>
            </a:prstGeom>
            <a:noFill/>
          </p:spPr>
          <p:txBody>
            <a:bodyPr wrap="square" lIns="91440" tIns="45720" rIns="91440" bIns="45720" rtlCol="0" anchor="t">
              <a:spAutoFit/>
            </a:bodyPr>
            <a:lstStyle/>
            <a:p>
              <a:r>
                <a:rPr lang="en-GB" sz="1800">
                  <a:solidFill>
                    <a:srgbClr val="7030A0"/>
                  </a:solidFill>
                  <a:latin typeface="Century Gothic" panose="020B0502020202020204" pitchFamily="34" charset="0"/>
                </a:rPr>
                <a:t>#PsychologicalProfessionsWeek2023 </a:t>
              </a:r>
              <a:endParaRPr lang="en-US" sz="1800">
                <a:solidFill>
                  <a:srgbClr val="7030A0"/>
                </a:solidFill>
                <a:latin typeface="Century Gothic" panose="020B0502020202020204" pitchFamily="34" charset="0"/>
              </a:endParaRPr>
            </a:p>
          </p:txBody>
        </p:sp>
        <p:sp>
          <p:nvSpPr>
            <p:cNvPr id="8" name="TextBox 7">
              <a:extLst>
                <a:ext uri="{FF2B5EF4-FFF2-40B4-BE49-F238E27FC236}">
                  <a16:creationId xmlns:a16="http://schemas.microsoft.com/office/drawing/2014/main" id="{D48D608F-4472-6185-E827-04F277C9ED43}"/>
                </a:ext>
              </a:extLst>
            </p:cNvPr>
            <p:cNvSpPr txBox="1"/>
            <p:nvPr/>
          </p:nvSpPr>
          <p:spPr>
            <a:xfrm>
              <a:off x="7250460" y="4607267"/>
              <a:ext cx="2470898" cy="369332"/>
            </a:xfrm>
            <a:prstGeom prst="rect">
              <a:avLst/>
            </a:prstGeom>
            <a:noFill/>
          </p:spPr>
          <p:txBody>
            <a:bodyPr wrap="square" lIns="91440" tIns="45720" rIns="91440" bIns="45720" rtlCol="0" anchor="t">
              <a:spAutoFit/>
            </a:bodyPr>
            <a:lstStyle/>
            <a:p>
              <a:r>
                <a:rPr lang="en-GB" sz="1800">
                  <a:solidFill>
                    <a:srgbClr val="7030A0"/>
                  </a:solidFill>
                  <a:latin typeface="Century Gothic" panose="020B0502020202020204" pitchFamily="34" charset="0"/>
                </a:rPr>
                <a:t>#PPWeek23 </a:t>
              </a:r>
              <a:endParaRPr lang="en-US" sz="1800">
                <a:solidFill>
                  <a:srgbClr val="7030A0"/>
                </a:solidFill>
                <a:latin typeface="Century Gothic" panose="020B0502020202020204" pitchFamily="34" charset="0"/>
              </a:endParaRPr>
            </a:p>
          </p:txBody>
        </p:sp>
        <p:cxnSp>
          <p:nvCxnSpPr>
            <p:cNvPr id="9" name="Straight Connector 8">
              <a:extLst>
                <a:ext uri="{FF2B5EF4-FFF2-40B4-BE49-F238E27FC236}">
                  <a16:creationId xmlns:a16="http://schemas.microsoft.com/office/drawing/2014/main" id="{91BCB164-5C88-4A17-A55D-FD10FB47532F}"/>
                </a:ext>
              </a:extLst>
            </p:cNvPr>
            <p:cNvCxnSpPr>
              <a:cxnSpLocks/>
            </p:cNvCxnSpPr>
            <p:nvPr/>
          </p:nvCxnSpPr>
          <p:spPr>
            <a:xfrm>
              <a:off x="0" y="4410634"/>
              <a:ext cx="9144000" cy="0"/>
            </a:xfrm>
            <a:prstGeom prst="line">
              <a:avLst/>
            </a:prstGeom>
            <a:ln w="762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455F32ED-4720-3E0C-9273-DF500B7216D3}"/>
                </a:ext>
              </a:extLst>
            </p:cNvPr>
            <p:cNvCxnSpPr>
              <a:cxnSpLocks/>
            </p:cNvCxnSpPr>
            <p:nvPr/>
          </p:nvCxnSpPr>
          <p:spPr>
            <a:xfrm>
              <a:off x="0" y="4271041"/>
              <a:ext cx="9144000" cy="0"/>
            </a:xfrm>
            <a:prstGeom prst="line">
              <a:avLst/>
            </a:prstGeom>
            <a:ln w="76200">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grpSp>
      <p:pic>
        <p:nvPicPr>
          <p:cNvPr id="5" name="Picture 4" descr="A picture containing text, font, graphics, logo">
            <a:extLst>
              <a:ext uri="{FF2B5EF4-FFF2-40B4-BE49-F238E27FC236}">
                <a16:creationId xmlns:a16="http://schemas.microsoft.com/office/drawing/2014/main" id="{E5382695-4BC2-A1C3-D194-5567C804C049}"/>
              </a:ext>
            </a:extLst>
          </p:cNvPr>
          <p:cNvPicPr>
            <a:picLocks noChangeAspect="1"/>
          </p:cNvPicPr>
          <p:nvPr/>
        </p:nvPicPr>
        <p:blipFill>
          <a:blip r:embed="rId11"/>
          <a:stretch>
            <a:fillRect/>
          </a:stretch>
        </p:blipFill>
        <p:spPr>
          <a:xfrm>
            <a:off x="6310147" y="53895"/>
            <a:ext cx="2743201" cy="1022774"/>
          </a:xfrm>
          <a:prstGeom prst="rect">
            <a:avLst/>
          </a:prstGeom>
        </p:spPr>
      </p:pic>
      <p:sp>
        <p:nvSpPr>
          <p:cNvPr id="3" name="Footer Placeholder 2">
            <a:extLst>
              <a:ext uri="{FF2B5EF4-FFF2-40B4-BE49-F238E27FC236}">
                <a16:creationId xmlns:a16="http://schemas.microsoft.com/office/drawing/2014/main" id="{A556B781-C036-6417-08F7-0CA11CEFB97D}"/>
              </a:ext>
            </a:extLst>
          </p:cNvPr>
          <p:cNvSpPr>
            <a:spLocks noGrp="1"/>
          </p:cNvSpPr>
          <p:nvPr>
            <p:ph type="ftr" sz="quarter" idx="11"/>
          </p:nvPr>
        </p:nvSpPr>
        <p:spPr/>
        <p:txBody>
          <a:bodyPr/>
          <a:lstStyle/>
          <a:p>
            <a:r>
              <a:rPr lang="en-GB"/>
              <a:t>1</a:t>
            </a:r>
          </a:p>
        </p:txBody>
      </p:sp>
    </p:spTree>
    <p:extLst>
      <p:ext uri="{BB962C8B-B14F-4D97-AF65-F5344CB8AC3E}">
        <p14:creationId xmlns:p14="http://schemas.microsoft.com/office/powerpoint/2010/main" val="8568145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EE80FEAC-5DB7-4189-A738-7B42950A4250}"/>
              </a:ext>
            </a:extLst>
          </p:cNvPr>
          <p:cNvSpPr txBox="1"/>
          <p:nvPr/>
        </p:nvSpPr>
        <p:spPr>
          <a:xfrm>
            <a:off x="186780" y="131846"/>
            <a:ext cx="6220627" cy="1200329"/>
          </a:xfrm>
          <a:prstGeom prst="rect">
            <a:avLst/>
          </a:prstGeom>
          <a:noFill/>
        </p:spPr>
        <p:txBody>
          <a:bodyPr wrap="square" lIns="91440" tIns="45720" rIns="91440" bIns="45720" rtlCol="0" anchor="t">
            <a:spAutoFit/>
          </a:bodyPr>
          <a:lstStyle/>
          <a:p>
            <a:r>
              <a:rPr lang="en-GB" sz="3600" b="1">
                <a:solidFill>
                  <a:srgbClr val="7030A0"/>
                </a:solidFill>
                <a:latin typeface="Century Gothic"/>
              </a:rPr>
              <a:t>What are the Psychological Professions?</a:t>
            </a:r>
            <a:endParaRPr lang="en-GB" sz="3200" b="1">
              <a:solidFill>
                <a:srgbClr val="7030A0"/>
              </a:solidFill>
              <a:latin typeface="Century Gothic"/>
              <a:ea typeface="Calibri"/>
              <a:cs typeface="Calibri"/>
            </a:endParaRPr>
          </a:p>
        </p:txBody>
      </p:sp>
      <p:grpSp>
        <p:nvGrpSpPr>
          <p:cNvPr id="4" name="Group 3">
            <a:extLst>
              <a:ext uri="{FF2B5EF4-FFF2-40B4-BE49-F238E27FC236}">
                <a16:creationId xmlns:a16="http://schemas.microsoft.com/office/drawing/2014/main" id="{64688CB2-2A65-5A1D-EDFD-380E4BC7DC9F}"/>
              </a:ext>
            </a:extLst>
          </p:cNvPr>
          <p:cNvGrpSpPr/>
          <p:nvPr/>
        </p:nvGrpSpPr>
        <p:grpSpPr>
          <a:xfrm>
            <a:off x="0" y="4399376"/>
            <a:ext cx="9721358" cy="705558"/>
            <a:chOff x="0" y="4271041"/>
            <a:chExt cx="9721358" cy="705558"/>
          </a:xfrm>
        </p:grpSpPr>
        <p:sp>
          <p:nvSpPr>
            <p:cNvPr id="7" name="TextBox 6">
              <a:extLst>
                <a:ext uri="{FF2B5EF4-FFF2-40B4-BE49-F238E27FC236}">
                  <a16:creationId xmlns:a16="http://schemas.microsoft.com/office/drawing/2014/main" id="{04A9F394-CB76-4658-4A9B-24EC9822E511}"/>
                </a:ext>
              </a:extLst>
            </p:cNvPr>
            <p:cNvSpPr txBox="1"/>
            <p:nvPr/>
          </p:nvSpPr>
          <p:spPr>
            <a:xfrm>
              <a:off x="311400" y="4587659"/>
              <a:ext cx="4329755" cy="369332"/>
            </a:xfrm>
            <a:prstGeom prst="rect">
              <a:avLst/>
            </a:prstGeom>
            <a:noFill/>
          </p:spPr>
          <p:txBody>
            <a:bodyPr wrap="square" lIns="91440" tIns="45720" rIns="91440" bIns="45720" rtlCol="0" anchor="t">
              <a:spAutoFit/>
            </a:bodyPr>
            <a:lstStyle/>
            <a:p>
              <a:r>
                <a:rPr lang="en-GB" sz="1800">
                  <a:solidFill>
                    <a:srgbClr val="7030A0"/>
                  </a:solidFill>
                  <a:latin typeface="Century Gothic" panose="020B0502020202020204" pitchFamily="34" charset="0"/>
                </a:rPr>
                <a:t>#PsychologicalProfessionsWeek2023 </a:t>
              </a:r>
              <a:endParaRPr lang="en-US" sz="1800">
                <a:solidFill>
                  <a:srgbClr val="7030A0"/>
                </a:solidFill>
                <a:latin typeface="Century Gothic" panose="020B0502020202020204" pitchFamily="34" charset="0"/>
              </a:endParaRPr>
            </a:p>
          </p:txBody>
        </p:sp>
        <p:sp>
          <p:nvSpPr>
            <p:cNvPr id="9" name="TextBox 8">
              <a:extLst>
                <a:ext uri="{FF2B5EF4-FFF2-40B4-BE49-F238E27FC236}">
                  <a16:creationId xmlns:a16="http://schemas.microsoft.com/office/drawing/2014/main" id="{3EFF4AF2-F6F9-0FC4-BC1C-D3E71902C668}"/>
                </a:ext>
              </a:extLst>
            </p:cNvPr>
            <p:cNvSpPr txBox="1"/>
            <p:nvPr/>
          </p:nvSpPr>
          <p:spPr>
            <a:xfrm>
              <a:off x="7250460" y="4607267"/>
              <a:ext cx="2470898" cy="369332"/>
            </a:xfrm>
            <a:prstGeom prst="rect">
              <a:avLst/>
            </a:prstGeom>
            <a:noFill/>
          </p:spPr>
          <p:txBody>
            <a:bodyPr wrap="square" lIns="91440" tIns="45720" rIns="91440" bIns="45720" rtlCol="0" anchor="t">
              <a:spAutoFit/>
            </a:bodyPr>
            <a:lstStyle/>
            <a:p>
              <a:r>
                <a:rPr lang="en-GB" sz="1800">
                  <a:solidFill>
                    <a:srgbClr val="7030A0"/>
                  </a:solidFill>
                  <a:latin typeface="Century Gothic" panose="020B0502020202020204" pitchFamily="34" charset="0"/>
                </a:rPr>
                <a:t>#PPWeek23 </a:t>
              </a:r>
              <a:endParaRPr lang="en-US" sz="1800">
                <a:solidFill>
                  <a:srgbClr val="7030A0"/>
                </a:solidFill>
                <a:latin typeface="Century Gothic" panose="020B0502020202020204" pitchFamily="34" charset="0"/>
              </a:endParaRPr>
            </a:p>
          </p:txBody>
        </p:sp>
        <p:cxnSp>
          <p:nvCxnSpPr>
            <p:cNvPr id="12" name="Straight Connector 11">
              <a:extLst>
                <a:ext uri="{FF2B5EF4-FFF2-40B4-BE49-F238E27FC236}">
                  <a16:creationId xmlns:a16="http://schemas.microsoft.com/office/drawing/2014/main" id="{3E0AC3A8-EE96-7E65-DF53-F10423B77575}"/>
                </a:ext>
              </a:extLst>
            </p:cNvPr>
            <p:cNvCxnSpPr>
              <a:cxnSpLocks/>
            </p:cNvCxnSpPr>
            <p:nvPr/>
          </p:nvCxnSpPr>
          <p:spPr>
            <a:xfrm>
              <a:off x="0" y="4410634"/>
              <a:ext cx="9144000" cy="0"/>
            </a:xfrm>
            <a:prstGeom prst="line">
              <a:avLst/>
            </a:prstGeom>
            <a:ln w="762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E19CFBA9-F98C-B650-2A0B-D62C7EBCD590}"/>
                </a:ext>
              </a:extLst>
            </p:cNvPr>
            <p:cNvCxnSpPr>
              <a:cxnSpLocks/>
            </p:cNvCxnSpPr>
            <p:nvPr/>
          </p:nvCxnSpPr>
          <p:spPr>
            <a:xfrm>
              <a:off x="0" y="4271041"/>
              <a:ext cx="9144000" cy="0"/>
            </a:xfrm>
            <a:prstGeom prst="line">
              <a:avLst/>
            </a:prstGeom>
            <a:ln w="76200">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grpSp>
      <p:sp>
        <p:nvSpPr>
          <p:cNvPr id="15" name="TextBox 14">
            <a:extLst>
              <a:ext uri="{FF2B5EF4-FFF2-40B4-BE49-F238E27FC236}">
                <a16:creationId xmlns:a16="http://schemas.microsoft.com/office/drawing/2014/main" id="{975A411F-8614-2E6F-7556-027E319BCDAA}"/>
              </a:ext>
            </a:extLst>
          </p:cNvPr>
          <p:cNvSpPr txBox="1"/>
          <p:nvPr/>
        </p:nvSpPr>
        <p:spPr>
          <a:xfrm>
            <a:off x="229295" y="1406576"/>
            <a:ext cx="8639167" cy="2454518"/>
          </a:xfrm>
          <a:prstGeom prst="rect">
            <a:avLst/>
          </a:prstGeom>
          <a:noFill/>
        </p:spPr>
        <p:txBody>
          <a:bodyPr wrap="square" lIns="91440" tIns="45720" rIns="91440" bIns="45720" anchor="t">
            <a:spAutoFit/>
          </a:bodyPr>
          <a:lstStyle/>
          <a:p>
            <a:r>
              <a:rPr lang="en-GB" sz="1400" b="0" i="0">
                <a:solidFill>
                  <a:srgbClr val="333333"/>
                </a:solidFill>
                <a:effectLst/>
                <a:latin typeface="Didact Gothic"/>
              </a:rPr>
              <a:t>In England, the p</a:t>
            </a:r>
            <a:r>
              <a:rPr lang="en-GB" sz="1400">
                <a:solidFill>
                  <a:srgbClr val="333333"/>
                </a:solidFill>
                <a:latin typeface="Didact Gothic"/>
              </a:rPr>
              <a:t>sychological professions are a group of professionals </a:t>
            </a:r>
            <a:r>
              <a:rPr lang="en-GB" sz="1400">
                <a:solidFill>
                  <a:srgbClr val="333333"/>
                </a:solidFill>
                <a:latin typeface="Didact Gothic"/>
                <a:ea typeface="+mn-lt"/>
                <a:cs typeface="+mn-lt"/>
              </a:rPr>
              <a:t>whose work is informed by psychological disciplines and therapies. They work with people to alleviate psychological and emotional distress, to improve mental and physical health management and empower individuals and communities to improve their health and wellbeing.  </a:t>
            </a:r>
            <a:endParaRPr lang="en-US" sz="1400">
              <a:solidFill>
                <a:srgbClr val="333333"/>
              </a:solidFill>
              <a:latin typeface="Calibri" panose="020F0502020204030204"/>
              <a:ea typeface="+mn-lt"/>
              <a:cs typeface="+mn-lt"/>
            </a:endParaRPr>
          </a:p>
          <a:p>
            <a:endParaRPr lang="en-GB" sz="1400">
              <a:solidFill>
                <a:srgbClr val="333333"/>
              </a:solidFill>
              <a:latin typeface="Didact Gothic"/>
              <a:ea typeface="+mn-lt"/>
              <a:cs typeface="+mn-lt"/>
            </a:endParaRPr>
          </a:p>
          <a:p>
            <a:r>
              <a:rPr lang="en-GB" sz="1400">
                <a:solidFill>
                  <a:srgbClr val="333333"/>
                </a:solidFill>
                <a:latin typeface="Didact Gothic"/>
                <a:ea typeface="+mn-lt"/>
                <a:cs typeface="+mn-lt"/>
              </a:rPr>
              <a:t>The psychological professions include psychologists, psychological therapists and psychological practitioners. </a:t>
            </a:r>
          </a:p>
          <a:p>
            <a:r>
              <a:rPr lang="en-GB" sz="1400">
                <a:solidFill>
                  <a:srgbClr val="333333"/>
                </a:solidFill>
                <a:latin typeface="Didact Gothic"/>
                <a:ea typeface="+mn-lt"/>
                <a:cs typeface="+mn-lt"/>
              </a:rPr>
              <a:t>Read more about the range of occupations </a:t>
            </a:r>
            <a:r>
              <a:rPr lang="en-GB" sz="1400">
                <a:solidFill>
                  <a:srgbClr val="333333"/>
                </a:solidFill>
                <a:latin typeface="Didact Gothic"/>
                <a:ea typeface="+mn-lt"/>
                <a:cs typeface="+mn-lt"/>
                <a:hlinkClick r:id="rId2">
                  <a:extLst>
                    <a:ext uri="{A12FA001-AC4F-418D-AE19-62706E023703}">
                      <ahyp:hlinkClr xmlns:ahyp="http://schemas.microsoft.com/office/drawing/2018/hyperlinkcolor" val="tx"/>
                    </a:ext>
                  </a:extLst>
                </a:hlinkClick>
              </a:rPr>
              <a:t>Health Careers website</a:t>
            </a:r>
            <a:r>
              <a:rPr lang="en-GB" sz="1400">
                <a:solidFill>
                  <a:srgbClr val="333333"/>
                </a:solidFill>
                <a:latin typeface="Didact Gothic"/>
                <a:ea typeface="+mn-lt"/>
                <a:cs typeface="+mn-lt"/>
              </a:rPr>
              <a:t>. </a:t>
            </a:r>
            <a:endParaRPr lang="en-US" sz="1400">
              <a:solidFill>
                <a:srgbClr val="333333"/>
              </a:solidFill>
              <a:cs typeface="Calibri"/>
            </a:endParaRPr>
          </a:p>
          <a:p>
            <a:endParaRPr lang="en-GB">
              <a:solidFill>
                <a:srgbClr val="333333"/>
              </a:solidFill>
              <a:cs typeface="Calibri"/>
            </a:endParaRPr>
          </a:p>
          <a:p>
            <a:r>
              <a:rPr lang="en-GB" sz="1400" b="1">
                <a:solidFill>
                  <a:srgbClr val="333333"/>
                </a:solidFill>
                <a:latin typeface="Didact Gothic"/>
                <a:ea typeface="+mn-lt"/>
                <a:cs typeface="+mn-lt"/>
              </a:rPr>
              <a:t>Our Vision</a:t>
            </a:r>
            <a:endParaRPr lang="en-GB" sz="1400">
              <a:solidFill>
                <a:srgbClr val="333333"/>
              </a:solidFill>
              <a:latin typeface="Didact Gothic"/>
            </a:endParaRPr>
          </a:p>
          <a:p>
            <a:r>
              <a:rPr lang="en-GB" sz="1400">
                <a:solidFill>
                  <a:srgbClr val="333333"/>
                </a:solidFill>
                <a:latin typeface="Didact Gothic"/>
                <a:ea typeface="+mn-lt"/>
                <a:cs typeface="+mn-lt"/>
              </a:rPr>
              <a:t>To transform lives and communities by embedding and developing </a:t>
            </a:r>
          </a:p>
          <a:p>
            <a:r>
              <a:rPr lang="en-GB" sz="1400">
                <a:solidFill>
                  <a:srgbClr val="333333"/>
                </a:solidFill>
                <a:latin typeface="Didact Gothic"/>
                <a:ea typeface="+mn-lt"/>
                <a:cs typeface="+mn-lt"/>
              </a:rPr>
              <a:t>psychological knowledge across the whole of the health and care network. </a:t>
            </a:r>
            <a:endParaRPr lang="en-GB" sz="1400">
              <a:solidFill>
                <a:srgbClr val="333333"/>
              </a:solidFill>
              <a:latin typeface="Didact Gothic"/>
            </a:endParaRPr>
          </a:p>
        </p:txBody>
      </p:sp>
      <p:pic>
        <p:nvPicPr>
          <p:cNvPr id="2" name="Picture 4">
            <a:extLst>
              <a:ext uri="{FF2B5EF4-FFF2-40B4-BE49-F238E27FC236}">
                <a16:creationId xmlns:a16="http://schemas.microsoft.com/office/drawing/2014/main" id="{F5518CE4-843D-7EF5-CD4A-DC023BF2562B}"/>
              </a:ext>
            </a:extLst>
          </p:cNvPr>
          <p:cNvPicPr>
            <a:picLocks noChangeAspect="1"/>
          </p:cNvPicPr>
          <p:nvPr/>
        </p:nvPicPr>
        <p:blipFill>
          <a:blip r:embed="rId3"/>
          <a:stretch>
            <a:fillRect/>
          </a:stretch>
        </p:blipFill>
        <p:spPr>
          <a:xfrm>
            <a:off x="6403622" y="2741187"/>
            <a:ext cx="2743200" cy="1580238"/>
          </a:xfrm>
          <a:prstGeom prst="rect">
            <a:avLst/>
          </a:prstGeom>
        </p:spPr>
      </p:pic>
      <p:pic>
        <p:nvPicPr>
          <p:cNvPr id="5" name="Picture 4" descr="A picture containing text, font, graphics, logo">
            <a:extLst>
              <a:ext uri="{FF2B5EF4-FFF2-40B4-BE49-F238E27FC236}">
                <a16:creationId xmlns:a16="http://schemas.microsoft.com/office/drawing/2014/main" id="{D8C76E23-DD88-26A6-A81B-021243B3F1F4}"/>
              </a:ext>
            </a:extLst>
          </p:cNvPr>
          <p:cNvPicPr>
            <a:picLocks noChangeAspect="1"/>
          </p:cNvPicPr>
          <p:nvPr/>
        </p:nvPicPr>
        <p:blipFill>
          <a:blip r:embed="rId4"/>
          <a:stretch>
            <a:fillRect/>
          </a:stretch>
        </p:blipFill>
        <p:spPr>
          <a:xfrm>
            <a:off x="6310147" y="53895"/>
            <a:ext cx="2743201" cy="1022774"/>
          </a:xfrm>
          <a:prstGeom prst="rect">
            <a:avLst/>
          </a:prstGeom>
        </p:spPr>
      </p:pic>
      <p:sp>
        <p:nvSpPr>
          <p:cNvPr id="3" name="Footer Placeholder 2">
            <a:extLst>
              <a:ext uri="{FF2B5EF4-FFF2-40B4-BE49-F238E27FC236}">
                <a16:creationId xmlns:a16="http://schemas.microsoft.com/office/drawing/2014/main" id="{CCBA41C9-A4E3-FC09-8E9A-035CCBED096E}"/>
              </a:ext>
            </a:extLst>
          </p:cNvPr>
          <p:cNvSpPr>
            <a:spLocks noGrp="1"/>
          </p:cNvSpPr>
          <p:nvPr>
            <p:ph type="ftr" sz="quarter" idx="11"/>
          </p:nvPr>
        </p:nvSpPr>
        <p:spPr/>
        <p:txBody>
          <a:bodyPr/>
          <a:lstStyle/>
          <a:p>
            <a:r>
              <a:rPr lang="en-GB"/>
              <a:t>1</a:t>
            </a:r>
          </a:p>
        </p:txBody>
      </p:sp>
    </p:spTree>
    <p:extLst>
      <p:ext uri="{BB962C8B-B14F-4D97-AF65-F5344CB8AC3E}">
        <p14:creationId xmlns:p14="http://schemas.microsoft.com/office/powerpoint/2010/main" val="34482596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EE80FEAC-5DB7-4189-A738-7B42950A4250}"/>
              </a:ext>
            </a:extLst>
          </p:cNvPr>
          <p:cNvSpPr txBox="1"/>
          <p:nvPr/>
        </p:nvSpPr>
        <p:spPr>
          <a:xfrm>
            <a:off x="186779" y="131846"/>
            <a:ext cx="8639167" cy="646331"/>
          </a:xfrm>
          <a:prstGeom prst="rect">
            <a:avLst/>
          </a:prstGeom>
          <a:noFill/>
        </p:spPr>
        <p:txBody>
          <a:bodyPr wrap="square" lIns="91440" tIns="45720" rIns="91440" bIns="45720" rtlCol="0" anchor="t">
            <a:spAutoFit/>
          </a:bodyPr>
          <a:lstStyle/>
          <a:p>
            <a:r>
              <a:rPr lang="en-GB" sz="3600" b="1">
                <a:solidFill>
                  <a:srgbClr val="7030A0"/>
                </a:solidFill>
                <a:latin typeface="Century Gothic" panose="020B0502020202020204" pitchFamily="34" charset="0"/>
              </a:rPr>
              <a:t>Background</a:t>
            </a:r>
            <a:endParaRPr lang="en-GB" sz="3200" b="1">
              <a:solidFill>
                <a:srgbClr val="7030A0"/>
              </a:solidFill>
              <a:latin typeface="Century Gothic" panose="020B0502020202020204" pitchFamily="34" charset="0"/>
              <a:ea typeface="Calibri"/>
              <a:cs typeface="Calibri"/>
            </a:endParaRPr>
          </a:p>
        </p:txBody>
      </p:sp>
      <p:grpSp>
        <p:nvGrpSpPr>
          <p:cNvPr id="4" name="Group 3">
            <a:extLst>
              <a:ext uri="{FF2B5EF4-FFF2-40B4-BE49-F238E27FC236}">
                <a16:creationId xmlns:a16="http://schemas.microsoft.com/office/drawing/2014/main" id="{64688CB2-2A65-5A1D-EDFD-380E4BC7DC9F}"/>
              </a:ext>
            </a:extLst>
          </p:cNvPr>
          <p:cNvGrpSpPr/>
          <p:nvPr/>
        </p:nvGrpSpPr>
        <p:grpSpPr>
          <a:xfrm>
            <a:off x="0" y="4399376"/>
            <a:ext cx="9721358" cy="705558"/>
            <a:chOff x="0" y="4271041"/>
            <a:chExt cx="9721358" cy="705558"/>
          </a:xfrm>
        </p:grpSpPr>
        <p:sp>
          <p:nvSpPr>
            <p:cNvPr id="7" name="TextBox 6">
              <a:extLst>
                <a:ext uri="{FF2B5EF4-FFF2-40B4-BE49-F238E27FC236}">
                  <a16:creationId xmlns:a16="http://schemas.microsoft.com/office/drawing/2014/main" id="{04A9F394-CB76-4658-4A9B-24EC9822E511}"/>
                </a:ext>
              </a:extLst>
            </p:cNvPr>
            <p:cNvSpPr txBox="1"/>
            <p:nvPr/>
          </p:nvSpPr>
          <p:spPr>
            <a:xfrm>
              <a:off x="311400" y="4587659"/>
              <a:ext cx="4329755" cy="369332"/>
            </a:xfrm>
            <a:prstGeom prst="rect">
              <a:avLst/>
            </a:prstGeom>
            <a:noFill/>
          </p:spPr>
          <p:txBody>
            <a:bodyPr wrap="square" lIns="91440" tIns="45720" rIns="91440" bIns="45720" rtlCol="0" anchor="t">
              <a:spAutoFit/>
            </a:bodyPr>
            <a:lstStyle/>
            <a:p>
              <a:r>
                <a:rPr lang="en-GB" sz="1800">
                  <a:solidFill>
                    <a:srgbClr val="7030A0"/>
                  </a:solidFill>
                  <a:latin typeface="Century Gothic" panose="020B0502020202020204" pitchFamily="34" charset="0"/>
                </a:rPr>
                <a:t>#PsychologicalProfessionsWeek2023 </a:t>
              </a:r>
              <a:endParaRPr lang="en-US" sz="1800">
                <a:solidFill>
                  <a:srgbClr val="7030A0"/>
                </a:solidFill>
                <a:latin typeface="Century Gothic" panose="020B0502020202020204" pitchFamily="34" charset="0"/>
              </a:endParaRPr>
            </a:p>
          </p:txBody>
        </p:sp>
        <p:sp>
          <p:nvSpPr>
            <p:cNvPr id="9" name="TextBox 8">
              <a:extLst>
                <a:ext uri="{FF2B5EF4-FFF2-40B4-BE49-F238E27FC236}">
                  <a16:creationId xmlns:a16="http://schemas.microsoft.com/office/drawing/2014/main" id="{3EFF4AF2-F6F9-0FC4-BC1C-D3E71902C668}"/>
                </a:ext>
              </a:extLst>
            </p:cNvPr>
            <p:cNvSpPr txBox="1"/>
            <p:nvPr/>
          </p:nvSpPr>
          <p:spPr>
            <a:xfrm>
              <a:off x="7250460" y="4607267"/>
              <a:ext cx="2470898" cy="369332"/>
            </a:xfrm>
            <a:prstGeom prst="rect">
              <a:avLst/>
            </a:prstGeom>
            <a:noFill/>
          </p:spPr>
          <p:txBody>
            <a:bodyPr wrap="square" lIns="91440" tIns="45720" rIns="91440" bIns="45720" rtlCol="0" anchor="t">
              <a:spAutoFit/>
            </a:bodyPr>
            <a:lstStyle/>
            <a:p>
              <a:r>
                <a:rPr lang="en-GB" sz="1800">
                  <a:solidFill>
                    <a:srgbClr val="7030A0"/>
                  </a:solidFill>
                  <a:latin typeface="Century Gothic" panose="020B0502020202020204" pitchFamily="34" charset="0"/>
                </a:rPr>
                <a:t>#PPWeek23 </a:t>
              </a:r>
              <a:endParaRPr lang="en-US" sz="1800">
                <a:solidFill>
                  <a:srgbClr val="7030A0"/>
                </a:solidFill>
                <a:latin typeface="Century Gothic" panose="020B0502020202020204" pitchFamily="34" charset="0"/>
              </a:endParaRPr>
            </a:p>
          </p:txBody>
        </p:sp>
        <p:cxnSp>
          <p:nvCxnSpPr>
            <p:cNvPr id="12" name="Straight Connector 11">
              <a:extLst>
                <a:ext uri="{FF2B5EF4-FFF2-40B4-BE49-F238E27FC236}">
                  <a16:creationId xmlns:a16="http://schemas.microsoft.com/office/drawing/2014/main" id="{3E0AC3A8-EE96-7E65-DF53-F10423B77575}"/>
                </a:ext>
              </a:extLst>
            </p:cNvPr>
            <p:cNvCxnSpPr>
              <a:cxnSpLocks/>
            </p:cNvCxnSpPr>
            <p:nvPr/>
          </p:nvCxnSpPr>
          <p:spPr>
            <a:xfrm>
              <a:off x="0" y="4410634"/>
              <a:ext cx="9144000" cy="0"/>
            </a:xfrm>
            <a:prstGeom prst="line">
              <a:avLst/>
            </a:prstGeom>
            <a:ln w="762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E19CFBA9-F98C-B650-2A0B-D62C7EBCD590}"/>
                </a:ext>
              </a:extLst>
            </p:cNvPr>
            <p:cNvCxnSpPr>
              <a:cxnSpLocks/>
            </p:cNvCxnSpPr>
            <p:nvPr/>
          </p:nvCxnSpPr>
          <p:spPr>
            <a:xfrm>
              <a:off x="0" y="4271041"/>
              <a:ext cx="9144000" cy="0"/>
            </a:xfrm>
            <a:prstGeom prst="line">
              <a:avLst/>
            </a:prstGeom>
            <a:ln w="76200">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grpSp>
      <p:sp>
        <p:nvSpPr>
          <p:cNvPr id="15" name="TextBox 14">
            <a:extLst>
              <a:ext uri="{FF2B5EF4-FFF2-40B4-BE49-F238E27FC236}">
                <a16:creationId xmlns:a16="http://schemas.microsoft.com/office/drawing/2014/main" id="{975A411F-8614-2E6F-7556-027E319BCDAA}"/>
              </a:ext>
            </a:extLst>
          </p:cNvPr>
          <p:cNvSpPr txBox="1"/>
          <p:nvPr/>
        </p:nvSpPr>
        <p:spPr>
          <a:xfrm>
            <a:off x="186779" y="1074506"/>
            <a:ext cx="8639167" cy="3993401"/>
          </a:xfrm>
          <a:prstGeom prst="rect">
            <a:avLst/>
          </a:prstGeom>
          <a:noFill/>
        </p:spPr>
        <p:txBody>
          <a:bodyPr wrap="square" lIns="91440" tIns="45720" rIns="91440" bIns="45720" anchor="t">
            <a:spAutoFit/>
          </a:bodyPr>
          <a:lstStyle/>
          <a:p>
            <a:r>
              <a:rPr lang="en-GB" sz="1200" b="0" i="0">
                <a:solidFill>
                  <a:srgbClr val="333333"/>
                </a:solidFill>
                <a:effectLst/>
                <a:latin typeface="Didact Gothic"/>
              </a:rPr>
              <a:t>The NHS</a:t>
            </a:r>
            <a:r>
              <a:rPr lang="en-GB" sz="1200">
                <a:solidFill>
                  <a:srgbClr val="333333"/>
                </a:solidFill>
                <a:latin typeface="Didact Gothic"/>
              </a:rPr>
              <a:t> Long Term</a:t>
            </a:r>
            <a:r>
              <a:rPr lang="en-GB" sz="1200" b="0" i="0">
                <a:solidFill>
                  <a:srgbClr val="333333"/>
                </a:solidFill>
                <a:effectLst/>
                <a:latin typeface="Didact Gothic"/>
              </a:rPr>
              <a:t> Plan sets out ambitious proposals to expand access to psychological therapies and interventions</a:t>
            </a:r>
            <a:r>
              <a:rPr lang="en-GB" sz="1200">
                <a:solidFill>
                  <a:srgbClr val="333333"/>
                </a:solidFill>
                <a:latin typeface="Didact Gothic"/>
              </a:rPr>
              <a:t> in England</a:t>
            </a:r>
            <a:r>
              <a:rPr lang="en-GB" sz="1200" b="0" i="0">
                <a:solidFill>
                  <a:srgbClr val="333333"/>
                </a:solidFill>
                <a:effectLst/>
                <a:latin typeface="Didact Gothic"/>
              </a:rPr>
              <a:t> at a faster pace than ever before. </a:t>
            </a:r>
            <a:r>
              <a:rPr lang="en-GB" sz="1200">
                <a:solidFill>
                  <a:srgbClr val="333333"/>
                </a:solidFill>
                <a:latin typeface="Didact Gothic"/>
              </a:rPr>
              <a:t> </a:t>
            </a:r>
            <a:r>
              <a:rPr lang="en-GB" sz="1200" b="0" i="0">
                <a:solidFill>
                  <a:srgbClr val="333333"/>
                </a:solidFill>
                <a:effectLst/>
                <a:latin typeface="Didact Gothic"/>
              </a:rPr>
              <a:t> Delivering this transformation will require a ‘step-change’ in our workforce - expanding in numbers, but also investing in our staff and supporting them to work differently. </a:t>
            </a:r>
            <a:r>
              <a:rPr lang="en-GB" sz="1200">
                <a:solidFill>
                  <a:srgbClr val="333333"/>
                </a:solidFill>
                <a:latin typeface="Didact Gothic"/>
              </a:rPr>
              <a:t>The </a:t>
            </a:r>
            <a:r>
              <a:rPr lang="en-GB" sz="1200" b="1" i="0">
                <a:solidFill>
                  <a:srgbClr val="333333"/>
                </a:solidFill>
                <a:effectLst/>
                <a:latin typeface="Didact Gothic"/>
              </a:rPr>
              <a:t>psychological professions workforce alone will need to grow by at least 60 per cent </a:t>
            </a:r>
            <a:r>
              <a:rPr lang="en-GB" sz="1200" b="0" i="0">
                <a:solidFill>
                  <a:srgbClr val="333333"/>
                </a:solidFill>
                <a:effectLst/>
                <a:latin typeface="Didact Gothic"/>
              </a:rPr>
              <a:t>between March 2020 and April 2024. </a:t>
            </a:r>
          </a:p>
          <a:p>
            <a:endParaRPr lang="en-GB" sz="1200">
              <a:solidFill>
                <a:srgbClr val="333333"/>
              </a:solidFill>
              <a:latin typeface="Didact Gothic"/>
            </a:endParaRPr>
          </a:p>
          <a:p>
            <a:r>
              <a:rPr lang="en-GB" sz="1200" b="0" i="0">
                <a:solidFill>
                  <a:srgbClr val="333333"/>
                </a:solidFill>
                <a:effectLst/>
                <a:latin typeface="Didact Gothic"/>
              </a:rPr>
              <a:t>Building on this, the NHS </a:t>
            </a:r>
            <a:r>
              <a:rPr lang="en-GB" sz="1200">
                <a:solidFill>
                  <a:srgbClr val="333333"/>
                </a:solidFill>
                <a:latin typeface="Didact Gothic"/>
              </a:rPr>
              <a:t>Long-Term </a:t>
            </a:r>
            <a:r>
              <a:rPr lang="en-GB" sz="1200" b="0" i="0">
                <a:solidFill>
                  <a:srgbClr val="333333"/>
                </a:solidFill>
                <a:effectLst/>
                <a:latin typeface="Didact Gothic"/>
              </a:rPr>
              <a:t>Workforce Plan (2023) outlines a proposal to </a:t>
            </a:r>
            <a:r>
              <a:rPr lang="en-GB" sz="1200" b="1" i="0">
                <a:solidFill>
                  <a:srgbClr val="333333"/>
                </a:solidFill>
                <a:effectLst/>
                <a:latin typeface="Didact Gothic"/>
              </a:rPr>
              <a:t>continue to grow the psychological professions</a:t>
            </a:r>
            <a:r>
              <a:rPr lang="en-GB" sz="1200" b="1">
                <a:solidFill>
                  <a:srgbClr val="333333"/>
                </a:solidFill>
                <a:latin typeface="Didact Gothic"/>
              </a:rPr>
              <a:t> by</a:t>
            </a:r>
            <a:r>
              <a:rPr lang="en-GB" sz="1200" b="1" i="0">
                <a:solidFill>
                  <a:srgbClr val="333333"/>
                </a:solidFill>
                <a:effectLst/>
                <a:latin typeface="Didact Gothic"/>
              </a:rPr>
              <a:t> a further 24,000-26,000 posts by 2037</a:t>
            </a:r>
            <a:r>
              <a:rPr lang="en-GB" sz="1200" b="0" i="0">
                <a:solidFill>
                  <a:srgbClr val="333333"/>
                </a:solidFill>
                <a:effectLst/>
                <a:latin typeface="Didact Gothic"/>
              </a:rPr>
              <a:t>.</a:t>
            </a:r>
            <a:r>
              <a:rPr lang="en-GB" sz="1200">
                <a:solidFill>
                  <a:srgbClr val="333333"/>
                </a:solidFill>
                <a:latin typeface="Didact Gothic"/>
              </a:rPr>
              <a:t> </a:t>
            </a:r>
            <a:r>
              <a:rPr lang="en-GB" sz="1200" b="0" i="0">
                <a:solidFill>
                  <a:srgbClr val="333333"/>
                </a:solidFill>
                <a:effectLst/>
                <a:latin typeface="Didact Gothic"/>
              </a:rPr>
              <a:t>This includes expansion of psychologists, psychological therapists and psychological practitioners across pathways and training, and finally, 15,000 more psychological therapists and psychological practitioners over the next 3 years.</a:t>
            </a:r>
          </a:p>
          <a:p>
            <a:endParaRPr lang="en-GB" sz="1200" b="0" i="0">
              <a:solidFill>
                <a:srgbClr val="333333"/>
              </a:solidFill>
              <a:effectLst/>
              <a:latin typeface="Didact Gothic"/>
            </a:endParaRPr>
          </a:p>
          <a:p>
            <a:r>
              <a:rPr lang="en-GB" sz="1200" b="0" i="0">
                <a:solidFill>
                  <a:srgbClr val="333333"/>
                </a:solidFill>
                <a:effectLst/>
                <a:latin typeface="Didact Gothic"/>
              </a:rPr>
              <a:t>To drive and enable this ambition, NHS England (previously Health Education England) </a:t>
            </a:r>
            <a:r>
              <a:rPr lang="en-GB" sz="1200">
                <a:solidFill>
                  <a:srgbClr val="333333"/>
                </a:solidFill>
                <a:latin typeface="Didact Gothic"/>
              </a:rPr>
              <a:t>commissioned </a:t>
            </a:r>
            <a:r>
              <a:rPr lang="en-GB" sz="1200" b="0" i="0">
                <a:solidFill>
                  <a:srgbClr val="333333"/>
                </a:solidFill>
                <a:effectLst/>
                <a:latin typeface="Didact Gothic"/>
              </a:rPr>
              <a:t>Psychological Professions </a:t>
            </a:r>
            <a:r>
              <a:rPr lang="en-GB" sz="1200">
                <a:solidFill>
                  <a:srgbClr val="333333"/>
                </a:solidFill>
                <a:latin typeface="Didact Gothic"/>
              </a:rPr>
              <a:t>Networks </a:t>
            </a:r>
            <a:r>
              <a:rPr lang="en-GB" sz="1200" b="0" i="0">
                <a:solidFill>
                  <a:srgbClr val="333333"/>
                </a:solidFill>
                <a:effectLst/>
                <a:latin typeface="Didact Gothic"/>
              </a:rPr>
              <a:t>(PPNs) nationally and across each of the 7 regions in England. The PPNs provide a joined-up voice for the psychological professions in workforce planning and development, and to support excellence in practice.</a:t>
            </a:r>
            <a:r>
              <a:rPr lang="en-GB" sz="1200">
                <a:solidFill>
                  <a:srgbClr val="333333"/>
                </a:solidFill>
                <a:latin typeface="Didact Gothic"/>
              </a:rPr>
              <a:t> </a:t>
            </a:r>
            <a:r>
              <a:rPr lang="en-GB" sz="1200" b="0" i="0">
                <a:solidFill>
                  <a:srgbClr val="333333"/>
                </a:solidFill>
                <a:effectLst/>
                <a:latin typeface="Didact Gothic"/>
              </a:rPr>
              <a:t> Currently the PPNs have </a:t>
            </a:r>
            <a:r>
              <a:rPr lang="en-GB" sz="1200">
                <a:solidFill>
                  <a:srgbClr val="333333"/>
                </a:solidFill>
                <a:latin typeface="Didact Gothic"/>
              </a:rPr>
              <a:t>over 13,700 members.</a:t>
            </a:r>
            <a:endParaRPr lang="en-GB" sz="1100" b="0" i="0">
              <a:solidFill>
                <a:srgbClr val="333333"/>
              </a:solidFill>
              <a:effectLst/>
              <a:latin typeface="Didact Gothic" panose="00000500000000000000" pitchFamily="2" charset="0"/>
            </a:endParaRPr>
          </a:p>
          <a:p>
            <a:pPr algn="l"/>
            <a:endParaRPr lang="en-GB" sz="1200" b="0" i="0">
              <a:solidFill>
                <a:srgbClr val="333333"/>
              </a:solidFill>
              <a:effectLst/>
              <a:latin typeface="Didact Gothic" panose="00000500000000000000" pitchFamily="2" charset="0"/>
            </a:endParaRPr>
          </a:p>
          <a:p>
            <a:r>
              <a:rPr lang="en-GB" sz="1200">
                <a:solidFill>
                  <a:srgbClr val="333333"/>
                </a:solidFill>
                <a:latin typeface="Didact Gothic"/>
              </a:rPr>
              <a:t>On the second week of November s</a:t>
            </a:r>
            <a:r>
              <a:rPr lang="en-GB" sz="1200" b="0" i="0">
                <a:solidFill>
                  <a:srgbClr val="333333"/>
                </a:solidFill>
                <a:effectLst/>
                <a:latin typeface="Didact Gothic"/>
              </a:rPr>
              <a:t>ince 2020, the PPNs have </a:t>
            </a:r>
            <a:r>
              <a:rPr lang="en-GB" sz="1200">
                <a:solidFill>
                  <a:srgbClr val="333333"/>
                </a:solidFill>
                <a:latin typeface="Didact Gothic"/>
              </a:rPr>
              <a:t>shared</a:t>
            </a:r>
            <a:r>
              <a:rPr lang="en-GB" sz="1200" b="0" i="0">
                <a:solidFill>
                  <a:srgbClr val="333333"/>
                </a:solidFill>
                <a:effectLst/>
                <a:latin typeface="Didact Gothic"/>
              </a:rPr>
              <a:t> the </a:t>
            </a:r>
            <a:r>
              <a:rPr lang="en-GB" sz="1200">
                <a:solidFill>
                  <a:srgbClr val="333333"/>
                </a:solidFill>
                <a:latin typeface="Didact Gothic"/>
              </a:rPr>
              <a:t>impact and value of the psychological professions</a:t>
            </a:r>
            <a:r>
              <a:rPr lang="en-GB" sz="1200" b="0" i="0">
                <a:solidFill>
                  <a:srgbClr val="333333"/>
                </a:solidFill>
                <a:effectLst/>
                <a:latin typeface="Didact Gothic"/>
              </a:rPr>
              <a:t> </a:t>
            </a:r>
            <a:r>
              <a:rPr lang="en-GB" sz="1200">
                <a:solidFill>
                  <a:srgbClr val="333333"/>
                </a:solidFill>
                <a:latin typeface="Didact Gothic"/>
              </a:rPr>
              <a:t>during Psychological</a:t>
            </a:r>
            <a:r>
              <a:rPr lang="en-GB" sz="1200" b="0" i="0">
                <a:solidFill>
                  <a:srgbClr val="333333"/>
                </a:solidFill>
                <a:effectLst/>
                <a:latin typeface="Didact Gothic"/>
              </a:rPr>
              <a:t> Professions Week. </a:t>
            </a:r>
            <a:endParaRPr lang="en-GB" sz="1200">
              <a:solidFill>
                <a:srgbClr val="333333"/>
              </a:solidFill>
              <a:latin typeface="Didact Gothic"/>
              <a:ea typeface="Calibri" panose="020F0502020204030204"/>
              <a:cs typeface="Calibri" panose="020F0502020204030204"/>
            </a:endParaRPr>
          </a:p>
          <a:p>
            <a:endParaRPr lang="en-GB">
              <a:ea typeface="Calibri"/>
              <a:cs typeface="Calibri"/>
            </a:endParaRPr>
          </a:p>
          <a:p>
            <a:pPr algn="l"/>
            <a:endParaRPr lang="en-GB" sz="1200">
              <a:solidFill>
                <a:srgbClr val="333333"/>
              </a:solidFill>
              <a:latin typeface="Didact Gothic" panose="00000500000000000000" pitchFamily="2" charset="0"/>
            </a:endParaRPr>
          </a:p>
          <a:p>
            <a:pPr algn="l"/>
            <a:endParaRPr lang="en-GB" sz="2400" b="1">
              <a:solidFill>
                <a:srgbClr val="7030A0"/>
              </a:solidFill>
              <a:effectLst>
                <a:outerShdw blurRad="38100" dist="38100" dir="2700000" algn="tl">
                  <a:srgbClr val="000000">
                    <a:alpha val="43137"/>
                  </a:srgbClr>
                </a:outerShdw>
              </a:effectLst>
              <a:latin typeface="Calibri" panose="020F0502020204030204"/>
            </a:endParaRPr>
          </a:p>
        </p:txBody>
      </p:sp>
      <p:pic>
        <p:nvPicPr>
          <p:cNvPr id="5" name="Picture 4" descr="A picture containing text, font, graphics, logo">
            <a:extLst>
              <a:ext uri="{FF2B5EF4-FFF2-40B4-BE49-F238E27FC236}">
                <a16:creationId xmlns:a16="http://schemas.microsoft.com/office/drawing/2014/main" id="{9AFF0767-5860-0783-49B6-45FC69690B4F}"/>
              </a:ext>
            </a:extLst>
          </p:cNvPr>
          <p:cNvPicPr>
            <a:picLocks noChangeAspect="1"/>
          </p:cNvPicPr>
          <p:nvPr/>
        </p:nvPicPr>
        <p:blipFill>
          <a:blip r:embed="rId2"/>
          <a:stretch>
            <a:fillRect/>
          </a:stretch>
        </p:blipFill>
        <p:spPr>
          <a:xfrm>
            <a:off x="6310147" y="53895"/>
            <a:ext cx="2743201" cy="1022774"/>
          </a:xfrm>
          <a:prstGeom prst="rect">
            <a:avLst/>
          </a:prstGeom>
        </p:spPr>
      </p:pic>
      <p:sp>
        <p:nvSpPr>
          <p:cNvPr id="2" name="Footer Placeholder 1">
            <a:extLst>
              <a:ext uri="{FF2B5EF4-FFF2-40B4-BE49-F238E27FC236}">
                <a16:creationId xmlns:a16="http://schemas.microsoft.com/office/drawing/2014/main" id="{10CFF974-4700-8AA4-4DEE-43A4B902DBBE}"/>
              </a:ext>
            </a:extLst>
          </p:cNvPr>
          <p:cNvSpPr>
            <a:spLocks noGrp="1"/>
          </p:cNvSpPr>
          <p:nvPr>
            <p:ph type="ftr" sz="quarter" idx="11"/>
          </p:nvPr>
        </p:nvSpPr>
        <p:spPr/>
        <p:txBody>
          <a:bodyPr/>
          <a:lstStyle/>
          <a:p>
            <a:r>
              <a:rPr lang="en-GB"/>
              <a:t>1</a:t>
            </a:r>
          </a:p>
        </p:txBody>
      </p:sp>
    </p:spTree>
    <p:extLst>
      <p:ext uri="{BB962C8B-B14F-4D97-AF65-F5344CB8AC3E}">
        <p14:creationId xmlns:p14="http://schemas.microsoft.com/office/powerpoint/2010/main" val="37333562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EE80FEAC-5DB7-4189-A738-7B42950A4250}"/>
              </a:ext>
            </a:extLst>
          </p:cNvPr>
          <p:cNvSpPr txBox="1"/>
          <p:nvPr/>
        </p:nvSpPr>
        <p:spPr>
          <a:xfrm>
            <a:off x="186781" y="179471"/>
            <a:ext cx="6560761" cy="954107"/>
          </a:xfrm>
          <a:prstGeom prst="rect">
            <a:avLst/>
          </a:prstGeom>
          <a:noFill/>
        </p:spPr>
        <p:txBody>
          <a:bodyPr wrap="square" lIns="91440" tIns="45720" rIns="91440" bIns="45720" rtlCol="0" anchor="t">
            <a:spAutoFit/>
          </a:bodyPr>
          <a:lstStyle/>
          <a:p>
            <a:r>
              <a:rPr lang="en-GB" sz="2800" b="1">
                <a:solidFill>
                  <a:srgbClr val="7030A0"/>
                </a:solidFill>
                <a:latin typeface="Century Gothic"/>
                <a:ea typeface="Calibri"/>
                <a:cs typeface="Calibri"/>
              </a:rPr>
              <a:t>Psychological Professions Week 2023 - Objectives</a:t>
            </a:r>
            <a:endParaRPr lang="en-GB" sz="2400" b="1">
              <a:solidFill>
                <a:srgbClr val="7030A0"/>
              </a:solidFill>
              <a:latin typeface="Century Gothic"/>
              <a:ea typeface="Calibri"/>
              <a:cs typeface="Calibri"/>
            </a:endParaRPr>
          </a:p>
        </p:txBody>
      </p:sp>
      <p:grpSp>
        <p:nvGrpSpPr>
          <p:cNvPr id="4" name="Group 3">
            <a:extLst>
              <a:ext uri="{FF2B5EF4-FFF2-40B4-BE49-F238E27FC236}">
                <a16:creationId xmlns:a16="http://schemas.microsoft.com/office/drawing/2014/main" id="{64688CB2-2A65-5A1D-EDFD-380E4BC7DC9F}"/>
              </a:ext>
            </a:extLst>
          </p:cNvPr>
          <p:cNvGrpSpPr/>
          <p:nvPr/>
        </p:nvGrpSpPr>
        <p:grpSpPr>
          <a:xfrm>
            <a:off x="0" y="4271041"/>
            <a:ext cx="9721358" cy="705558"/>
            <a:chOff x="0" y="4271041"/>
            <a:chExt cx="9721358" cy="705558"/>
          </a:xfrm>
        </p:grpSpPr>
        <p:sp>
          <p:nvSpPr>
            <p:cNvPr id="7" name="TextBox 6">
              <a:extLst>
                <a:ext uri="{FF2B5EF4-FFF2-40B4-BE49-F238E27FC236}">
                  <a16:creationId xmlns:a16="http://schemas.microsoft.com/office/drawing/2014/main" id="{04A9F394-CB76-4658-4A9B-24EC9822E511}"/>
                </a:ext>
              </a:extLst>
            </p:cNvPr>
            <p:cNvSpPr txBox="1"/>
            <p:nvPr/>
          </p:nvSpPr>
          <p:spPr>
            <a:xfrm>
              <a:off x="311400" y="4587659"/>
              <a:ext cx="4329755" cy="369332"/>
            </a:xfrm>
            <a:prstGeom prst="rect">
              <a:avLst/>
            </a:prstGeom>
            <a:noFill/>
          </p:spPr>
          <p:txBody>
            <a:bodyPr wrap="square" lIns="91440" tIns="45720" rIns="91440" bIns="45720" rtlCol="0" anchor="t">
              <a:spAutoFit/>
            </a:bodyPr>
            <a:lstStyle/>
            <a:p>
              <a:r>
                <a:rPr lang="en-GB" sz="1800">
                  <a:solidFill>
                    <a:srgbClr val="7030A0"/>
                  </a:solidFill>
                  <a:latin typeface="Century Gothic" panose="020B0502020202020204" pitchFamily="34" charset="0"/>
                </a:rPr>
                <a:t>#PsychologicalProfessionsWeek2023 </a:t>
              </a:r>
              <a:endParaRPr lang="en-US" sz="1800">
                <a:solidFill>
                  <a:srgbClr val="7030A0"/>
                </a:solidFill>
                <a:latin typeface="Century Gothic" panose="020B0502020202020204" pitchFamily="34" charset="0"/>
              </a:endParaRPr>
            </a:p>
          </p:txBody>
        </p:sp>
        <p:sp>
          <p:nvSpPr>
            <p:cNvPr id="9" name="TextBox 8">
              <a:extLst>
                <a:ext uri="{FF2B5EF4-FFF2-40B4-BE49-F238E27FC236}">
                  <a16:creationId xmlns:a16="http://schemas.microsoft.com/office/drawing/2014/main" id="{3EFF4AF2-F6F9-0FC4-BC1C-D3E71902C668}"/>
                </a:ext>
              </a:extLst>
            </p:cNvPr>
            <p:cNvSpPr txBox="1"/>
            <p:nvPr/>
          </p:nvSpPr>
          <p:spPr>
            <a:xfrm>
              <a:off x="7250460" y="4607267"/>
              <a:ext cx="2470898" cy="369332"/>
            </a:xfrm>
            <a:prstGeom prst="rect">
              <a:avLst/>
            </a:prstGeom>
            <a:noFill/>
          </p:spPr>
          <p:txBody>
            <a:bodyPr wrap="square" lIns="91440" tIns="45720" rIns="91440" bIns="45720" rtlCol="0" anchor="t">
              <a:spAutoFit/>
            </a:bodyPr>
            <a:lstStyle/>
            <a:p>
              <a:r>
                <a:rPr lang="en-GB" sz="1800">
                  <a:solidFill>
                    <a:srgbClr val="7030A0"/>
                  </a:solidFill>
                  <a:latin typeface="Century Gothic" panose="020B0502020202020204" pitchFamily="34" charset="0"/>
                </a:rPr>
                <a:t>#PPWeek23 </a:t>
              </a:r>
              <a:endParaRPr lang="en-US" sz="1800">
                <a:solidFill>
                  <a:srgbClr val="7030A0"/>
                </a:solidFill>
                <a:latin typeface="Century Gothic" panose="020B0502020202020204" pitchFamily="34" charset="0"/>
              </a:endParaRPr>
            </a:p>
          </p:txBody>
        </p:sp>
        <p:cxnSp>
          <p:nvCxnSpPr>
            <p:cNvPr id="12" name="Straight Connector 11">
              <a:extLst>
                <a:ext uri="{FF2B5EF4-FFF2-40B4-BE49-F238E27FC236}">
                  <a16:creationId xmlns:a16="http://schemas.microsoft.com/office/drawing/2014/main" id="{3E0AC3A8-EE96-7E65-DF53-F10423B77575}"/>
                </a:ext>
              </a:extLst>
            </p:cNvPr>
            <p:cNvCxnSpPr>
              <a:cxnSpLocks/>
            </p:cNvCxnSpPr>
            <p:nvPr/>
          </p:nvCxnSpPr>
          <p:spPr>
            <a:xfrm>
              <a:off x="0" y="4410634"/>
              <a:ext cx="9144000" cy="0"/>
            </a:xfrm>
            <a:prstGeom prst="line">
              <a:avLst/>
            </a:prstGeom>
            <a:ln w="762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E19CFBA9-F98C-B650-2A0B-D62C7EBCD590}"/>
                </a:ext>
              </a:extLst>
            </p:cNvPr>
            <p:cNvCxnSpPr>
              <a:cxnSpLocks/>
            </p:cNvCxnSpPr>
            <p:nvPr/>
          </p:nvCxnSpPr>
          <p:spPr>
            <a:xfrm>
              <a:off x="0" y="4271041"/>
              <a:ext cx="9144000" cy="0"/>
            </a:xfrm>
            <a:prstGeom prst="line">
              <a:avLst/>
            </a:prstGeom>
            <a:ln w="76200">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grpSp>
      <p:sp>
        <p:nvSpPr>
          <p:cNvPr id="15" name="TextBox 14">
            <a:extLst>
              <a:ext uri="{FF2B5EF4-FFF2-40B4-BE49-F238E27FC236}">
                <a16:creationId xmlns:a16="http://schemas.microsoft.com/office/drawing/2014/main" id="{975A411F-8614-2E6F-7556-027E319BCDAA}"/>
              </a:ext>
            </a:extLst>
          </p:cNvPr>
          <p:cNvSpPr txBox="1"/>
          <p:nvPr/>
        </p:nvSpPr>
        <p:spPr>
          <a:xfrm>
            <a:off x="186781" y="1133578"/>
            <a:ext cx="8011014" cy="3416320"/>
          </a:xfrm>
          <a:prstGeom prst="rect">
            <a:avLst/>
          </a:prstGeom>
          <a:noFill/>
        </p:spPr>
        <p:txBody>
          <a:bodyPr wrap="square" lIns="91440" tIns="45720" rIns="91440" bIns="45720" anchor="t">
            <a:spAutoFit/>
          </a:bodyPr>
          <a:lstStyle/>
          <a:p>
            <a:endParaRPr lang="en-GB" sz="1600" b="0" i="0">
              <a:solidFill>
                <a:srgbClr val="141B2B"/>
              </a:solidFill>
              <a:effectLst/>
              <a:latin typeface="Didact Gothic" panose="00000500000000000000" pitchFamily="2" charset="0"/>
              <a:cs typeface="Times New Roman"/>
            </a:endParaRPr>
          </a:p>
          <a:p>
            <a:pPr marL="171450" indent="-171450">
              <a:buFont typeface="Arial" panose="020B0604020202020204" pitchFamily="34" charset="0"/>
              <a:buChar char="•"/>
            </a:pPr>
            <a:r>
              <a:rPr lang="en-GB" sz="1600" b="1">
                <a:solidFill>
                  <a:srgbClr val="333333"/>
                </a:solidFill>
                <a:latin typeface="Didact Gothic"/>
              </a:rPr>
              <a:t>Raise</a:t>
            </a:r>
            <a:r>
              <a:rPr lang="en-GB" sz="1600" b="1" i="0" u="none" strike="noStrike">
                <a:solidFill>
                  <a:srgbClr val="333333"/>
                </a:solidFill>
                <a:effectLst/>
                <a:latin typeface="Didact Gothic"/>
              </a:rPr>
              <a:t> </a:t>
            </a:r>
            <a:r>
              <a:rPr lang="en-GB" sz="1600" b="1">
                <a:solidFill>
                  <a:srgbClr val="333333"/>
                </a:solidFill>
                <a:latin typeface="Didact Gothic"/>
              </a:rPr>
              <a:t>awareness</a:t>
            </a:r>
            <a:r>
              <a:rPr lang="en-GB" sz="1600" b="0" i="0" u="none" strike="noStrike">
                <a:solidFill>
                  <a:srgbClr val="333333"/>
                </a:solidFill>
                <a:effectLst/>
                <a:latin typeface="Didact Gothic"/>
              </a:rPr>
              <a:t> of </a:t>
            </a:r>
            <a:r>
              <a:rPr lang="en-GB" sz="1600">
                <a:solidFill>
                  <a:srgbClr val="333333"/>
                </a:solidFill>
                <a:latin typeface="Didact Gothic"/>
              </a:rPr>
              <a:t>the </a:t>
            </a:r>
            <a:r>
              <a:rPr lang="en-GB" sz="1600" b="0" i="0" u="none" strike="noStrike">
                <a:solidFill>
                  <a:srgbClr val="333333"/>
                </a:solidFill>
                <a:effectLst/>
                <a:latin typeface="Didact Gothic"/>
              </a:rPr>
              <a:t>psychological professions</a:t>
            </a:r>
            <a:r>
              <a:rPr lang="en-GB" sz="1600">
                <a:solidFill>
                  <a:srgbClr val="333333"/>
                </a:solidFill>
                <a:latin typeface="Didact Gothic"/>
              </a:rPr>
              <a:t>, including careers in the psychological professions, opportunities and the workforce growth ambitions</a:t>
            </a:r>
            <a:endParaRPr lang="en-GB">
              <a:solidFill>
                <a:srgbClr val="333333"/>
              </a:solidFill>
            </a:endParaRPr>
          </a:p>
          <a:p>
            <a:endParaRPr lang="en-GB" sz="1600">
              <a:solidFill>
                <a:srgbClr val="333333"/>
              </a:solidFill>
              <a:latin typeface="Didact Gothic"/>
            </a:endParaRPr>
          </a:p>
          <a:p>
            <a:pPr marL="171450" indent="-171450" fontAlgn="base">
              <a:buFont typeface="Arial" panose="020B0604020202020204" pitchFamily="34" charset="0"/>
              <a:buChar char="•"/>
            </a:pPr>
            <a:r>
              <a:rPr lang="en-GB" sz="1600" b="1">
                <a:solidFill>
                  <a:srgbClr val="333333"/>
                </a:solidFill>
                <a:latin typeface="Didact Gothic"/>
              </a:rPr>
              <a:t>Engage and encourage</a:t>
            </a:r>
            <a:r>
              <a:rPr lang="en-GB" sz="1600">
                <a:solidFill>
                  <a:srgbClr val="333333"/>
                </a:solidFill>
                <a:latin typeface="Didact Gothic"/>
              </a:rPr>
              <a:t> a diverse audience to attend the PPN national conference in-person event and regional events during 13-17 November 2023</a:t>
            </a:r>
          </a:p>
          <a:p>
            <a:endParaRPr lang="en-GB" sz="1600">
              <a:solidFill>
                <a:srgbClr val="333333"/>
              </a:solidFill>
              <a:latin typeface="Didact Gothic"/>
            </a:endParaRPr>
          </a:p>
          <a:p>
            <a:pPr marL="171450" indent="-171450" fontAlgn="base">
              <a:buFont typeface="Arial" panose="020B0604020202020204" pitchFamily="34" charset="0"/>
              <a:buChar char="•"/>
            </a:pPr>
            <a:r>
              <a:rPr lang="en-GB" sz="1600" b="1">
                <a:solidFill>
                  <a:srgbClr val="333333"/>
                </a:solidFill>
                <a:latin typeface="Didact Gothic"/>
              </a:rPr>
              <a:t>Increase </a:t>
            </a:r>
            <a:r>
              <a:rPr lang="en-GB" sz="1600">
                <a:solidFill>
                  <a:srgbClr val="333333"/>
                </a:solidFill>
                <a:latin typeface="Didact Gothic"/>
              </a:rPr>
              <a:t>membership of the PPNs</a:t>
            </a:r>
          </a:p>
          <a:p>
            <a:pPr fontAlgn="base"/>
            <a:endParaRPr lang="en-GB" sz="1600">
              <a:solidFill>
                <a:srgbClr val="333333"/>
              </a:solidFill>
              <a:latin typeface="Didact Gothic"/>
            </a:endParaRPr>
          </a:p>
          <a:p>
            <a:pPr marL="171450" indent="-171450" fontAlgn="base">
              <a:buFont typeface="Arial" panose="020B0604020202020204" pitchFamily="34" charset="0"/>
              <a:buChar char="•"/>
            </a:pPr>
            <a:r>
              <a:rPr lang="en-GB" sz="1600" b="1">
                <a:solidFill>
                  <a:srgbClr val="333333"/>
                </a:solidFill>
                <a:latin typeface="Didact Gothic"/>
              </a:rPr>
              <a:t>Encourage </a:t>
            </a:r>
            <a:r>
              <a:rPr lang="en-GB" sz="1600">
                <a:solidFill>
                  <a:srgbClr val="333333"/>
                </a:solidFill>
                <a:latin typeface="Didact Gothic"/>
                <a:ea typeface="+mn-lt"/>
                <a:cs typeface="+mn-lt"/>
              </a:rPr>
              <a:t>physical and mental</a:t>
            </a:r>
            <a:r>
              <a:rPr lang="en-GB" sz="1400">
                <a:solidFill>
                  <a:srgbClr val="333333"/>
                </a:solidFill>
                <a:latin typeface="Didact Gothic"/>
                <a:ea typeface="+mn-lt"/>
                <a:cs typeface="+mn-lt"/>
              </a:rPr>
              <a:t> </a:t>
            </a:r>
            <a:r>
              <a:rPr lang="en-GB" sz="1600">
                <a:solidFill>
                  <a:srgbClr val="333333"/>
                </a:solidFill>
                <a:latin typeface="Didact Gothic"/>
                <a:ea typeface="+mn-lt"/>
                <a:cs typeface="+mn-lt"/>
              </a:rPr>
              <a:t>health</a:t>
            </a:r>
            <a:r>
              <a:rPr lang="en-GB" sz="1600">
                <a:solidFill>
                  <a:srgbClr val="333333"/>
                </a:solidFill>
                <a:latin typeface="Didact Gothic"/>
              </a:rPr>
              <a:t> service organisations, education providers, professional bodies and organisations to celebrate Psychological Professions Week by holding their own events and communications.</a:t>
            </a:r>
          </a:p>
          <a:p>
            <a:pPr marL="171450" indent="-171450" algn="l" rtl="0" fontAlgn="base">
              <a:buFont typeface="Arial" panose="020B0604020202020204" pitchFamily="34" charset="0"/>
              <a:buChar char="•"/>
            </a:pPr>
            <a:endParaRPr lang="en-GB" sz="1200">
              <a:solidFill>
                <a:srgbClr val="000610"/>
              </a:solidFill>
              <a:latin typeface="Century Gothic" panose="020B0502020202020204" pitchFamily="34" charset="0"/>
            </a:endParaRPr>
          </a:p>
          <a:p>
            <a:pPr marL="171450" indent="-171450" algn="l" rtl="0" fontAlgn="base">
              <a:buFont typeface="Arial" panose="020B0604020202020204" pitchFamily="34" charset="0"/>
              <a:buChar char="•"/>
            </a:pPr>
            <a:endParaRPr lang="en-GB" sz="1200">
              <a:solidFill>
                <a:srgbClr val="000610"/>
              </a:solidFill>
              <a:latin typeface="Century Gothic" panose="020B0502020202020204" pitchFamily="34" charset="0"/>
            </a:endParaRPr>
          </a:p>
        </p:txBody>
      </p:sp>
      <p:pic>
        <p:nvPicPr>
          <p:cNvPr id="2" name="Picture 1" descr="A picture containing text, font, graphics, logo">
            <a:extLst>
              <a:ext uri="{FF2B5EF4-FFF2-40B4-BE49-F238E27FC236}">
                <a16:creationId xmlns:a16="http://schemas.microsoft.com/office/drawing/2014/main" id="{D5EF31AA-A315-DBBB-3C72-C5F633A372A4}"/>
              </a:ext>
            </a:extLst>
          </p:cNvPr>
          <p:cNvPicPr>
            <a:picLocks noChangeAspect="1"/>
          </p:cNvPicPr>
          <p:nvPr/>
        </p:nvPicPr>
        <p:blipFill>
          <a:blip r:embed="rId2"/>
          <a:stretch>
            <a:fillRect/>
          </a:stretch>
        </p:blipFill>
        <p:spPr>
          <a:xfrm>
            <a:off x="6941976" y="51456"/>
            <a:ext cx="2202024" cy="821002"/>
          </a:xfrm>
          <a:prstGeom prst="rect">
            <a:avLst/>
          </a:prstGeom>
        </p:spPr>
      </p:pic>
      <p:sp>
        <p:nvSpPr>
          <p:cNvPr id="3" name="Footer Placeholder 2">
            <a:extLst>
              <a:ext uri="{FF2B5EF4-FFF2-40B4-BE49-F238E27FC236}">
                <a16:creationId xmlns:a16="http://schemas.microsoft.com/office/drawing/2014/main" id="{B5EFA97E-3EC2-4518-C2C4-5691BF1842D5}"/>
              </a:ext>
            </a:extLst>
          </p:cNvPr>
          <p:cNvSpPr>
            <a:spLocks noGrp="1"/>
          </p:cNvSpPr>
          <p:nvPr>
            <p:ph type="ftr" sz="quarter" idx="11"/>
          </p:nvPr>
        </p:nvSpPr>
        <p:spPr/>
        <p:txBody>
          <a:bodyPr/>
          <a:lstStyle/>
          <a:p>
            <a:r>
              <a:rPr lang="en-GB"/>
              <a:t>1</a:t>
            </a:r>
          </a:p>
        </p:txBody>
      </p:sp>
    </p:spTree>
    <p:extLst>
      <p:ext uri="{BB962C8B-B14F-4D97-AF65-F5344CB8AC3E}">
        <p14:creationId xmlns:p14="http://schemas.microsoft.com/office/powerpoint/2010/main" val="11003813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EE80FEAC-5DB7-4189-A738-7B42950A4250}"/>
              </a:ext>
            </a:extLst>
          </p:cNvPr>
          <p:cNvSpPr txBox="1"/>
          <p:nvPr/>
        </p:nvSpPr>
        <p:spPr>
          <a:xfrm>
            <a:off x="186781" y="179472"/>
            <a:ext cx="7632595" cy="1323439"/>
          </a:xfrm>
          <a:prstGeom prst="rect">
            <a:avLst/>
          </a:prstGeom>
          <a:noFill/>
        </p:spPr>
        <p:txBody>
          <a:bodyPr wrap="square" lIns="91440" tIns="45720" rIns="91440" bIns="45720" rtlCol="0" anchor="t">
            <a:spAutoFit/>
          </a:bodyPr>
          <a:lstStyle/>
          <a:p>
            <a:r>
              <a:rPr lang="en-GB" sz="2800" b="1">
                <a:solidFill>
                  <a:srgbClr val="7030A0"/>
                </a:solidFill>
                <a:latin typeface="Century Gothic"/>
                <a:ea typeface="Calibri"/>
                <a:cs typeface="Calibri"/>
              </a:rPr>
              <a:t>Psychological Professions Week 2023</a:t>
            </a:r>
            <a:endParaRPr lang="en-GB" sz="2400" b="1">
              <a:solidFill>
                <a:srgbClr val="7030A0"/>
              </a:solidFill>
              <a:effectLst>
                <a:outerShdw blurRad="38100" dist="38100" dir="2700000" algn="tl">
                  <a:srgbClr val="000000">
                    <a:alpha val="43137"/>
                  </a:srgbClr>
                </a:outerShdw>
              </a:effectLst>
              <a:latin typeface="Calibri" panose="020F0502020204030204"/>
              <a:ea typeface="Calibri"/>
              <a:cs typeface="Calibri"/>
            </a:endParaRPr>
          </a:p>
          <a:p>
            <a:r>
              <a:rPr lang="en-GB" sz="2800" b="1">
                <a:solidFill>
                  <a:srgbClr val="7030A0"/>
                </a:solidFill>
                <a:latin typeface="Century Gothic"/>
                <a:ea typeface="Calibri"/>
                <a:cs typeface="Calibri"/>
              </a:rPr>
              <a:t>- 4</a:t>
            </a:r>
            <a:r>
              <a:rPr lang="en-GB" sz="2800" b="1" baseline="30000">
                <a:solidFill>
                  <a:srgbClr val="7030A0"/>
                </a:solidFill>
                <a:latin typeface="Century Gothic"/>
                <a:ea typeface="Calibri"/>
                <a:cs typeface="Calibri"/>
              </a:rPr>
              <a:t>th</a:t>
            </a:r>
            <a:r>
              <a:rPr lang="en-GB" sz="2800" b="1">
                <a:solidFill>
                  <a:srgbClr val="7030A0"/>
                </a:solidFill>
                <a:latin typeface="Century Gothic"/>
                <a:ea typeface="Calibri"/>
                <a:cs typeface="Calibri"/>
              </a:rPr>
              <a:t> Annual PPN Conference</a:t>
            </a:r>
            <a:endParaRPr lang="en-GB" sz="2400" b="1">
              <a:solidFill>
                <a:srgbClr val="7030A0"/>
              </a:solidFill>
              <a:effectLst>
                <a:outerShdw blurRad="38100" dist="38100" dir="2700000" algn="tl">
                  <a:srgbClr val="000000">
                    <a:alpha val="43137"/>
                  </a:srgbClr>
                </a:outerShdw>
              </a:effectLst>
              <a:latin typeface="Calibri"/>
              <a:cs typeface="Calibri"/>
            </a:endParaRPr>
          </a:p>
          <a:p>
            <a:endParaRPr lang="en-GB" sz="2400" b="1">
              <a:solidFill>
                <a:srgbClr val="7030A0"/>
              </a:solidFill>
              <a:effectLst>
                <a:outerShdw blurRad="38100" dist="38100" dir="2700000" algn="tl">
                  <a:srgbClr val="000000">
                    <a:alpha val="43137"/>
                  </a:srgbClr>
                </a:outerShdw>
              </a:effectLst>
              <a:latin typeface="Calibri" panose="020F0502020204030204"/>
            </a:endParaRPr>
          </a:p>
        </p:txBody>
      </p:sp>
      <p:sp>
        <p:nvSpPr>
          <p:cNvPr id="8" name="TextBox 7">
            <a:extLst>
              <a:ext uri="{FF2B5EF4-FFF2-40B4-BE49-F238E27FC236}">
                <a16:creationId xmlns:a16="http://schemas.microsoft.com/office/drawing/2014/main" id="{CBED42E0-7964-45DE-AFAB-9DF67C00AD53}"/>
              </a:ext>
            </a:extLst>
          </p:cNvPr>
          <p:cNvSpPr txBox="1"/>
          <p:nvPr/>
        </p:nvSpPr>
        <p:spPr>
          <a:xfrm>
            <a:off x="3432941" y="3456183"/>
            <a:ext cx="2754306" cy="346249"/>
          </a:xfrm>
          <a:prstGeom prst="rect">
            <a:avLst/>
          </a:prstGeom>
          <a:noFill/>
        </p:spPr>
        <p:txBody>
          <a:bodyPr wrap="square" rtlCol="0">
            <a:spAutoFit/>
          </a:bodyPr>
          <a:lstStyle/>
          <a:p>
            <a:r>
              <a:rPr lang="en-GB" sz="1650" b="1">
                <a:solidFill>
                  <a:srgbClr val="7030A0"/>
                </a:solidFill>
                <a:latin typeface="Calibri" panose="020F0502020204030204"/>
              </a:rPr>
              <a:t> </a:t>
            </a:r>
          </a:p>
        </p:txBody>
      </p:sp>
      <p:sp>
        <p:nvSpPr>
          <p:cNvPr id="2" name="TextBox 1">
            <a:extLst>
              <a:ext uri="{FF2B5EF4-FFF2-40B4-BE49-F238E27FC236}">
                <a16:creationId xmlns:a16="http://schemas.microsoft.com/office/drawing/2014/main" id="{7F670AE0-1CD5-1038-8DEE-4CC43DA99758}"/>
              </a:ext>
              <a:ext uri="{C183D7F6-B498-43B3-948B-1728B52AA6E4}">
                <adec:decorative xmlns:adec="http://schemas.microsoft.com/office/drawing/2017/decorative" val="1"/>
              </a:ext>
            </a:extLst>
          </p:cNvPr>
          <p:cNvSpPr txBox="1"/>
          <p:nvPr/>
        </p:nvSpPr>
        <p:spPr>
          <a:xfrm>
            <a:off x="234920" y="1154186"/>
            <a:ext cx="8426949" cy="3447098"/>
          </a:xfrm>
          <a:prstGeom prst="rect">
            <a:avLst/>
          </a:prstGeom>
          <a:noFill/>
        </p:spPr>
        <p:txBody>
          <a:bodyPr wrap="square" lIns="91440" tIns="45720" rIns="91440" bIns="45720" anchor="t">
            <a:spAutoFit/>
          </a:bodyPr>
          <a:lstStyle/>
          <a:p>
            <a:r>
              <a:rPr lang="en-GB" sz="1400">
                <a:solidFill>
                  <a:srgbClr val="333333"/>
                </a:solidFill>
                <a:latin typeface="Didact Gothic"/>
                <a:ea typeface="+mn-lt"/>
                <a:cs typeface="Calibri"/>
              </a:rPr>
              <a:t>During</a:t>
            </a:r>
            <a:r>
              <a:rPr lang="en-GB" sz="1400">
                <a:solidFill>
                  <a:srgbClr val="333333"/>
                </a:solidFill>
                <a:latin typeface="Didact Gothic"/>
                <a:ea typeface="+mn-lt"/>
                <a:cs typeface="+mn-lt"/>
              </a:rPr>
              <a:t> the week, a one-day in-person national conference event will be held in London on Wednesday 15 November 2023. </a:t>
            </a:r>
          </a:p>
          <a:p>
            <a:endParaRPr lang="en-GB" sz="800">
              <a:solidFill>
                <a:srgbClr val="333333"/>
              </a:solidFill>
              <a:latin typeface="Didact Gothic"/>
              <a:ea typeface="+mn-lt"/>
              <a:cs typeface="+mn-lt"/>
            </a:endParaRPr>
          </a:p>
          <a:p>
            <a:r>
              <a:rPr lang="en-GB" sz="1400">
                <a:solidFill>
                  <a:srgbClr val="333333"/>
                </a:solidFill>
                <a:latin typeface="Didact Gothic"/>
                <a:ea typeface="+mn-lt"/>
                <a:cs typeface="+mn-lt"/>
              </a:rPr>
              <a:t>The event is focussed on </a:t>
            </a:r>
            <a:r>
              <a:rPr lang="en-GB" sz="1400" b="1">
                <a:solidFill>
                  <a:srgbClr val="333333"/>
                </a:solidFill>
                <a:latin typeface="Didact Gothic"/>
                <a:ea typeface="+mn-lt"/>
                <a:cs typeface="+mn-lt"/>
              </a:rPr>
              <a:t>‘Unite, Inspire, and Transform: integrating psychologically informed practice into physical health and care.’</a:t>
            </a:r>
          </a:p>
          <a:p>
            <a:endParaRPr lang="en-GB" sz="800">
              <a:solidFill>
                <a:srgbClr val="333333"/>
              </a:solidFill>
              <a:latin typeface="Didact Gothic"/>
              <a:cs typeface="Calibri"/>
            </a:endParaRPr>
          </a:p>
          <a:p>
            <a:r>
              <a:rPr lang="en-GB" sz="1400" b="1">
                <a:solidFill>
                  <a:srgbClr val="333333"/>
                </a:solidFill>
                <a:latin typeface="Didact Gothic"/>
              </a:rPr>
              <a:t>Location: </a:t>
            </a:r>
            <a:r>
              <a:rPr lang="en-GB" sz="1400">
                <a:solidFill>
                  <a:srgbClr val="333333"/>
                </a:solidFill>
                <a:latin typeface="Didact Gothic"/>
              </a:rPr>
              <a:t>Holiday Inn London – Bloomsbury, Coram St, London WC1N 1HT</a:t>
            </a:r>
          </a:p>
          <a:p>
            <a:endParaRPr lang="en-GB" sz="800" b="1" i="0">
              <a:solidFill>
                <a:srgbClr val="333333"/>
              </a:solidFill>
              <a:effectLst/>
              <a:latin typeface="Didact Gothic"/>
            </a:endParaRPr>
          </a:p>
          <a:p>
            <a:r>
              <a:rPr lang="en-GB" sz="1400" b="1" i="0">
                <a:solidFill>
                  <a:srgbClr val="333333"/>
                </a:solidFill>
                <a:effectLst/>
                <a:latin typeface="Didact Gothic"/>
              </a:rPr>
              <a:t>Time: </a:t>
            </a:r>
            <a:r>
              <a:rPr lang="en-GB" sz="1400" b="0" i="0">
                <a:solidFill>
                  <a:srgbClr val="333333"/>
                </a:solidFill>
                <a:effectLst/>
                <a:latin typeface="Didact Gothic"/>
              </a:rPr>
              <a:t>15 November 2023 10:00am - 4:00pm (registration and coffee from 9.:30am)</a:t>
            </a:r>
          </a:p>
          <a:p>
            <a:endParaRPr lang="en-GB" sz="800" b="0" i="0">
              <a:solidFill>
                <a:srgbClr val="333333"/>
              </a:solidFill>
              <a:effectLst/>
              <a:latin typeface="Didact Gothic"/>
            </a:endParaRPr>
          </a:p>
          <a:p>
            <a:r>
              <a:rPr lang="en-GB" sz="1400" b="1">
                <a:solidFill>
                  <a:srgbClr val="333333"/>
                </a:solidFill>
                <a:latin typeface="Didact Gothic"/>
              </a:rPr>
              <a:t>Purpose: </a:t>
            </a:r>
            <a:r>
              <a:rPr lang="en-GB" sz="1400">
                <a:solidFill>
                  <a:srgbClr val="333333"/>
                </a:solidFill>
                <a:latin typeface="Didact Gothic"/>
              </a:rPr>
              <a:t>To unite professionals, policymakers and experts by experience, to share knowledge, foster strategic leadership and influence systems change and to inspire a collective effort to transform physical health and care through integration of psychological practice. </a:t>
            </a:r>
          </a:p>
          <a:p>
            <a:endParaRPr lang="en-GB" sz="800">
              <a:solidFill>
                <a:srgbClr val="333333"/>
              </a:solidFill>
              <a:latin typeface="Didact Gothic"/>
            </a:endParaRPr>
          </a:p>
          <a:p>
            <a:r>
              <a:rPr lang="en-GB" sz="1400" b="1" i="0">
                <a:solidFill>
                  <a:srgbClr val="333333"/>
                </a:solidFill>
                <a:effectLst/>
                <a:latin typeface="Didact Gothic"/>
              </a:rPr>
              <a:t>We invite: </a:t>
            </a:r>
            <a:r>
              <a:rPr lang="en-GB" sz="1400" b="0" i="0">
                <a:solidFill>
                  <a:srgbClr val="333333"/>
                </a:solidFill>
                <a:effectLst/>
                <a:latin typeface="Didact Gothic"/>
              </a:rPr>
              <a:t>PPN </a:t>
            </a:r>
            <a:r>
              <a:rPr lang="en-GB" sz="1400">
                <a:solidFill>
                  <a:srgbClr val="333333"/>
                </a:solidFill>
                <a:latin typeface="Didact Gothic"/>
              </a:rPr>
              <a:t>members and wider stakeholders interested and/or involved in influencing strategic change to integrate psychological practice in physical health and care.</a:t>
            </a:r>
            <a:endParaRPr lang="en-GB" sz="1400">
              <a:effectLst/>
              <a:latin typeface="Didact Gothic" panose="00000500000000000000" pitchFamily="2" charset="0"/>
              <a:ea typeface="Calibri" panose="020F0502020204030204" pitchFamily="34" charset="0"/>
            </a:endParaRPr>
          </a:p>
          <a:p>
            <a:endParaRPr lang="en-GB" sz="1400">
              <a:effectLst/>
              <a:latin typeface="Didact Gothic" panose="00000500000000000000" pitchFamily="2" charset="0"/>
              <a:ea typeface="Calibri" panose="020F0502020204030204" pitchFamily="34" charset="0"/>
            </a:endParaRPr>
          </a:p>
          <a:p>
            <a:endParaRPr lang="en-GB" sz="800">
              <a:latin typeface="Didact Gothic"/>
              <a:ea typeface="+mn-lt"/>
              <a:cs typeface="+mn-lt"/>
            </a:endParaRPr>
          </a:p>
        </p:txBody>
      </p:sp>
      <p:grpSp>
        <p:nvGrpSpPr>
          <p:cNvPr id="4" name="Group 3">
            <a:extLst>
              <a:ext uri="{FF2B5EF4-FFF2-40B4-BE49-F238E27FC236}">
                <a16:creationId xmlns:a16="http://schemas.microsoft.com/office/drawing/2014/main" id="{64688CB2-2A65-5A1D-EDFD-380E4BC7DC9F}"/>
              </a:ext>
            </a:extLst>
          </p:cNvPr>
          <p:cNvGrpSpPr/>
          <p:nvPr/>
        </p:nvGrpSpPr>
        <p:grpSpPr>
          <a:xfrm>
            <a:off x="-49389" y="4249874"/>
            <a:ext cx="9721358" cy="705558"/>
            <a:chOff x="0" y="4271041"/>
            <a:chExt cx="9721358" cy="705558"/>
          </a:xfrm>
        </p:grpSpPr>
        <p:sp>
          <p:nvSpPr>
            <p:cNvPr id="7" name="TextBox 6">
              <a:extLst>
                <a:ext uri="{FF2B5EF4-FFF2-40B4-BE49-F238E27FC236}">
                  <a16:creationId xmlns:a16="http://schemas.microsoft.com/office/drawing/2014/main" id="{04A9F394-CB76-4658-4A9B-24EC9822E511}"/>
                </a:ext>
              </a:extLst>
            </p:cNvPr>
            <p:cNvSpPr txBox="1"/>
            <p:nvPr/>
          </p:nvSpPr>
          <p:spPr>
            <a:xfrm>
              <a:off x="311400" y="4587659"/>
              <a:ext cx="4329755" cy="369332"/>
            </a:xfrm>
            <a:prstGeom prst="rect">
              <a:avLst/>
            </a:prstGeom>
            <a:noFill/>
          </p:spPr>
          <p:txBody>
            <a:bodyPr wrap="square" lIns="91440" tIns="45720" rIns="91440" bIns="45720" rtlCol="0" anchor="t">
              <a:spAutoFit/>
            </a:bodyPr>
            <a:lstStyle/>
            <a:p>
              <a:r>
                <a:rPr lang="en-GB" sz="1800">
                  <a:solidFill>
                    <a:srgbClr val="7030A0"/>
                  </a:solidFill>
                  <a:latin typeface="Century Gothic" panose="020B0502020202020204" pitchFamily="34" charset="0"/>
                </a:rPr>
                <a:t>#PsychologicalProfessionsWeek2023 </a:t>
              </a:r>
              <a:endParaRPr lang="en-US" sz="1800">
                <a:solidFill>
                  <a:srgbClr val="7030A0"/>
                </a:solidFill>
                <a:latin typeface="Century Gothic" panose="020B0502020202020204" pitchFamily="34" charset="0"/>
              </a:endParaRPr>
            </a:p>
          </p:txBody>
        </p:sp>
        <p:sp>
          <p:nvSpPr>
            <p:cNvPr id="9" name="TextBox 8">
              <a:extLst>
                <a:ext uri="{FF2B5EF4-FFF2-40B4-BE49-F238E27FC236}">
                  <a16:creationId xmlns:a16="http://schemas.microsoft.com/office/drawing/2014/main" id="{3EFF4AF2-F6F9-0FC4-BC1C-D3E71902C668}"/>
                </a:ext>
              </a:extLst>
            </p:cNvPr>
            <p:cNvSpPr txBox="1"/>
            <p:nvPr/>
          </p:nvSpPr>
          <p:spPr>
            <a:xfrm>
              <a:off x="7250460" y="4607267"/>
              <a:ext cx="2470898" cy="369332"/>
            </a:xfrm>
            <a:prstGeom prst="rect">
              <a:avLst/>
            </a:prstGeom>
            <a:noFill/>
          </p:spPr>
          <p:txBody>
            <a:bodyPr wrap="square" lIns="91440" tIns="45720" rIns="91440" bIns="45720" rtlCol="0" anchor="t">
              <a:spAutoFit/>
            </a:bodyPr>
            <a:lstStyle/>
            <a:p>
              <a:r>
                <a:rPr lang="en-GB" sz="1800">
                  <a:solidFill>
                    <a:srgbClr val="7030A0"/>
                  </a:solidFill>
                  <a:latin typeface="Century Gothic" panose="020B0502020202020204" pitchFamily="34" charset="0"/>
                </a:rPr>
                <a:t>#PPWeek23 </a:t>
              </a:r>
              <a:endParaRPr lang="en-US" sz="1800">
                <a:solidFill>
                  <a:srgbClr val="7030A0"/>
                </a:solidFill>
                <a:latin typeface="Century Gothic" panose="020B0502020202020204" pitchFamily="34" charset="0"/>
              </a:endParaRPr>
            </a:p>
          </p:txBody>
        </p:sp>
        <p:cxnSp>
          <p:nvCxnSpPr>
            <p:cNvPr id="12" name="Straight Connector 11">
              <a:extLst>
                <a:ext uri="{FF2B5EF4-FFF2-40B4-BE49-F238E27FC236}">
                  <a16:creationId xmlns:a16="http://schemas.microsoft.com/office/drawing/2014/main" id="{3E0AC3A8-EE96-7E65-DF53-F10423B77575}"/>
                </a:ext>
              </a:extLst>
            </p:cNvPr>
            <p:cNvCxnSpPr>
              <a:cxnSpLocks/>
            </p:cNvCxnSpPr>
            <p:nvPr/>
          </p:nvCxnSpPr>
          <p:spPr>
            <a:xfrm>
              <a:off x="0" y="4410634"/>
              <a:ext cx="9144000" cy="0"/>
            </a:xfrm>
            <a:prstGeom prst="line">
              <a:avLst/>
            </a:prstGeom>
            <a:ln w="762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E19CFBA9-F98C-B650-2A0B-D62C7EBCD590}"/>
                </a:ext>
              </a:extLst>
            </p:cNvPr>
            <p:cNvCxnSpPr>
              <a:cxnSpLocks/>
            </p:cNvCxnSpPr>
            <p:nvPr/>
          </p:nvCxnSpPr>
          <p:spPr>
            <a:xfrm>
              <a:off x="0" y="4271041"/>
              <a:ext cx="9144000" cy="0"/>
            </a:xfrm>
            <a:prstGeom prst="line">
              <a:avLst/>
            </a:prstGeom>
            <a:ln w="76200">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grpSp>
      <p:pic>
        <p:nvPicPr>
          <p:cNvPr id="5" name="Picture 4" descr="A picture containing text, font, graphics, logo">
            <a:extLst>
              <a:ext uri="{FF2B5EF4-FFF2-40B4-BE49-F238E27FC236}">
                <a16:creationId xmlns:a16="http://schemas.microsoft.com/office/drawing/2014/main" id="{0B575D85-2547-11B5-758F-24C8D165C550}"/>
              </a:ext>
            </a:extLst>
          </p:cNvPr>
          <p:cNvPicPr>
            <a:picLocks noChangeAspect="1"/>
          </p:cNvPicPr>
          <p:nvPr/>
        </p:nvPicPr>
        <p:blipFill>
          <a:blip r:embed="rId2"/>
          <a:stretch>
            <a:fillRect/>
          </a:stretch>
        </p:blipFill>
        <p:spPr>
          <a:xfrm>
            <a:off x="6907582" y="93357"/>
            <a:ext cx="2187029" cy="815411"/>
          </a:xfrm>
          <a:prstGeom prst="rect">
            <a:avLst/>
          </a:prstGeom>
        </p:spPr>
      </p:pic>
      <p:sp>
        <p:nvSpPr>
          <p:cNvPr id="3" name="Footer Placeholder 2">
            <a:extLst>
              <a:ext uri="{FF2B5EF4-FFF2-40B4-BE49-F238E27FC236}">
                <a16:creationId xmlns:a16="http://schemas.microsoft.com/office/drawing/2014/main" id="{74CA570B-E1E4-C1CB-B30A-084763D2EDC4}"/>
              </a:ext>
            </a:extLst>
          </p:cNvPr>
          <p:cNvSpPr>
            <a:spLocks noGrp="1"/>
          </p:cNvSpPr>
          <p:nvPr>
            <p:ph type="ftr" sz="quarter" idx="11"/>
          </p:nvPr>
        </p:nvSpPr>
        <p:spPr/>
        <p:txBody>
          <a:bodyPr/>
          <a:lstStyle/>
          <a:p>
            <a:r>
              <a:rPr lang="en-GB"/>
              <a:t>1</a:t>
            </a:r>
          </a:p>
        </p:txBody>
      </p:sp>
    </p:spTree>
    <p:extLst>
      <p:ext uri="{BB962C8B-B14F-4D97-AF65-F5344CB8AC3E}">
        <p14:creationId xmlns:p14="http://schemas.microsoft.com/office/powerpoint/2010/main" val="38128983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EE80FEAC-5DB7-4189-A738-7B42950A4250}"/>
              </a:ext>
            </a:extLst>
          </p:cNvPr>
          <p:cNvSpPr txBox="1"/>
          <p:nvPr/>
        </p:nvSpPr>
        <p:spPr>
          <a:xfrm>
            <a:off x="130797" y="50416"/>
            <a:ext cx="7632595" cy="1323439"/>
          </a:xfrm>
          <a:prstGeom prst="rect">
            <a:avLst/>
          </a:prstGeom>
          <a:noFill/>
        </p:spPr>
        <p:txBody>
          <a:bodyPr wrap="square" lIns="91440" tIns="45720" rIns="91440" bIns="45720" rtlCol="0" anchor="t">
            <a:spAutoFit/>
          </a:bodyPr>
          <a:lstStyle/>
          <a:p>
            <a:r>
              <a:rPr lang="en-GB" sz="2800" b="1">
                <a:solidFill>
                  <a:srgbClr val="7030A0"/>
                </a:solidFill>
                <a:latin typeface="Century Gothic"/>
                <a:ea typeface="Calibri"/>
                <a:cs typeface="Calibri"/>
              </a:rPr>
              <a:t>Psychological Professions Week 2023</a:t>
            </a:r>
            <a:endParaRPr lang="en-GB" sz="2400" b="1">
              <a:solidFill>
                <a:srgbClr val="7030A0"/>
              </a:solidFill>
              <a:effectLst>
                <a:outerShdw blurRad="38100" dist="38100" dir="2700000" algn="tl">
                  <a:srgbClr val="000000">
                    <a:alpha val="43137"/>
                  </a:srgbClr>
                </a:outerShdw>
              </a:effectLst>
              <a:latin typeface="Calibri" panose="020F0502020204030204"/>
              <a:ea typeface="Calibri"/>
              <a:cs typeface="Calibri"/>
            </a:endParaRPr>
          </a:p>
          <a:p>
            <a:r>
              <a:rPr lang="en-GB" sz="2800" b="1">
                <a:solidFill>
                  <a:srgbClr val="7030A0"/>
                </a:solidFill>
                <a:latin typeface="Century Gothic"/>
                <a:ea typeface="Calibri"/>
                <a:cs typeface="Calibri"/>
              </a:rPr>
              <a:t>- 4</a:t>
            </a:r>
            <a:r>
              <a:rPr lang="en-GB" sz="2800" b="1" baseline="30000">
                <a:solidFill>
                  <a:srgbClr val="7030A0"/>
                </a:solidFill>
                <a:latin typeface="Century Gothic"/>
                <a:ea typeface="Calibri"/>
                <a:cs typeface="Calibri"/>
              </a:rPr>
              <a:t>th</a:t>
            </a:r>
            <a:r>
              <a:rPr lang="en-GB" sz="2800" b="1">
                <a:solidFill>
                  <a:srgbClr val="7030A0"/>
                </a:solidFill>
                <a:latin typeface="Century Gothic"/>
                <a:ea typeface="Calibri"/>
                <a:cs typeface="Calibri"/>
              </a:rPr>
              <a:t> Annual PPN Conference</a:t>
            </a:r>
            <a:endParaRPr lang="en-GB" sz="2400" b="1">
              <a:solidFill>
                <a:srgbClr val="7030A0"/>
              </a:solidFill>
              <a:effectLst>
                <a:outerShdw blurRad="38100" dist="38100" dir="2700000" algn="tl">
                  <a:srgbClr val="000000">
                    <a:alpha val="43137"/>
                  </a:srgbClr>
                </a:outerShdw>
              </a:effectLst>
              <a:latin typeface="Calibri"/>
              <a:cs typeface="Calibri"/>
            </a:endParaRPr>
          </a:p>
          <a:p>
            <a:endParaRPr lang="en-GB" sz="2400" b="1">
              <a:solidFill>
                <a:srgbClr val="7030A0"/>
              </a:solidFill>
              <a:effectLst>
                <a:outerShdw blurRad="38100" dist="38100" dir="2700000" algn="tl">
                  <a:srgbClr val="000000">
                    <a:alpha val="43137"/>
                  </a:srgbClr>
                </a:outerShdw>
              </a:effectLst>
              <a:latin typeface="Calibri" panose="020F0502020204030204"/>
            </a:endParaRPr>
          </a:p>
        </p:txBody>
      </p:sp>
      <p:sp>
        <p:nvSpPr>
          <p:cNvPr id="8" name="TextBox 7">
            <a:extLst>
              <a:ext uri="{FF2B5EF4-FFF2-40B4-BE49-F238E27FC236}">
                <a16:creationId xmlns:a16="http://schemas.microsoft.com/office/drawing/2014/main" id="{CBED42E0-7964-45DE-AFAB-9DF67C00AD53}"/>
              </a:ext>
            </a:extLst>
          </p:cNvPr>
          <p:cNvSpPr txBox="1"/>
          <p:nvPr/>
        </p:nvSpPr>
        <p:spPr>
          <a:xfrm>
            <a:off x="3432941" y="3456183"/>
            <a:ext cx="2754306" cy="346249"/>
          </a:xfrm>
          <a:prstGeom prst="rect">
            <a:avLst/>
          </a:prstGeom>
          <a:noFill/>
        </p:spPr>
        <p:txBody>
          <a:bodyPr wrap="square" rtlCol="0">
            <a:spAutoFit/>
          </a:bodyPr>
          <a:lstStyle/>
          <a:p>
            <a:r>
              <a:rPr lang="en-GB" sz="1650" b="1">
                <a:solidFill>
                  <a:srgbClr val="7030A0"/>
                </a:solidFill>
                <a:latin typeface="Calibri" panose="020F0502020204030204"/>
              </a:rPr>
              <a:t> </a:t>
            </a:r>
          </a:p>
        </p:txBody>
      </p:sp>
      <p:sp>
        <p:nvSpPr>
          <p:cNvPr id="2" name="TextBox 1">
            <a:extLst>
              <a:ext uri="{FF2B5EF4-FFF2-40B4-BE49-F238E27FC236}">
                <a16:creationId xmlns:a16="http://schemas.microsoft.com/office/drawing/2014/main" id="{7F670AE0-1CD5-1038-8DEE-4CC43DA99758}"/>
              </a:ext>
              <a:ext uri="{C183D7F6-B498-43B3-948B-1728B52AA6E4}">
                <adec:decorative xmlns:adec="http://schemas.microsoft.com/office/drawing/2017/decorative" val="1"/>
              </a:ext>
            </a:extLst>
          </p:cNvPr>
          <p:cNvSpPr txBox="1"/>
          <p:nvPr/>
        </p:nvSpPr>
        <p:spPr>
          <a:xfrm>
            <a:off x="49389" y="908768"/>
            <a:ext cx="8426949" cy="3354765"/>
          </a:xfrm>
          <a:prstGeom prst="rect">
            <a:avLst/>
          </a:prstGeom>
          <a:noFill/>
        </p:spPr>
        <p:txBody>
          <a:bodyPr wrap="square" lIns="91440" tIns="45720" rIns="91440" bIns="45720" anchor="t">
            <a:spAutoFit/>
          </a:bodyPr>
          <a:lstStyle/>
          <a:p>
            <a:r>
              <a:rPr lang="en-GB" sz="1400">
                <a:solidFill>
                  <a:srgbClr val="333333"/>
                </a:solidFill>
                <a:latin typeface="Didact Gothic"/>
                <a:ea typeface="+mn-lt"/>
                <a:cs typeface="+mn-lt"/>
              </a:rPr>
              <a:t>The programme is designed around the core themes of ‘</a:t>
            </a:r>
            <a:r>
              <a:rPr lang="en-GB" sz="1400" b="1">
                <a:solidFill>
                  <a:srgbClr val="333333"/>
                </a:solidFill>
                <a:latin typeface="Didact Gothic"/>
                <a:ea typeface="+mn-lt"/>
                <a:cs typeface="+mn-lt"/>
              </a:rPr>
              <a:t>Unite, Inspire, and Transform</a:t>
            </a:r>
            <a:r>
              <a:rPr lang="en-GB" sz="1400">
                <a:solidFill>
                  <a:srgbClr val="333333"/>
                </a:solidFill>
                <a:latin typeface="Didact Gothic"/>
                <a:ea typeface="+mn-lt"/>
                <a:cs typeface="+mn-lt"/>
              </a:rPr>
              <a:t>’, which aim to advance the vision of making all health and care psychological.</a:t>
            </a:r>
            <a:endParaRPr lang="en-US" sz="1400">
              <a:solidFill>
                <a:srgbClr val="333333"/>
              </a:solidFill>
            </a:endParaRPr>
          </a:p>
          <a:p>
            <a:endParaRPr lang="en-GB" sz="800">
              <a:solidFill>
                <a:srgbClr val="333333"/>
              </a:solidFill>
              <a:latin typeface="Didact Gothic"/>
              <a:ea typeface="Calibri" panose="020F0502020204030204" pitchFamily="34" charset="0"/>
            </a:endParaRPr>
          </a:p>
          <a:p>
            <a:r>
              <a:rPr lang="en-GB" sz="1400" b="1">
                <a:solidFill>
                  <a:srgbClr val="333333"/>
                </a:solidFill>
                <a:latin typeface="Didact Gothic"/>
                <a:ea typeface="Calibri" panose="020F0502020204030204" pitchFamily="34" charset="0"/>
              </a:rPr>
              <a:t>What to Expect:</a:t>
            </a:r>
          </a:p>
          <a:p>
            <a:pPr marL="342900" indent="-342900">
              <a:buAutoNum type="arabicPeriod"/>
            </a:pPr>
            <a:r>
              <a:rPr lang="en-GB" sz="1400" b="1">
                <a:solidFill>
                  <a:srgbClr val="333333"/>
                </a:solidFill>
                <a:latin typeface="Didact Gothic"/>
                <a:ea typeface="Calibri" panose="020F0502020204030204" pitchFamily="34" charset="0"/>
              </a:rPr>
              <a:t>Strategic Leadership</a:t>
            </a:r>
            <a:r>
              <a:rPr lang="en-GB" sz="1400">
                <a:solidFill>
                  <a:srgbClr val="333333"/>
                </a:solidFill>
                <a:latin typeface="Didact Gothic"/>
                <a:ea typeface="Calibri" panose="020F0502020204030204" pitchFamily="34" charset="0"/>
              </a:rPr>
              <a:t>: the vital leadership role of psychological professions in driving the shift towards integrated care, in alignment with the NHS England Major Conditions Strategy and PPN England's Discussion Paper.</a:t>
            </a:r>
          </a:p>
          <a:p>
            <a:pPr marL="342900" indent="-342900">
              <a:buAutoNum type="arabicPeriod"/>
            </a:pPr>
            <a:r>
              <a:rPr lang="en-GB" sz="1400" b="1">
                <a:solidFill>
                  <a:srgbClr val="333333"/>
                </a:solidFill>
                <a:latin typeface="Didact Gothic"/>
                <a:ea typeface="Calibri" panose="020F0502020204030204" pitchFamily="34" charset="0"/>
              </a:rPr>
              <a:t>Systems Change</a:t>
            </a:r>
            <a:r>
              <a:rPr lang="en-GB" sz="1400">
                <a:solidFill>
                  <a:srgbClr val="333333"/>
                </a:solidFill>
                <a:latin typeface="Didact Gothic"/>
                <a:ea typeface="Calibri" panose="020F0502020204030204" pitchFamily="34" charset="0"/>
              </a:rPr>
              <a:t>: Gain insights into real-world experiences as colleagues share their journeys, navigating challenges, celebrate successes and innovation in the integration of psychological practices into physical health.</a:t>
            </a:r>
          </a:p>
          <a:p>
            <a:pPr marL="342900" indent="-342900">
              <a:buAutoNum type="arabicPeriod"/>
            </a:pPr>
            <a:r>
              <a:rPr lang="en-GB" sz="1400" b="1">
                <a:solidFill>
                  <a:srgbClr val="333333"/>
                </a:solidFill>
                <a:latin typeface="Didact Gothic"/>
                <a:ea typeface="Calibri" panose="020F0502020204030204" pitchFamily="34" charset="0"/>
              </a:rPr>
              <a:t>Collective Influence</a:t>
            </a:r>
            <a:r>
              <a:rPr lang="en-GB" sz="1400">
                <a:solidFill>
                  <a:srgbClr val="333333"/>
                </a:solidFill>
                <a:latin typeface="Didact Gothic"/>
                <a:ea typeface="Calibri" panose="020F0502020204030204" pitchFamily="34" charset="0"/>
              </a:rPr>
              <a:t>: engage in discussions on how the psychological professions can collaboratively inform and shape the future, making a collective impact through our respective roles and areas of expertise.</a:t>
            </a:r>
          </a:p>
          <a:p>
            <a:endParaRPr lang="en-GB" sz="800">
              <a:solidFill>
                <a:srgbClr val="333333"/>
              </a:solidFill>
              <a:latin typeface="Didact Gothic"/>
              <a:ea typeface="Calibri" panose="020F0502020204030204" pitchFamily="34" charset="0"/>
            </a:endParaRPr>
          </a:p>
          <a:p>
            <a:r>
              <a:rPr lang="en-GB" sz="1400">
                <a:solidFill>
                  <a:srgbClr val="333333"/>
                </a:solidFill>
                <a:latin typeface="Didact Gothic"/>
                <a:ea typeface="Calibri" panose="020F0502020204030204" pitchFamily="34" charset="0"/>
                <a:cs typeface="Arial"/>
              </a:rPr>
              <a:t>Register at:</a:t>
            </a:r>
            <a:r>
              <a:rPr lang="en-GB" sz="1400" b="1">
                <a:solidFill>
                  <a:srgbClr val="333333"/>
                </a:solidFill>
                <a:latin typeface="Didact Gothic"/>
                <a:ea typeface="Calibri" panose="020F0502020204030204" pitchFamily="34" charset="0"/>
                <a:cs typeface="Arial"/>
              </a:rPr>
              <a:t>  </a:t>
            </a:r>
            <a:r>
              <a:rPr lang="en-GB" sz="1400">
                <a:latin typeface="Didact Gothic"/>
                <a:ea typeface="Calibri" panose="020F0502020204030204" pitchFamily="34" charset="0"/>
                <a:cs typeface="Arial"/>
                <a:hlinkClick r:id="rId3"/>
              </a:rPr>
              <a:t>Psychological Professions Week 2023 In-person Conference</a:t>
            </a:r>
            <a:endParaRPr lang="en-GB" sz="800" b="1">
              <a:highlight>
                <a:srgbClr val="FFFF00"/>
              </a:highlight>
              <a:latin typeface="Didact Gothic"/>
              <a:ea typeface="Calibri" panose="020F0502020204030204" pitchFamily="34" charset="0"/>
              <a:cs typeface="Arial"/>
            </a:endParaRPr>
          </a:p>
          <a:p>
            <a:r>
              <a:rPr lang="en-GB" sz="1400">
                <a:solidFill>
                  <a:srgbClr val="333333"/>
                </a:solidFill>
                <a:latin typeface="Didact Gothic"/>
                <a:ea typeface="Calibri" panose="020F0502020204030204" pitchFamily="34" charset="0"/>
                <a:cs typeface="Arial"/>
              </a:rPr>
              <a:t>For more information visit:</a:t>
            </a:r>
            <a:r>
              <a:rPr lang="en-GB" sz="1400" b="1">
                <a:solidFill>
                  <a:srgbClr val="333333"/>
                </a:solidFill>
                <a:latin typeface="Didact Gothic"/>
                <a:ea typeface="Calibri" panose="020F0502020204030204" pitchFamily="34" charset="0"/>
                <a:cs typeface="Arial"/>
              </a:rPr>
              <a:t> </a:t>
            </a:r>
            <a:r>
              <a:rPr lang="en-GB" sz="1400">
                <a:latin typeface="Didact Gothic"/>
                <a:ea typeface="+mn-lt"/>
                <a:cs typeface="+mn-lt"/>
                <a:hlinkClick r:id="rId4"/>
              </a:rPr>
              <a:t>www.ppn.nhs.uk</a:t>
            </a:r>
            <a:endParaRPr lang="en-GB" sz="1600" i="1">
              <a:latin typeface="Arial" panose="020B0604020202020204" pitchFamily="34" charset="0"/>
              <a:ea typeface="Calibri" panose="020F0502020204030204" pitchFamily="34" charset="0"/>
            </a:endParaRPr>
          </a:p>
        </p:txBody>
      </p:sp>
      <p:grpSp>
        <p:nvGrpSpPr>
          <p:cNvPr id="4" name="Group 3">
            <a:extLst>
              <a:ext uri="{FF2B5EF4-FFF2-40B4-BE49-F238E27FC236}">
                <a16:creationId xmlns:a16="http://schemas.microsoft.com/office/drawing/2014/main" id="{64688CB2-2A65-5A1D-EDFD-380E4BC7DC9F}"/>
              </a:ext>
            </a:extLst>
          </p:cNvPr>
          <p:cNvGrpSpPr/>
          <p:nvPr/>
        </p:nvGrpSpPr>
        <p:grpSpPr>
          <a:xfrm>
            <a:off x="-49389" y="4249874"/>
            <a:ext cx="9721358" cy="705558"/>
            <a:chOff x="0" y="4271041"/>
            <a:chExt cx="9721358" cy="705558"/>
          </a:xfrm>
        </p:grpSpPr>
        <p:sp>
          <p:nvSpPr>
            <p:cNvPr id="7" name="TextBox 6">
              <a:extLst>
                <a:ext uri="{FF2B5EF4-FFF2-40B4-BE49-F238E27FC236}">
                  <a16:creationId xmlns:a16="http://schemas.microsoft.com/office/drawing/2014/main" id="{04A9F394-CB76-4658-4A9B-24EC9822E511}"/>
                </a:ext>
              </a:extLst>
            </p:cNvPr>
            <p:cNvSpPr txBox="1"/>
            <p:nvPr/>
          </p:nvSpPr>
          <p:spPr>
            <a:xfrm>
              <a:off x="311400" y="4587659"/>
              <a:ext cx="4329755" cy="369332"/>
            </a:xfrm>
            <a:prstGeom prst="rect">
              <a:avLst/>
            </a:prstGeom>
            <a:noFill/>
          </p:spPr>
          <p:txBody>
            <a:bodyPr wrap="square" lIns="91440" tIns="45720" rIns="91440" bIns="45720" rtlCol="0" anchor="t">
              <a:spAutoFit/>
            </a:bodyPr>
            <a:lstStyle/>
            <a:p>
              <a:r>
                <a:rPr lang="en-GB" sz="1800">
                  <a:solidFill>
                    <a:srgbClr val="7030A0"/>
                  </a:solidFill>
                  <a:latin typeface="Century Gothic" panose="020B0502020202020204" pitchFamily="34" charset="0"/>
                </a:rPr>
                <a:t>#PsychologicalProfessionsWeek2023 </a:t>
              </a:r>
              <a:endParaRPr lang="en-US" sz="1800">
                <a:solidFill>
                  <a:srgbClr val="7030A0"/>
                </a:solidFill>
                <a:latin typeface="Century Gothic" panose="020B0502020202020204" pitchFamily="34" charset="0"/>
              </a:endParaRPr>
            </a:p>
          </p:txBody>
        </p:sp>
        <p:sp>
          <p:nvSpPr>
            <p:cNvPr id="9" name="TextBox 8">
              <a:extLst>
                <a:ext uri="{FF2B5EF4-FFF2-40B4-BE49-F238E27FC236}">
                  <a16:creationId xmlns:a16="http://schemas.microsoft.com/office/drawing/2014/main" id="{3EFF4AF2-F6F9-0FC4-BC1C-D3E71902C668}"/>
                </a:ext>
              </a:extLst>
            </p:cNvPr>
            <p:cNvSpPr txBox="1"/>
            <p:nvPr/>
          </p:nvSpPr>
          <p:spPr>
            <a:xfrm>
              <a:off x="7250460" y="4607267"/>
              <a:ext cx="2470898" cy="369332"/>
            </a:xfrm>
            <a:prstGeom prst="rect">
              <a:avLst/>
            </a:prstGeom>
            <a:noFill/>
          </p:spPr>
          <p:txBody>
            <a:bodyPr wrap="square" lIns="91440" tIns="45720" rIns="91440" bIns="45720" rtlCol="0" anchor="t">
              <a:spAutoFit/>
            </a:bodyPr>
            <a:lstStyle/>
            <a:p>
              <a:r>
                <a:rPr lang="en-GB" sz="1800">
                  <a:solidFill>
                    <a:srgbClr val="7030A0"/>
                  </a:solidFill>
                  <a:latin typeface="Century Gothic" panose="020B0502020202020204" pitchFamily="34" charset="0"/>
                </a:rPr>
                <a:t>#PPWeek23 </a:t>
              </a:r>
              <a:endParaRPr lang="en-US" sz="1800">
                <a:solidFill>
                  <a:srgbClr val="7030A0"/>
                </a:solidFill>
                <a:latin typeface="Century Gothic" panose="020B0502020202020204" pitchFamily="34" charset="0"/>
              </a:endParaRPr>
            </a:p>
          </p:txBody>
        </p:sp>
        <p:cxnSp>
          <p:nvCxnSpPr>
            <p:cNvPr id="12" name="Straight Connector 11">
              <a:extLst>
                <a:ext uri="{FF2B5EF4-FFF2-40B4-BE49-F238E27FC236}">
                  <a16:creationId xmlns:a16="http://schemas.microsoft.com/office/drawing/2014/main" id="{3E0AC3A8-EE96-7E65-DF53-F10423B77575}"/>
                </a:ext>
              </a:extLst>
            </p:cNvPr>
            <p:cNvCxnSpPr>
              <a:cxnSpLocks/>
            </p:cNvCxnSpPr>
            <p:nvPr/>
          </p:nvCxnSpPr>
          <p:spPr>
            <a:xfrm>
              <a:off x="0" y="4410634"/>
              <a:ext cx="9144000" cy="0"/>
            </a:xfrm>
            <a:prstGeom prst="line">
              <a:avLst/>
            </a:prstGeom>
            <a:ln w="762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E19CFBA9-F98C-B650-2A0B-D62C7EBCD590}"/>
                </a:ext>
              </a:extLst>
            </p:cNvPr>
            <p:cNvCxnSpPr>
              <a:cxnSpLocks/>
            </p:cNvCxnSpPr>
            <p:nvPr/>
          </p:nvCxnSpPr>
          <p:spPr>
            <a:xfrm>
              <a:off x="0" y="4271041"/>
              <a:ext cx="9144000" cy="0"/>
            </a:xfrm>
            <a:prstGeom prst="line">
              <a:avLst/>
            </a:prstGeom>
            <a:ln w="76200">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grpSp>
      <p:pic>
        <p:nvPicPr>
          <p:cNvPr id="5" name="Picture 4" descr="A picture containing text, font, graphics, logo">
            <a:extLst>
              <a:ext uri="{FF2B5EF4-FFF2-40B4-BE49-F238E27FC236}">
                <a16:creationId xmlns:a16="http://schemas.microsoft.com/office/drawing/2014/main" id="{0B575D85-2547-11B5-758F-24C8D165C550}"/>
              </a:ext>
            </a:extLst>
          </p:cNvPr>
          <p:cNvPicPr>
            <a:picLocks noChangeAspect="1"/>
          </p:cNvPicPr>
          <p:nvPr/>
        </p:nvPicPr>
        <p:blipFill>
          <a:blip r:embed="rId5"/>
          <a:stretch>
            <a:fillRect/>
          </a:stretch>
        </p:blipFill>
        <p:spPr>
          <a:xfrm>
            <a:off x="6907582" y="93357"/>
            <a:ext cx="2187029" cy="815411"/>
          </a:xfrm>
          <a:prstGeom prst="rect">
            <a:avLst/>
          </a:prstGeom>
        </p:spPr>
      </p:pic>
    </p:spTree>
    <p:extLst>
      <p:ext uri="{BB962C8B-B14F-4D97-AF65-F5344CB8AC3E}">
        <p14:creationId xmlns:p14="http://schemas.microsoft.com/office/powerpoint/2010/main" val="14182785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CBED42E0-7964-45DE-AFAB-9DF67C00AD53}"/>
              </a:ext>
            </a:extLst>
          </p:cNvPr>
          <p:cNvSpPr txBox="1"/>
          <p:nvPr/>
        </p:nvSpPr>
        <p:spPr>
          <a:xfrm>
            <a:off x="3432941" y="3456183"/>
            <a:ext cx="2754306" cy="346249"/>
          </a:xfrm>
          <a:prstGeom prst="rect">
            <a:avLst/>
          </a:prstGeom>
          <a:noFill/>
        </p:spPr>
        <p:txBody>
          <a:bodyPr wrap="square" rtlCol="0">
            <a:spAutoFit/>
          </a:bodyPr>
          <a:lstStyle/>
          <a:p>
            <a:r>
              <a:rPr lang="en-GB" sz="1650" b="1">
                <a:solidFill>
                  <a:srgbClr val="7030A0"/>
                </a:solidFill>
                <a:latin typeface="Calibri" panose="020F0502020204030204"/>
              </a:rPr>
              <a:t> </a:t>
            </a:r>
          </a:p>
        </p:txBody>
      </p:sp>
      <p:grpSp>
        <p:nvGrpSpPr>
          <p:cNvPr id="4" name="Group 3">
            <a:extLst>
              <a:ext uri="{FF2B5EF4-FFF2-40B4-BE49-F238E27FC236}">
                <a16:creationId xmlns:a16="http://schemas.microsoft.com/office/drawing/2014/main" id="{64688CB2-2A65-5A1D-EDFD-380E4BC7DC9F}"/>
              </a:ext>
            </a:extLst>
          </p:cNvPr>
          <p:cNvGrpSpPr/>
          <p:nvPr/>
        </p:nvGrpSpPr>
        <p:grpSpPr>
          <a:xfrm>
            <a:off x="-49389" y="4249874"/>
            <a:ext cx="9721358" cy="705558"/>
            <a:chOff x="0" y="4271041"/>
            <a:chExt cx="9721358" cy="705558"/>
          </a:xfrm>
        </p:grpSpPr>
        <p:sp>
          <p:nvSpPr>
            <p:cNvPr id="7" name="TextBox 6">
              <a:extLst>
                <a:ext uri="{FF2B5EF4-FFF2-40B4-BE49-F238E27FC236}">
                  <a16:creationId xmlns:a16="http://schemas.microsoft.com/office/drawing/2014/main" id="{04A9F394-CB76-4658-4A9B-24EC9822E511}"/>
                </a:ext>
              </a:extLst>
            </p:cNvPr>
            <p:cNvSpPr txBox="1"/>
            <p:nvPr/>
          </p:nvSpPr>
          <p:spPr>
            <a:xfrm>
              <a:off x="311400" y="4587659"/>
              <a:ext cx="4329755" cy="369332"/>
            </a:xfrm>
            <a:prstGeom prst="rect">
              <a:avLst/>
            </a:prstGeom>
            <a:noFill/>
          </p:spPr>
          <p:txBody>
            <a:bodyPr wrap="square" lIns="91440" tIns="45720" rIns="91440" bIns="45720" rtlCol="0" anchor="t">
              <a:spAutoFit/>
            </a:bodyPr>
            <a:lstStyle/>
            <a:p>
              <a:r>
                <a:rPr lang="en-GB" sz="1800">
                  <a:solidFill>
                    <a:srgbClr val="7030A0"/>
                  </a:solidFill>
                  <a:latin typeface="Century Gothic" panose="020B0502020202020204" pitchFamily="34" charset="0"/>
                </a:rPr>
                <a:t>#PsychologicalProfessionsWeek2023 </a:t>
              </a:r>
              <a:endParaRPr lang="en-US" sz="1800">
                <a:solidFill>
                  <a:srgbClr val="7030A0"/>
                </a:solidFill>
                <a:latin typeface="Century Gothic" panose="020B0502020202020204" pitchFamily="34" charset="0"/>
              </a:endParaRPr>
            </a:p>
          </p:txBody>
        </p:sp>
        <p:sp>
          <p:nvSpPr>
            <p:cNvPr id="9" name="TextBox 8">
              <a:extLst>
                <a:ext uri="{FF2B5EF4-FFF2-40B4-BE49-F238E27FC236}">
                  <a16:creationId xmlns:a16="http://schemas.microsoft.com/office/drawing/2014/main" id="{3EFF4AF2-F6F9-0FC4-BC1C-D3E71902C668}"/>
                </a:ext>
              </a:extLst>
            </p:cNvPr>
            <p:cNvSpPr txBox="1"/>
            <p:nvPr/>
          </p:nvSpPr>
          <p:spPr>
            <a:xfrm>
              <a:off x="7250460" y="4607267"/>
              <a:ext cx="2470898" cy="369332"/>
            </a:xfrm>
            <a:prstGeom prst="rect">
              <a:avLst/>
            </a:prstGeom>
            <a:noFill/>
          </p:spPr>
          <p:txBody>
            <a:bodyPr wrap="square" lIns="91440" tIns="45720" rIns="91440" bIns="45720" rtlCol="0" anchor="t">
              <a:spAutoFit/>
            </a:bodyPr>
            <a:lstStyle/>
            <a:p>
              <a:r>
                <a:rPr lang="en-GB" sz="1800">
                  <a:solidFill>
                    <a:srgbClr val="7030A0"/>
                  </a:solidFill>
                  <a:latin typeface="Century Gothic" panose="020B0502020202020204" pitchFamily="34" charset="0"/>
                </a:rPr>
                <a:t>#PPWeek23 </a:t>
              </a:r>
              <a:endParaRPr lang="en-US" sz="1800">
                <a:solidFill>
                  <a:srgbClr val="7030A0"/>
                </a:solidFill>
                <a:latin typeface="Century Gothic" panose="020B0502020202020204" pitchFamily="34" charset="0"/>
              </a:endParaRPr>
            </a:p>
          </p:txBody>
        </p:sp>
        <p:cxnSp>
          <p:nvCxnSpPr>
            <p:cNvPr id="12" name="Straight Connector 11">
              <a:extLst>
                <a:ext uri="{FF2B5EF4-FFF2-40B4-BE49-F238E27FC236}">
                  <a16:creationId xmlns:a16="http://schemas.microsoft.com/office/drawing/2014/main" id="{3E0AC3A8-EE96-7E65-DF53-F10423B77575}"/>
                </a:ext>
              </a:extLst>
            </p:cNvPr>
            <p:cNvCxnSpPr>
              <a:cxnSpLocks/>
            </p:cNvCxnSpPr>
            <p:nvPr/>
          </p:nvCxnSpPr>
          <p:spPr>
            <a:xfrm>
              <a:off x="0" y="4410634"/>
              <a:ext cx="9144000" cy="0"/>
            </a:xfrm>
            <a:prstGeom prst="line">
              <a:avLst/>
            </a:prstGeom>
            <a:ln w="762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E19CFBA9-F98C-B650-2A0B-D62C7EBCD590}"/>
                </a:ext>
              </a:extLst>
            </p:cNvPr>
            <p:cNvCxnSpPr>
              <a:cxnSpLocks/>
            </p:cNvCxnSpPr>
            <p:nvPr/>
          </p:nvCxnSpPr>
          <p:spPr>
            <a:xfrm>
              <a:off x="0" y="4271041"/>
              <a:ext cx="9144000" cy="0"/>
            </a:xfrm>
            <a:prstGeom prst="line">
              <a:avLst/>
            </a:prstGeom>
            <a:ln w="76200">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grpSp>
      <p:pic>
        <p:nvPicPr>
          <p:cNvPr id="5" name="Picture 4" descr="A picture containing text, font, graphics, logo">
            <a:extLst>
              <a:ext uri="{FF2B5EF4-FFF2-40B4-BE49-F238E27FC236}">
                <a16:creationId xmlns:a16="http://schemas.microsoft.com/office/drawing/2014/main" id="{0B575D85-2547-11B5-758F-24C8D165C550}"/>
              </a:ext>
            </a:extLst>
          </p:cNvPr>
          <p:cNvPicPr>
            <a:picLocks noChangeAspect="1"/>
          </p:cNvPicPr>
          <p:nvPr/>
        </p:nvPicPr>
        <p:blipFill>
          <a:blip r:embed="rId2"/>
          <a:stretch>
            <a:fillRect/>
          </a:stretch>
        </p:blipFill>
        <p:spPr>
          <a:xfrm>
            <a:off x="6907582" y="93357"/>
            <a:ext cx="2187029" cy="815411"/>
          </a:xfrm>
          <a:prstGeom prst="rect">
            <a:avLst/>
          </a:prstGeom>
        </p:spPr>
      </p:pic>
      <p:pic>
        <p:nvPicPr>
          <p:cNvPr id="3" name="Picture 2" descr="A picture containing food, device&#10;&#10;Description automatically generated">
            <a:extLst>
              <a:ext uri="{FF2B5EF4-FFF2-40B4-BE49-F238E27FC236}">
                <a16:creationId xmlns:a16="http://schemas.microsoft.com/office/drawing/2014/main" id="{88CA5D4A-F418-4B71-A24A-65DBD885C43B}"/>
              </a:ext>
            </a:extLst>
          </p:cNvPr>
          <p:cNvPicPr>
            <a:picLocks noChangeAspect="1"/>
          </p:cNvPicPr>
          <p:nvPr/>
        </p:nvPicPr>
        <p:blipFill>
          <a:blip r:embed="rId3"/>
          <a:stretch>
            <a:fillRect/>
          </a:stretch>
        </p:blipFill>
        <p:spPr>
          <a:xfrm>
            <a:off x="49389" y="42015"/>
            <a:ext cx="5894211" cy="4170428"/>
          </a:xfrm>
          <a:prstGeom prst="rect">
            <a:avLst/>
          </a:prstGeom>
          <a:ln>
            <a:noFill/>
          </a:ln>
          <a:effectLst>
            <a:softEdge rad="112500"/>
          </a:effectLst>
        </p:spPr>
      </p:pic>
      <p:sp>
        <p:nvSpPr>
          <p:cNvPr id="10" name="TextBox 9">
            <a:extLst>
              <a:ext uri="{FF2B5EF4-FFF2-40B4-BE49-F238E27FC236}">
                <a16:creationId xmlns:a16="http://schemas.microsoft.com/office/drawing/2014/main" id="{D1549EAA-58D5-7A01-DA78-E7261FB533D5}"/>
              </a:ext>
            </a:extLst>
          </p:cNvPr>
          <p:cNvSpPr txBox="1"/>
          <p:nvPr/>
        </p:nvSpPr>
        <p:spPr>
          <a:xfrm>
            <a:off x="6187247" y="1177636"/>
            <a:ext cx="2527262" cy="1569660"/>
          </a:xfrm>
          <a:prstGeom prst="rect">
            <a:avLst/>
          </a:prstGeom>
          <a:noFill/>
        </p:spPr>
        <p:txBody>
          <a:bodyPr wrap="square" rtlCol="0">
            <a:spAutoFit/>
          </a:bodyPr>
          <a:lstStyle/>
          <a:p>
            <a:r>
              <a:rPr lang="fr-FR" sz="2400" b="1">
                <a:latin typeface="Didact Gothic" panose="00000500000000000000" pitchFamily="2" charset="0"/>
                <a:hlinkClick r:id="rId4"/>
              </a:rPr>
              <a:t>Psychological Professions Vision for England 2019-24</a:t>
            </a:r>
            <a:endParaRPr lang="en-GB" sz="2400" b="1">
              <a:latin typeface="Didact Gothic" panose="00000500000000000000" pitchFamily="2" charset="0"/>
            </a:endParaRPr>
          </a:p>
        </p:txBody>
      </p:sp>
      <p:sp>
        <p:nvSpPr>
          <p:cNvPr id="2" name="Footer Placeholder 1">
            <a:extLst>
              <a:ext uri="{FF2B5EF4-FFF2-40B4-BE49-F238E27FC236}">
                <a16:creationId xmlns:a16="http://schemas.microsoft.com/office/drawing/2014/main" id="{1BAAF5A8-E300-F42B-5B08-531740B85F75}"/>
              </a:ext>
            </a:extLst>
          </p:cNvPr>
          <p:cNvSpPr>
            <a:spLocks noGrp="1"/>
          </p:cNvSpPr>
          <p:nvPr>
            <p:ph type="ftr" sz="quarter" idx="11"/>
          </p:nvPr>
        </p:nvSpPr>
        <p:spPr/>
        <p:txBody>
          <a:bodyPr/>
          <a:lstStyle/>
          <a:p>
            <a:r>
              <a:rPr lang="en-GB"/>
              <a:t>1</a:t>
            </a:r>
          </a:p>
        </p:txBody>
      </p:sp>
    </p:spTree>
    <p:extLst>
      <p:ext uri="{BB962C8B-B14F-4D97-AF65-F5344CB8AC3E}">
        <p14:creationId xmlns:p14="http://schemas.microsoft.com/office/powerpoint/2010/main" val="33305817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EE80FEAC-5DB7-4189-A738-7B42950A4250}"/>
              </a:ext>
            </a:extLst>
          </p:cNvPr>
          <p:cNvSpPr txBox="1"/>
          <p:nvPr/>
        </p:nvSpPr>
        <p:spPr>
          <a:xfrm>
            <a:off x="186781" y="179472"/>
            <a:ext cx="7632595" cy="1323439"/>
          </a:xfrm>
          <a:prstGeom prst="rect">
            <a:avLst/>
          </a:prstGeom>
          <a:noFill/>
        </p:spPr>
        <p:txBody>
          <a:bodyPr wrap="square" lIns="91440" tIns="45720" rIns="91440" bIns="45720" rtlCol="0" anchor="t">
            <a:spAutoFit/>
          </a:bodyPr>
          <a:lstStyle/>
          <a:p>
            <a:r>
              <a:rPr lang="en-GB" sz="2800" b="1">
                <a:solidFill>
                  <a:srgbClr val="7030A0"/>
                </a:solidFill>
                <a:latin typeface="Century Gothic"/>
                <a:ea typeface="Calibri"/>
                <a:cs typeface="Calibri"/>
              </a:rPr>
              <a:t>Psychological Professions Week 2023</a:t>
            </a:r>
            <a:endParaRPr lang="en-GB" sz="2400" b="1">
              <a:solidFill>
                <a:srgbClr val="7030A0"/>
              </a:solidFill>
              <a:effectLst>
                <a:outerShdw blurRad="38100" dist="38100" dir="2700000" algn="tl">
                  <a:srgbClr val="000000">
                    <a:alpha val="43137"/>
                  </a:srgbClr>
                </a:outerShdw>
              </a:effectLst>
              <a:latin typeface="Calibri" panose="020F0502020204030204"/>
              <a:ea typeface="Calibri"/>
              <a:cs typeface="Calibri"/>
            </a:endParaRPr>
          </a:p>
          <a:p>
            <a:r>
              <a:rPr lang="en-GB" sz="2800" b="1">
                <a:solidFill>
                  <a:srgbClr val="7030A0"/>
                </a:solidFill>
                <a:latin typeface="Century Gothic"/>
                <a:ea typeface="Calibri"/>
                <a:cs typeface="Calibri"/>
              </a:rPr>
              <a:t>- PPN Regional Events</a:t>
            </a:r>
            <a:endParaRPr lang="en-GB" sz="2400" b="1">
              <a:solidFill>
                <a:srgbClr val="7030A0"/>
              </a:solidFill>
              <a:effectLst>
                <a:outerShdw blurRad="38100" dist="38100" dir="2700000" algn="tl">
                  <a:srgbClr val="000000">
                    <a:alpha val="43137"/>
                  </a:srgbClr>
                </a:outerShdw>
              </a:effectLst>
              <a:latin typeface="Calibri"/>
              <a:cs typeface="Calibri"/>
            </a:endParaRPr>
          </a:p>
          <a:p>
            <a:endParaRPr lang="en-GB" sz="2400" b="1">
              <a:solidFill>
                <a:srgbClr val="7030A0"/>
              </a:solidFill>
              <a:effectLst>
                <a:outerShdw blurRad="38100" dist="38100" dir="2700000" algn="tl">
                  <a:srgbClr val="000000">
                    <a:alpha val="43137"/>
                  </a:srgbClr>
                </a:outerShdw>
              </a:effectLst>
              <a:latin typeface="Calibri" panose="020F0502020204030204"/>
            </a:endParaRPr>
          </a:p>
        </p:txBody>
      </p:sp>
      <p:sp>
        <p:nvSpPr>
          <p:cNvPr id="8" name="TextBox 7">
            <a:extLst>
              <a:ext uri="{FF2B5EF4-FFF2-40B4-BE49-F238E27FC236}">
                <a16:creationId xmlns:a16="http://schemas.microsoft.com/office/drawing/2014/main" id="{CBED42E0-7964-45DE-AFAB-9DF67C00AD53}"/>
              </a:ext>
            </a:extLst>
          </p:cNvPr>
          <p:cNvSpPr txBox="1"/>
          <p:nvPr/>
        </p:nvSpPr>
        <p:spPr>
          <a:xfrm>
            <a:off x="3432941" y="3456183"/>
            <a:ext cx="2754306" cy="346249"/>
          </a:xfrm>
          <a:prstGeom prst="rect">
            <a:avLst/>
          </a:prstGeom>
          <a:noFill/>
        </p:spPr>
        <p:txBody>
          <a:bodyPr wrap="square" rtlCol="0">
            <a:spAutoFit/>
          </a:bodyPr>
          <a:lstStyle/>
          <a:p>
            <a:r>
              <a:rPr lang="en-GB" sz="1650" b="1">
                <a:solidFill>
                  <a:srgbClr val="7030A0"/>
                </a:solidFill>
                <a:latin typeface="Calibri" panose="020F0502020204030204"/>
              </a:rPr>
              <a:t> </a:t>
            </a:r>
          </a:p>
        </p:txBody>
      </p:sp>
      <p:sp>
        <p:nvSpPr>
          <p:cNvPr id="2" name="TextBox 1">
            <a:extLst>
              <a:ext uri="{FF2B5EF4-FFF2-40B4-BE49-F238E27FC236}">
                <a16:creationId xmlns:a16="http://schemas.microsoft.com/office/drawing/2014/main" id="{7F670AE0-1CD5-1038-8DEE-4CC43DA99758}"/>
              </a:ext>
              <a:ext uri="{C183D7F6-B498-43B3-948B-1728B52AA6E4}">
                <adec:decorative xmlns:adec="http://schemas.microsoft.com/office/drawing/2017/decorative" val="1"/>
              </a:ext>
            </a:extLst>
          </p:cNvPr>
          <p:cNvSpPr txBox="1"/>
          <p:nvPr/>
        </p:nvSpPr>
        <p:spPr>
          <a:xfrm>
            <a:off x="242440" y="1154186"/>
            <a:ext cx="8426949" cy="3108543"/>
          </a:xfrm>
          <a:prstGeom prst="rect">
            <a:avLst/>
          </a:prstGeom>
          <a:noFill/>
        </p:spPr>
        <p:txBody>
          <a:bodyPr wrap="square" lIns="91440" tIns="45720" rIns="91440" bIns="45720" anchor="t">
            <a:spAutoFit/>
          </a:bodyPr>
          <a:lstStyle/>
          <a:p>
            <a:r>
              <a:rPr lang="en-GB" sz="1400">
                <a:solidFill>
                  <a:srgbClr val="333333"/>
                </a:solidFill>
                <a:latin typeface="Didact Gothic"/>
              </a:rPr>
              <a:t>PPN regional events </a:t>
            </a:r>
            <a:r>
              <a:rPr lang="en-GB" sz="1400" b="0" i="0">
                <a:solidFill>
                  <a:srgbClr val="333333"/>
                </a:solidFill>
                <a:effectLst/>
                <a:latin typeface="Didact Gothic"/>
              </a:rPr>
              <a:t>are aimed at PPN </a:t>
            </a:r>
            <a:r>
              <a:rPr lang="en-GB" sz="1400">
                <a:solidFill>
                  <a:srgbClr val="333333"/>
                </a:solidFill>
                <a:latin typeface="Didact Gothic"/>
              </a:rPr>
              <a:t>members, the public and wider stakeholders so they can come together to celebrate the psychological professions. The sessions will be an opportunity to learn, engage, influence and drive strategic ambitions to develop the professional group for the benefit of patients and the public. </a:t>
            </a:r>
            <a:r>
              <a:rPr lang="en-GB" sz="1400">
                <a:solidFill>
                  <a:srgbClr val="333333"/>
                </a:solidFill>
                <a:latin typeface="Didact Gothic"/>
                <a:ea typeface="+mn-lt"/>
                <a:cs typeface="+mn-lt"/>
              </a:rPr>
              <a:t>Throughout the week, 16 PPN regionally led virtual and in-person events will be held and topics will include</a:t>
            </a:r>
            <a:r>
              <a:rPr lang="en-GB" sz="1400">
                <a:solidFill>
                  <a:srgbClr val="333333"/>
                </a:solidFill>
                <a:effectLst/>
                <a:latin typeface="Didact Gothic"/>
                <a:ea typeface="Calibri" panose="020F0502020204030204" pitchFamily="34" charset="0"/>
              </a:rPr>
              <a:t>:</a:t>
            </a:r>
          </a:p>
          <a:p>
            <a:endParaRPr lang="en-GB" sz="1400">
              <a:solidFill>
                <a:srgbClr val="333333"/>
              </a:solidFill>
            </a:endParaRPr>
          </a:p>
          <a:p>
            <a:pPr marL="285750" indent="-285750">
              <a:buFont typeface="Arial"/>
              <a:buChar char="•"/>
            </a:pPr>
            <a:r>
              <a:rPr lang="en-GB" sz="1400">
                <a:solidFill>
                  <a:srgbClr val="333333"/>
                </a:solidFill>
                <a:latin typeface="Didact Gothic"/>
                <a:ea typeface="+mn-lt"/>
                <a:cs typeface="Arial"/>
              </a:rPr>
              <a:t>The Growth of the Psychological Professions and Implications for the Future</a:t>
            </a:r>
          </a:p>
          <a:p>
            <a:pPr marL="285750" indent="-285750">
              <a:buFont typeface="Arial"/>
              <a:buChar char="•"/>
            </a:pPr>
            <a:r>
              <a:rPr lang="en-GB" sz="1400">
                <a:solidFill>
                  <a:srgbClr val="333333"/>
                </a:solidFill>
                <a:latin typeface="Didact Gothic"/>
                <a:ea typeface="+mn-lt"/>
                <a:cs typeface="Arial"/>
              </a:rPr>
              <a:t>Shifting the Profile of our Workforce – supporting aspiring psychologists</a:t>
            </a:r>
          </a:p>
          <a:p>
            <a:pPr marL="285750" indent="-285750">
              <a:buFont typeface="Arial"/>
              <a:buChar char="•"/>
            </a:pPr>
            <a:r>
              <a:rPr lang="en-GB" sz="1400">
                <a:solidFill>
                  <a:srgbClr val="333333"/>
                </a:solidFill>
                <a:latin typeface="Didact Gothic"/>
                <a:ea typeface="+mn-lt"/>
                <a:cs typeface="Arial"/>
              </a:rPr>
              <a:t>Equality, Diversity and Inclusion focussed events</a:t>
            </a:r>
          </a:p>
          <a:p>
            <a:pPr marL="285750" indent="-285750">
              <a:buFont typeface="Arial"/>
              <a:buChar char="•"/>
            </a:pPr>
            <a:r>
              <a:rPr lang="en-GB" sz="1400">
                <a:solidFill>
                  <a:srgbClr val="333333"/>
                </a:solidFill>
                <a:latin typeface="Didact Gothic"/>
                <a:ea typeface="+mn-lt"/>
                <a:cs typeface="Arial"/>
              </a:rPr>
              <a:t>Psychological Professions Integrated Care Systems Workforce Leads events</a:t>
            </a:r>
            <a:endParaRPr lang="en-GB">
              <a:solidFill>
                <a:srgbClr val="333333"/>
              </a:solidFill>
              <a:latin typeface="Didact Gothic"/>
              <a:cs typeface="Arial"/>
            </a:endParaRPr>
          </a:p>
          <a:p>
            <a:pPr marL="285750" indent="-285750">
              <a:buFont typeface="Arial"/>
              <a:buChar char="•"/>
            </a:pPr>
            <a:r>
              <a:rPr lang="en-GB" sz="1400">
                <a:solidFill>
                  <a:srgbClr val="333333"/>
                </a:solidFill>
                <a:latin typeface="Didact Gothic"/>
                <a:ea typeface="+mn-lt"/>
                <a:cs typeface="Arial"/>
              </a:rPr>
              <a:t>Psychological Professions Communities of Practice led events</a:t>
            </a:r>
            <a:endParaRPr lang="en-GB">
              <a:solidFill>
                <a:srgbClr val="333333"/>
              </a:solidFill>
              <a:latin typeface="Didact Gothic"/>
              <a:cs typeface="Arial"/>
            </a:endParaRPr>
          </a:p>
          <a:p>
            <a:pPr marL="285750" indent="-285750">
              <a:buFont typeface="Arial"/>
              <a:buChar char="•"/>
            </a:pPr>
            <a:r>
              <a:rPr lang="en-GB" sz="1400">
                <a:solidFill>
                  <a:srgbClr val="333333"/>
                </a:solidFill>
                <a:latin typeface="Didact Gothic"/>
                <a:ea typeface="+mn-lt"/>
                <a:cs typeface="Arial"/>
              </a:rPr>
              <a:t>Psychological Professions and physical health focussed events</a:t>
            </a:r>
            <a:endParaRPr lang="en-GB">
              <a:solidFill>
                <a:srgbClr val="333333"/>
              </a:solidFill>
              <a:latin typeface="Didact Gothic"/>
              <a:cs typeface="Arial"/>
            </a:endParaRPr>
          </a:p>
          <a:p>
            <a:pPr marL="285750" indent="-285750">
              <a:buFont typeface="Arial"/>
              <a:buChar char="•"/>
            </a:pPr>
            <a:r>
              <a:rPr lang="en-GB" sz="1400">
                <a:solidFill>
                  <a:srgbClr val="333333"/>
                </a:solidFill>
                <a:latin typeface="Didact Gothic"/>
                <a:ea typeface="+mn-lt"/>
                <a:cs typeface="+mn-lt"/>
              </a:rPr>
              <a:t>Psychological Skills Transfer: an approach to optimise learning implementation. </a:t>
            </a:r>
            <a:endParaRPr lang="en-GB">
              <a:solidFill>
                <a:srgbClr val="333333"/>
              </a:solidFill>
            </a:endParaRPr>
          </a:p>
          <a:p>
            <a:endParaRPr lang="en-GB" sz="1400">
              <a:solidFill>
                <a:srgbClr val="333333"/>
              </a:solidFill>
              <a:latin typeface="Didact Gothic"/>
              <a:ea typeface="Calibri" panose="020F0502020204030204" pitchFamily="34" charset="0"/>
              <a:cs typeface="Arial"/>
            </a:endParaRPr>
          </a:p>
          <a:p>
            <a:r>
              <a:rPr lang="en-GB" sz="1400">
                <a:solidFill>
                  <a:srgbClr val="333333"/>
                </a:solidFill>
                <a:latin typeface="Didact Gothic"/>
                <a:ea typeface="Calibri" panose="020F0502020204030204" pitchFamily="34" charset="0"/>
                <a:cs typeface="Arial"/>
              </a:rPr>
              <a:t>Find out more and register for sessions:</a:t>
            </a:r>
            <a:r>
              <a:rPr lang="en-GB" sz="1400" b="1">
                <a:solidFill>
                  <a:srgbClr val="333333"/>
                </a:solidFill>
                <a:latin typeface="Didact Gothic"/>
                <a:ea typeface="Calibri" panose="020F0502020204030204" pitchFamily="34" charset="0"/>
                <a:cs typeface="Arial"/>
              </a:rPr>
              <a:t> </a:t>
            </a:r>
            <a:r>
              <a:rPr lang="en-GB" sz="1400">
                <a:latin typeface="Didact Gothic"/>
                <a:ea typeface="Calibri" panose="020F0502020204030204" pitchFamily="34" charset="0"/>
                <a:cs typeface="Arial"/>
                <a:hlinkClick r:id="rId2"/>
              </a:rPr>
              <a:t>PPWeek23 Programme</a:t>
            </a:r>
            <a:r>
              <a:rPr lang="en-GB" sz="1400" b="1">
                <a:latin typeface="Didact Gothic"/>
                <a:ea typeface="Calibri" panose="020F0502020204030204" pitchFamily="34" charset="0"/>
                <a:cs typeface="Arial"/>
              </a:rPr>
              <a:t>	</a:t>
            </a:r>
            <a:r>
              <a:rPr lang="en-GB" sz="1400">
                <a:solidFill>
                  <a:srgbClr val="333333"/>
                </a:solidFill>
                <a:latin typeface="Didact Gothic"/>
                <a:ea typeface="Calibri" panose="020F0502020204030204" pitchFamily="34" charset="0"/>
                <a:cs typeface="Arial"/>
              </a:rPr>
              <a:t>For more information visit:</a:t>
            </a:r>
            <a:r>
              <a:rPr lang="en-GB" sz="1400" b="1">
                <a:solidFill>
                  <a:srgbClr val="333333"/>
                </a:solidFill>
                <a:latin typeface="Didact Gothic"/>
                <a:ea typeface="Calibri" panose="020F0502020204030204" pitchFamily="34" charset="0"/>
                <a:cs typeface="Arial"/>
              </a:rPr>
              <a:t> </a:t>
            </a:r>
            <a:r>
              <a:rPr lang="en-GB" sz="1400">
                <a:latin typeface="Didact Gothic"/>
                <a:ea typeface="+mn-lt"/>
                <a:cs typeface="+mn-lt"/>
                <a:hlinkClick r:id="rId3"/>
              </a:rPr>
              <a:t>www.ppn.nhs.uk</a:t>
            </a:r>
            <a:endParaRPr lang="en-GB" sz="1400">
              <a:effectLst/>
              <a:latin typeface="Didact Gothic"/>
              <a:ea typeface="+mn-lt"/>
              <a:cs typeface="+mn-lt"/>
            </a:endParaRPr>
          </a:p>
        </p:txBody>
      </p:sp>
      <p:grpSp>
        <p:nvGrpSpPr>
          <p:cNvPr id="4" name="Group 3">
            <a:extLst>
              <a:ext uri="{FF2B5EF4-FFF2-40B4-BE49-F238E27FC236}">
                <a16:creationId xmlns:a16="http://schemas.microsoft.com/office/drawing/2014/main" id="{64688CB2-2A65-5A1D-EDFD-380E4BC7DC9F}"/>
              </a:ext>
            </a:extLst>
          </p:cNvPr>
          <p:cNvGrpSpPr/>
          <p:nvPr/>
        </p:nvGrpSpPr>
        <p:grpSpPr>
          <a:xfrm>
            <a:off x="-49389" y="4249874"/>
            <a:ext cx="9721358" cy="705558"/>
            <a:chOff x="0" y="4271041"/>
            <a:chExt cx="9721358" cy="705558"/>
          </a:xfrm>
        </p:grpSpPr>
        <p:sp>
          <p:nvSpPr>
            <p:cNvPr id="7" name="TextBox 6">
              <a:extLst>
                <a:ext uri="{FF2B5EF4-FFF2-40B4-BE49-F238E27FC236}">
                  <a16:creationId xmlns:a16="http://schemas.microsoft.com/office/drawing/2014/main" id="{04A9F394-CB76-4658-4A9B-24EC9822E511}"/>
                </a:ext>
              </a:extLst>
            </p:cNvPr>
            <p:cNvSpPr txBox="1"/>
            <p:nvPr/>
          </p:nvSpPr>
          <p:spPr>
            <a:xfrm>
              <a:off x="311400" y="4587659"/>
              <a:ext cx="4329755" cy="369332"/>
            </a:xfrm>
            <a:prstGeom prst="rect">
              <a:avLst/>
            </a:prstGeom>
            <a:noFill/>
          </p:spPr>
          <p:txBody>
            <a:bodyPr wrap="square" lIns="91440" tIns="45720" rIns="91440" bIns="45720" rtlCol="0" anchor="t">
              <a:spAutoFit/>
            </a:bodyPr>
            <a:lstStyle/>
            <a:p>
              <a:r>
                <a:rPr lang="en-GB" sz="1800">
                  <a:solidFill>
                    <a:srgbClr val="7030A0"/>
                  </a:solidFill>
                  <a:latin typeface="Century Gothic" panose="020B0502020202020204" pitchFamily="34" charset="0"/>
                </a:rPr>
                <a:t>#PsychologicalProfessionsWeek2023 </a:t>
              </a:r>
              <a:endParaRPr lang="en-US" sz="1800">
                <a:solidFill>
                  <a:srgbClr val="7030A0"/>
                </a:solidFill>
                <a:latin typeface="Century Gothic" panose="020B0502020202020204" pitchFamily="34" charset="0"/>
              </a:endParaRPr>
            </a:p>
          </p:txBody>
        </p:sp>
        <p:sp>
          <p:nvSpPr>
            <p:cNvPr id="9" name="TextBox 8">
              <a:extLst>
                <a:ext uri="{FF2B5EF4-FFF2-40B4-BE49-F238E27FC236}">
                  <a16:creationId xmlns:a16="http://schemas.microsoft.com/office/drawing/2014/main" id="{3EFF4AF2-F6F9-0FC4-BC1C-D3E71902C668}"/>
                </a:ext>
              </a:extLst>
            </p:cNvPr>
            <p:cNvSpPr txBox="1"/>
            <p:nvPr/>
          </p:nvSpPr>
          <p:spPr>
            <a:xfrm>
              <a:off x="7250460" y="4607267"/>
              <a:ext cx="2470898" cy="369332"/>
            </a:xfrm>
            <a:prstGeom prst="rect">
              <a:avLst/>
            </a:prstGeom>
            <a:noFill/>
          </p:spPr>
          <p:txBody>
            <a:bodyPr wrap="square" lIns="91440" tIns="45720" rIns="91440" bIns="45720" rtlCol="0" anchor="t">
              <a:spAutoFit/>
            </a:bodyPr>
            <a:lstStyle/>
            <a:p>
              <a:r>
                <a:rPr lang="en-GB" sz="1800">
                  <a:solidFill>
                    <a:srgbClr val="7030A0"/>
                  </a:solidFill>
                  <a:latin typeface="Century Gothic" panose="020B0502020202020204" pitchFamily="34" charset="0"/>
                </a:rPr>
                <a:t>#PPWeek23 </a:t>
              </a:r>
              <a:endParaRPr lang="en-US" sz="1800">
                <a:solidFill>
                  <a:srgbClr val="7030A0"/>
                </a:solidFill>
                <a:latin typeface="Century Gothic" panose="020B0502020202020204" pitchFamily="34" charset="0"/>
              </a:endParaRPr>
            </a:p>
          </p:txBody>
        </p:sp>
        <p:cxnSp>
          <p:nvCxnSpPr>
            <p:cNvPr id="12" name="Straight Connector 11">
              <a:extLst>
                <a:ext uri="{FF2B5EF4-FFF2-40B4-BE49-F238E27FC236}">
                  <a16:creationId xmlns:a16="http://schemas.microsoft.com/office/drawing/2014/main" id="{3E0AC3A8-EE96-7E65-DF53-F10423B77575}"/>
                </a:ext>
              </a:extLst>
            </p:cNvPr>
            <p:cNvCxnSpPr>
              <a:cxnSpLocks/>
            </p:cNvCxnSpPr>
            <p:nvPr/>
          </p:nvCxnSpPr>
          <p:spPr>
            <a:xfrm>
              <a:off x="0" y="4410634"/>
              <a:ext cx="9144000" cy="0"/>
            </a:xfrm>
            <a:prstGeom prst="line">
              <a:avLst/>
            </a:prstGeom>
            <a:ln w="762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E19CFBA9-F98C-B650-2A0B-D62C7EBCD590}"/>
                </a:ext>
              </a:extLst>
            </p:cNvPr>
            <p:cNvCxnSpPr>
              <a:cxnSpLocks/>
            </p:cNvCxnSpPr>
            <p:nvPr/>
          </p:nvCxnSpPr>
          <p:spPr>
            <a:xfrm>
              <a:off x="0" y="4271041"/>
              <a:ext cx="9144000" cy="0"/>
            </a:xfrm>
            <a:prstGeom prst="line">
              <a:avLst/>
            </a:prstGeom>
            <a:ln w="76200">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grpSp>
      <p:pic>
        <p:nvPicPr>
          <p:cNvPr id="5" name="Picture 4" descr="A picture containing text, font, graphics, logo">
            <a:extLst>
              <a:ext uri="{FF2B5EF4-FFF2-40B4-BE49-F238E27FC236}">
                <a16:creationId xmlns:a16="http://schemas.microsoft.com/office/drawing/2014/main" id="{0B575D85-2547-11B5-758F-24C8D165C550}"/>
              </a:ext>
            </a:extLst>
          </p:cNvPr>
          <p:cNvPicPr>
            <a:picLocks noChangeAspect="1"/>
          </p:cNvPicPr>
          <p:nvPr/>
        </p:nvPicPr>
        <p:blipFill>
          <a:blip r:embed="rId4"/>
          <a:stretch>
            <a:fillRect/>
          </a:stretch>
        </p:blipFill>
        <p:spPr>
          <a:xfrm>
            <a:off x="6907582" y="93357"/>
            <a:ext cx="2187029" cy="815411"/>
          </a:xfrm>
          <a:prstGeom prst="rect">
            <a:avLst/>
          </a:prstGeom>
        </p:spPr>
      </p:pic>
      <p:sp>
        <p:nvSpPr>
          <p:cNvPr id="3" name="Footer Placeholder 2">
            <a:extLst>
              <a:ext uri="{FF2B5EF4-FFF2-40B4-BE49-F238E27FC236}">
                <a16:creationId xmlns:a16="http://schemas.microsoft.com/office/drawing/2014/main" id="{67720168-5673-5EE3-60A4-533E1F5B588F}"/>
              </a:ext>
            </a:extLst>
          </p:cNvPr>
          <p:cNvSpPr>
            <a:spLocks noGrp="1"/>
          </p:cNvSpPr>
          <p:nvPr>
            <p:ph type="ftr" sz="quarter" idx="11"/>
          </p:nvPr>
        </p:nvSpPr>
        <p:spPr/>
        <p:txBody>
          <a:bodyPr/>
          <a:lstStyle/>
          <a:p>
            <a:r>
              <a:rPr lang="en-GB"/>
              <a:t>1</a:t>
            </a:r>
          </a:p>
        </p:txBody>
      </p:sp>
    </p:spTree>
    <p:extLst>
      <p:ext uri="{BB962C8B-B14F-4D97-AF65-F5344CB8AC3E}">
        <p14:creationId xmlns:p14="http://schemas.microsoft.com/office/powerpoint/2010/main" val="12318127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8E428A17-0154-B10A-E6A9-D7029C480767}"/>
              </a:ext>
            </a:extLst>
          </p:cNvPr>
          <p:cNvSpPr/>
          <p:nvPr/>
        </p:nvSpPr>
        <p:spPr>
          <a:xfrm>
            <a:off x="605994" y="886812"/>
            <a:ext cx="148266" cy="3019693"/>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6" name="TextBox 5">
            <a:extLst>
              <a:ext uri="{FF2B5EF4-FFF2-40B4-BE49-F238E27FC236}">
                <a16:creationId xmlns:a16="http://schemas.microsoft.com/office/drawing/2014/main" id="{EE80FEAC-5DB7-4189-A738-7B42950A4250}"/>
              </a:ext>
            </a:extLst>
          </p:cNvPr>
          <p:cNvSpPr txBox="1"/>
          <p:nvPr/>
        </p:nvSpPr>
        <p:spPr>
          <a:xfrm>
            <a:off x="186781" y="179472"/>
            <a:ext cx="7632595" cy="1554272"/>
          </a:xfrm>
          <a:prstGeom prst="rect">
            <a:avLst/>
          </a:prstGeom>
          <a:noFill/>
        </p:spPr>
        <p:txBody>
          <a:bodyPr wrap="square" lIns="91440" tIns="45720" rIns="91440" bIns="45720" rtlCol="0" anchor="t">
            <a:spAutoFit/>
          </a:bodyPr>
          <a:lstStyle/>
          <a:p>
            <a:r>
              <a:rPr lang="en-GB" sz="3600" b="1">
                <a:solidFill>
                  <a:srgbClr val="7030A0"/>
                </a:solidFill>
                <a:latin typeface="Century Gothic" panose="020B0502020202020204" pitchFamily="34" charset="0"/>
                <a:ea typeface="Calibri"/>
                <a:cs typeface="Calibri"/>
              </a:rPr>
              <a:t>Key dates</a:t>
            </a:r>
            <a:endParaRPr lang="en-GB" sz="3200" b="1">
              <a:solidFill>
                <a:srgbClr val="7030A0"/>
              </a:solidFill>
              <a:latin typeface="Century Gothic" panose="020B0502020202020204" pitchFamily="34" charset="0"/>
              <a:ea typeface="Calibri"/>
              <a:cs typeface="Calibri"/>
            </a:endParaRPr>
          </a:p>
          <a:p>
            <a:endParaRPr lang="en-GB" sz="3200" b="1">
              <a:solidFill>
                <a:srgbClr val="7030A0"/>
              </a:solidFill>
              <a:effectLst>
                <a:outerShdw blurRad="38100" dist="38100" dir="2700000" algn="tl">
                  <a:srgbClr val="000000">
                    <a:alpha val="43137"/>
                  </a:srgbClr>
                </a:outerShdw>
              </a:effectLst>
              <a:latin typeface="Calibri" panose="020F0502020204030204"/>
            </a:endParaRPr>
          </a:p>
          <a:p>
            <a:endParaRPr lang="en-GB" sz="2700" b="1">
              <a:solidFill>
                <a:srgbClr val="7030A0"/>
              </a:solidFill>
              <a:effectLst>
                <a:outerShdw blurRad="38100" dist="38100" dir="2700000" algn="tl">
                  <a:srgbClr val="000000">
                    <a:alpha val="43137"/>
                  </a:srgbClr>
                </a:outerShdw>
              </a:effectLst>
              <a:latin typeface="Calibri" panose="020F0502020204030204"/>
            </a:endParaRPr>
          </a:p>
        </p:txBody>
      </p:sp>
      <p:sp>
        <p:nvSpPr>
          <p:cNvPr id="8" name="TextBox 7">
            <a:extLst>
              <a:ext uri="{FF2B5EF4-FFF2-40B4-BE49-F238E27FC236}">
                <a16:creationId xmlns:a16="http://schemas.microsoft.com/office/drawing/2014/main" id="{CBED42E0-7964-45DE-AFAB-9DF67C00AD53}"/>
              </a:ext>
            </a:extLst>
          </p:cNvPr>
          <p:cNvSpPr txBox="1"/>
          <p:nvPr/>
        </p:nvSpPr>
        <p:spPr>
          <a:xfrm>
            <a:off x="3381762" y="3413534"/>
            <a:ext cx="2754306" cy="346249"/>
          </a:xfrm>
          <a:prstGeom prst="rect">
            <a:avLst/>
          </a:prstGeom>
          <a:noFill/>
        </p:spPr>
        <p:txBody>
          <a:bodyPr wrap="square" rtlCol="0">
            <a:spAutoFit/>
          </a:bodyPr>
          <a:lstStyle/>
          <a:p>
            <a:r>
              <a:rPr lang="en-GB" sz="1650" b="1">
                <a:solidFill>
                  <a:srgbClr val="7030A0"/>
                </a:solidFill>
                <a:latin typeface="Calibri" panose="020F0502020204030204"/>
              </a:rPr>
              <a:t> </a:t>
            </a:r>
          </a:p>
        </p:txBody>
      </p:sp>
      <p:grpSp>
        <p:nvGrpSpPr>
          <p:cNvPr id="4" name="Group 3">
            <a:extLst>
              <a:ext uri="{FF2B5EF4-FFF2-40B4-BE49-F238E27FC236}">
                <a16:creationId xmlns:a16="http://schemas.microsoft.com/office/drawing/2014/main" id="{64688CB2-2A65-5A1D-EDFD-380E4BC7DC9F}"/>
              </a:ext>
            </a:extLst>
          </p:cNvPr>
          <p:cNvGrpSpPr/>
          <p:nvPr/>
        </p:nvGrpSpPr>
        <p:grpSpPr>
          <a:xfrm>
            <a:off x="0" y="4271041"/>
            <a:ext cx="9721358" cy="705558"/>
            <a:chOff x="0" y="4271041"/>
            <a:chExt cx="9721358" cy="705558"/>
          </a:xfrm>
        </p:grpSpPr>
        <p:sp>
          <p:nvSpPr>
            <p:cNvPr id="7" name="TextBox 6">
              <a:extLst>
                <a:ext uri="{FF2B5EF4-FFF2-40B4-BE49-F238E27FC236}">
                  <a16:creationId xmlns:a16="http://schemas.microsoft.com/office/drawing/2014/main" id="{04A9F394-CB76-4658-4A9B-24EC9822E511}"/>
                </a:ext>
              </a:extLst>
            </p:cNvPr>
            <p:cNvSpPr txBox="1"/>
            <p:nvPr/>
          </p:nvSpPr>
          <p:spPr>
            <a:xfrm>
              <a:off x="311400" y="4587659"/>
              <a:ext cx="4329755" cy="369332"/>
            </a:xfrm>
            <a:prstGeom prst="rect">
              <a:avLst/>
            </a:prstGeom>
            <a:noFill/>
          </p:spPr>
          <p:txBody>
            <a:bodyPr wrap="square" lIns="91440" tIns="45720" rIns="91440" bIns="45720" rtlCol="0" anchor="t">
              <a:spAutoFit/>
            </a:bodyPr>
            <a:lstStyle/>
            <a:p>
              <a:r>
                <a:rPr lang="en-GB" sz="1800">
                  <a:solidFill>
                    <a:srgbClr val="7030A0"/>
                  </a:solidFill>
                  <a:latin typeface="Century Gothic" panose="020B0502020202020204" pitchFamily="34" charset="0"/>
                </a:rPr>
                <a:t>#PsychologicalProfessionsWeek2023 </a:t>
              </a:r>
              <a:endParaRPr lang="en-US" sz="1800">
                <a:solidFill>
                  <a:srgbClr val="7030A0"/>
                </a:solidFill>
                <a:latin typeface="Century Gothic" panose="020B0502020202020204" pitchFamily="34" charset="0"/>
              </a:endParaRPr>
            </a:p>
          </p:txBody>
        </p:sp>
        <p:sp>
          <p:nvSpPr>
            <p:cNvPr id="9" name="TextBox 8">
              <a:extLst>
                <a:ext uri="{FF2B5EF4-FFF2-40B4-BE49-F238E27FC236}">
                  <a16:creationId xmlns:a16="http://schemas.microsoft.com/office/drawing/2014/main" id="{3EFF4AF2-F6F9-0FC4-BC1C-D3E71902C668}"/>
                </a:ext>
              </a:extLst>
            </p:cNvPr>
            <p:cNvSpPr txBox="1"/>
            <p:nvPr/>
          </p:nvSpPr>
          <p:spPr>
            <a:xfrm>
              <a:off x="7250460" y="4607267"/>
              <a:ext cx="2470898" cy="369332"/>
            </a:xfrm>
            <a:prstGeom prst="rect">
              <a:avLst/>
            </a:prstGeom>
            <a:noFill/>
          </p:spPr>
          <p:txBody>
            <a:bodyPr wrap="square" lIns="91440" tIns="45720" rIns="91440" bIns="45720" rtlCol="0" anchor="t">
              <a:spAutoFit/>
            </a:bodyPr>
            <a:lstStyle/>
            <a:p>
              <a:r>
                <a:rPr lang="en-GB" sz="1800">
                  <a:solidFill>
                    <a:srgbClr val="7030A0"/>
                  </a:solidFill>
                  <a:latin typeface="Century Gothic" panose="020B0502020202020204" pitchFamily="34" charset="0"/>
                </a:rPr>
                <a:t>#PPWeek23 </a:t>
              </a:r>
              <a:endParaRPr lang="en-US" sz="1800">
                <a:solidFill>
                  <a:srgbClr val="7030A0"/>
                </a:solidFill>
                <a:latin typeface="Century Gothic" panose="020B0502020202020204" pitchFamily="34" charset="0"/>
              </a:endParaRPr>
            </a:p>
          </p:txBody>
        </p:sp>
        <p:cxnSp>
          <p:nvCxnSpPr>
            <p:cNvPr id="12" name="Straight Connector 11">
              <a:extLst>
                <a:ext uri="{FF2B5EF4-FFF2-40B4-BE49-F238E27FC236}">
                  <a16:creationId xmlns:a16="http://schemas.microsoft.com/office/drawing/2014/main" id="{3E0AC3A8-EE96-7E65-DF53-F10423B77575}"/>
                </a:ext>
              </a:extLst>
            </p:cNvPr>
            <p:cNvCxnSpPr>
              <a:cxnSpLocks/>
            </p:cNvCxnSpPr>
            <p:nvPr/>
          </p:nvCxnSpPr>
          <p:spPr>
            <a:xfrm>
              <a:off x="0" y="4410634"/>
              <a:ext cx="9144000" cy="0"/>
            </a:xfrm>
            <a:prstGeom prst="line">
              <a:avLst/>
            </a:prstGeom>
            <a:ln w="762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E19CFBA9-F98C-B650-2A0B-D62C7EBCD590}"/>
                </a:ext>
              </a:extLst>
            </p:cNvPr>
            <p:cNvCxnSpPr>
              <a:cxnSpLocks/>
            </p:cNvCxnSpPr>
            <p:nvPr/>
          </p:nvCxnSpPr>
          <p:spPr>
            <a:xfrm>
              <a:off x="0" y="4271041"/>
              <a:ext cx="9144000" cy="0"/>
            </a:xfrm>
            <a:prstGeom prst="line">
              <a:avLst/>
            </a:prstGeom>
            <a:ln w="76200">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B637B0E0-C73A-D87A-63E4-46D2E0E40E0B}"/>
              </a:ext>
            </a:extLst>
          </p:cNvPr>
          <p:cNvGrpSpPr/>
          <p:nvPr/>
        </p:nvGrpSpPr>
        <p:grpSpPr>
          <a:xfrm>
            <a:off x="572029" y="1408425"/>
            <a:ext cx="182231" cy="1730931"/>
            <a:chOff x="709612" y="1613708"/>
            <a:chExt cx="409575" cy="3746440"/>
          </a:xfrm>
          <a:solidFill>
            <a:schemeClr val="bg2">
              <a:lumMod val="75000"/>
            </a:schemeClr>
          </a:solidFill>
        </p:grpSpPr>
        <p:sp>
          <p:nvSpPr>
            <p:cNvPr id="10" name="Oval 9">
              <a:extLst>
                <a:ext uri="{FF2B5EF4-FFF2-40B4-BE49-F238E27FC236}">
                  <a16:creationId xmlns:a16="http://schemas.microsoft.com/office/drawing/2014/main" id="{0B4B9CD1-4FF4-A191-38BE-FFA1C30F73D7}"/>
                </a:ext>
              </a:extLst>
            </p:cNvPr>
            <p:cNvSpPr/>
            <p:nvPr/>
          </p:nvSpPr>
          <p:spPr>
            <a:xfrm>
              <a:off x="709612" y="1613708"/>
              <a:ext cx="409575" cy="409575"/>
            </a:xfrm>
            <a:prstGeom prst="ellipse">
              <a:avLst/>
            </a:prstGeom>
            <a:grp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11" name="Oval 10">
              <a:extLst>
                <a:ext uri="{FF2B5EF4-FFF2-40B4-BE49-F238E27FC236}">
                  <a16:creationId xmlns:a16="http://schemas.microsoft.com/office/drawing/2014/main" id="{864E0039-4282-5A99-6221-E9680FEAD9FC}"/>
                </a:ext>
              </a:extLst>
            </p:cNvPr>
            <p:cNvSpPr/>
            <p:nvPr/>
          </p:nvSpPr>
          <p:spPr>
            <a:xfrm>
              <a:off x="709612" y="3282141"/>
              <a:ext cx="409575" cy="409575"/>
            </a:xfrm>
            <a:prstGeom prst="ellipse">
              <a:avLst/>
            </a:prstGeom>
            <a:grp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14" name="Oval 13">
              <a:extLst>
                <a:ext uri="{FF2B5EF4-FFF2-40B4-BE49-F238E27FC236}">
                  <a16:creationId xmlns:a16="http://schemas.microsoft.com/office/drawing/2014/main" id="{AE4F4FC9-38AB-AC06-8967-B1EED70AE83B}"/>
                </a:ext>
              </a:extLst>
            </p:cNvPr>
            <p:cNvSpPr/>
            <p:nvPr/>
          </p:nvSpPr>
          <p:spPr>
            <a:xfrm>
              <a:off x="709612" y="4950573"/>
              <a:ext cx="409575" cy="409575"/>
            </a:xfrm>
            <a:prstGeom prst="ellipse">
              <a:avLst/>
            </a:prstGeom>
            <a:grp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grpSp>
      <p:sp>
        <p:nvSpPr>
          <p:cNvPr id="16" name="TextBox 15">
            <a:extLst>
              <a:ext uri="{FF2B5EF4-FFF2-40B4-BE49-F238E27FC236}">
                <a16:creationId xmlns:a16="http://schemas.microsoft.com/office/drawing/2014/main" id="{5BDBF41D-4AD1-4DAD-B9DB-0CEBE2135A5C}"/>
              </a:ext>
              <a:ext uri="{C183D7F6-B498-43B3-948B-1728B52AA6E4}">
                <adec:decorative xmlns:adec="http://schemas.microsoft.com/office/drawing/2017/decorative" val="1"/>
              </a:ext>
            </a:extLst>
          </p:cNvPr>
          <p:cNvSpPr txBox="1"/>
          <p:nvPr/>
        </p:nvSpPr>
        <p:spPr>
          <a:xfrm>
            <a:off x="817516" y="1295838"/>
            <a:ext cx="8176430" cy="646331"/>
          </a:xfrm>
          <a:prstGeom prst="rect">
            <a:avLst/>
          </a:prstGeom>
          <a:noFill/>
        </p:spPr>
        <p:txBody>
          <a:bodyPr wrap="square" lIns="91440" tIns="45720" rIns="91440" bIns="45720" anchor="t">
            <a:spAutoFit/>
          </a:bodyPr>
          <a:lstStyle/>
          <a:p>
            <a:r>
              <a:rPr lang="en-GB" sz="1800">
                <a:solidFill>
                  <a:srgbClr val="333333"/>
                </a:solidFill>
                <a:latin typeface="Didact Gothic"/>
                <a:ea typeface="Calibri" panose="020F0502020204030204" pitchFamily="34" charset="0"/>
              </a:rPr>
              <a:t>25 September 2023 : Psychological Professions Week 2023 Communications Commence</a:t>
            </a:r>
            <a:endParaRPr lang="en-GB" sz="1800">
              <a:solidFill>
                <a:srgbClr val="333333"/>
              </a:solidFill>
              <a:latin typeface="Didact Gothic" panose="00000500000000000000" pitchFamily="2" charset="0"/>
              <a:ea typeface="Calibri" panose="020F0502020204030204" pitchFamily="34" charset="0"/>
            </a:endParaRPr>
          </a:p>
        </p:txBody>
      </p:sp>
      <p:sp>
        <p:nvSpPr>
          <p:cNvPr id="17" name="TextBox 16">
            <a:extLst>
              <a:ext uri="{FF2B5EF4-FFF2-40B4-BE49-F238E27FC236}">
                <a16:creationId xmlns:a16="http://schemas.microsoft.com/office/drawing/2014/main" id="{B73C89D5-9416-47C8-9BF0-C69103B2B7C3}"/>
              </a:ext>
              <a:ext uri="{C183D7F6-B498-43B3-948B-1728B52AA6E4}">
                <adec:decorative xmlns:adec="http://schemas.microsoft.com/office/drawing/2017/decorative" val="1"/>
              </a:ext>
            </a:extLst>
          </p:cNvPr>
          <p:cNvSpPr txBox="1"/>
          <p:nvPr/>
        </p:nvSpPr>
        <p:spPr>
          <a:xfrm>
            <a:off x="817516" y="2081100"/>
            <a:ext cx="8176430" cy="646331"/>
          </a:xfrm>
          <a:prstGeom prst="rect">
            <a:avLst/>
          </a:prstGeom>
          <a:noFill/>
        </p:spPr>
        <p:txBody>
          <a:bodyPr wrap="square" lIns="91440" tIns="45720" rIns="91440" bIns="45720" anchor="t">
            <a:spAutoFit/>
          </a:bodyPr>
          <a:lstStyle/>
          <a:p>
            <a:r>
              <a:rPr lang="en-GB" sz="1800">
                <a:solidFill>
                  <a:srgbClr val="333333"/>
                </a:solidFill>
                <a:latin typeface="Didact Gothic"/>
                <a:ea typeface="Calibri" panose="020F0502020204030204" pitchFamily="34" charset="0"/>
              </a:rPr>
              <a:t>9 October 2023: Registrations open for PPN Regional Events and PPN National In-person Conference </a:t>
            </a:r>
            <a:r>
              <a:rPr lang="en-GB" sz="1800">
                <a:latin typeface="Didact Gothic"/>
                <a:ea typeface="Calibri" panose="020F0502020204030204" pitchFamily="34" charset="0"/>
              </a:rPr>
              <a:t>(</a:t>
            </a:r>
            <a:r>
              <a:rPr lang="en-GB" sz="1800">
                <a:latin typeface="Didact Gothic"/>
                <a:ea typeface="Calibri" panose="020F0502020204030204" pitchFamily="34" charset="0"/>
                <a:hlinkClick r:id="rId2"/>
              </a:rPr>
              <a:t>PPWeek23 Programme</a:t>
            </a:r>
            <a:r>
              <a:rPr lang="en-GB" sz="1800">
                <a:latin typeface="Didact Gothic"/>
                <a:ea typeface="Calibri" panose="020F0502020204030204" pitchFamily="34" charset="0"/>
              </a:rPr>
              <a:t>)</a:t>
            </a:r>
            <a:endParaRPr lang="en-GB" sz="1800">
              <a:latin typeface="Didact Gothic" panose="00000500000000000000" pitchFamily="2" charset="0"/>
              <a:ea typeface="Calibri" panose="020F0502020204030204" pitchFamily="34" charset="0"/>
            </a:endParaRPr>
          </a:p>
        </p:txBody>
      </p:sp>
      <p:sp>
        <p:nvSpPr>
          <p:cNvPr id="18" name="TextBox 17">
            <a:extLst>
              <a:ext uri="{FF2B5EF4-FFF2-40B4-BE49-F238E27FC236}">
                <a16:creationId xmlns:a16="http://schemas.microsoft.com/office/drawing/2014/main" id="{0CE0B61A-D879-4A10-B7A4-A447AD9C0F92}"/>
              </a:ext>
              <a:ext uri="{C183D7F6-B498-43B3-948B-1728B52AA6E4}">
                <adec:decorative xmlns:adec="http://schemas.microsoft.com/office/drawing/2017/decorative" val="1"/>
              </a:ext>
            </a:extLst>
          </p:cNvPr>
          <p:cNvSpPr txBox="1"/>
          <p:nvPr/>
        </p:nvSpPr>
        <p:spPr>
          <a:xfrm>
            <a:off x="817516" y="2850110"/>
            <a:ext cx="8176430" cy="369332"/>
          </a:xfrm>
          <a:prstGeom prst="rect">
            <a:avLst/>
          </a:prstGeom>
          <a:noFill/>
        </p:spPr>
        <p:txBody>
          <a:bodyPr wrap="square" lIns="91440" tIns="45720" rIns="91440" bIns="45720" anchor="t">
            <a:spAutoFit/>
          </a:bodyPr>
          <a:lstStyle/>
          <a:p>
            <a:r>
              <a:rPr lang="en-GB" sz="1800">
                <a:solidFill>
                  <a:srgbClr val="333333"/>
                </a:solidFill>
                <a:latin typeface="Didact Gothic"/>
                <a:ea typeface="Calibri" panose="020F0502020204030204" pitchFamily="34" charset="0"/>
              </a:rPr>
              <a:t>6 November 2023: 'One week to go' communications </a:t>
            </a:r>
          </a:p>
        </p:txBody>
      </p:sp>
      <p:sp>
        <p:nvSpPr>
          <p:cNvPr id="22" name="TextBox 21">
            <a:extLst>
              <a:ext uri="{FF2B5EF4-FFF2-40B4-BE49-F238E27FC236}">
                <a16:creationId xmlns:a16="http://schemas.microsoft.com/office/drawing/2014/main" id="{70617AC8-929A-199B-FED6-69E595E74EC7}"/>
              </a:ext>
              <a:ext uri="{C183D7F6-B498-43B3-948B-1728B52AA6E4}">
                <adec:decorative xmlns:adec="http://schemas.microsoft.com/office/drawing/2017/decorative" val="1"/>
              </a:ext>
            </a:extLst>
          </p:cNvPr>
          <p:cNvSpPr txBox="1"/>
          <p:nvPr/>
        </p:nvSpPr>
        <p:spPr>
          <a:xfrm>
            <a:off x="817516" y="3541554"/>
            <a:ext cx="8176430" cy="369332"/>
          </a:xfrm>
          <a:prstGeom prst="rect">
            <a:avLst/>
          </a:prstGeom>
          <a:noFill/>
        </p:spPr>
        <p:txBody>
          <a:bodyPr wrap="square" lIns="91440" tIns="45720" rIns="91440" bIns="45720" anchor="t">
            <a:spAutoFit/>
          </a:bodyPr>
          <a:lstStyle/>
          <a:p>
            <a:r>
              <a:rPr lang="en-GB" sz="1800">
                <a:solidFill>
                  <a:srgbClr val="333333"/>
                </a:solidFill>
                <a:latin typeface="Didact Gothic"/>
                <a:ea typeface="Calibri" panose="020F0502020204030204" pitchFamily="34" charset="0"/>
              </a:rPr>
              <a:t>13 – 17 November 2023: Psychological Professions Week 2023!</a:t>
            </a:r>
          </a:p>
        </p:txBody>
      </p:sp>
      <p:sp>
        <p:nvSpPr>
          <p:cNvPr id="23" name="Star: 5 Points 22">
            <a:extLst>
              <a:ext uri="{FF2B5EF4-FFF2-40B4-BE49-F238E27FC236}">
                <a16:creationId xmlns:a16="http://schemas.microsoft.com/office/drawing/2014/main" id="{CDBED8EF-8947-3F7F-2918-40B46CE3246F}"/>
              </a:ext>
            </a:extLst>
          </p:cNvPr>
          <p:cNvSpPr/>
          <p:nvPr/>
        </p:nvSpPr>
        <p:spPr>
          <a:xfrm>
            <a:off x="481189" y="3539772"/>
            <a:ext cx="366890" cy="366890"/>
          </a:xfrm>
          <a:prstGeom prst="star5">
            <a:avLst/>
          </a:prstGeom>
          <a:solidFill>
            <a:schemeClr val="bg1">
              <a:lumMod val="65000"/>
            </a:schemeClr>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 name="Picture 1" descr="A picture containing text, font, graphics, logo">
            <a:extLst>
              <a:ext uri="{FF2B5EF4-FFF2-40B4-BE49-F238E27FC236}">
                <a16:creationId xmlns:a16="http://schemas.microsoft.com/office/drawing/2014/main" id="{1940F4C0-663F-EEAF-21CE-25DBAEE09E6D}"/>
              </a:ext>
            </a:extLst>
          </p:cNvPr>
          <p:cNvPicPr>
            <a:picLocks noChangeAspect="1"/>
          </p:cNvPicPr>
          <p:nvPr/>
        </p:nvPicPr>
        <p:blipFill>
          <a:blip r:embed="rId3"/>
          <a:stretch>
            <a:fillRect/>
          </a:stretch>
        </p:blipFill>
        <p:spPr>
          <a:xfrm>
            <a:off x="6310147" y="53895"/>
            <a:ext cx="2743201" cy="1022774"/>
          </a:xfrm>
          <a:prstGeom prst="rect">
            <a:avLst/>
          </a:prstGeom>
        </p:spPr>
      </p:pic>
      <p:sp>
        <p:nvSpPr>
          <p:cNvPr id="3" name="Footer Placeholder 2">
            <a:extLst>
              <a:ext uri="{FF2B5EF4-FFF2-40B4-BE49-F238E27FC236}">
                <a16:creationId xmlns:a16="http://schemas.microsoft.com/office/drawing/2014/main" id="{2D44860C-41DC-CCA9-E87B-307352965AB3}"/>
              </a:ext>
            </a:extLst>
          </p:cNvPr>
          <p:cNvSpPr>
            <a:spLocks noGrp="1"/>
          </p:cNvSpPr>
          <p:nvPr>
            <p:ph type="ftr" sz="quarter" idx="11"/>
          </p:nvPr>
        </p:nvSpPr>
        <p:spPr/>
        <p:txBody>
          <a:bodyPr/>
          <a:lstStyle/>
          <a:p>
            <a:r>
              <a:rPr lang="en-GB"/>
              <a:t>1</a:t>
            </a:r>
          </a:p>
        </p:txBody>
      </p:sp>
    </p:spTree>
    <p:extLst>
      <p:ext uri="{BB962C8B-B14F-4D97-AF65-F5344CB8AC3E}">
        <p14:creationId xmlns:p14="http://schemas.microsoft.com/office/powerpoint/2010/main" val="367048050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FC863D66348F74A80EF1EF2B6B2D2A1" ma:contentTypeVersion="17" ma:contentTypeDescription="Create a new document." ma:contentTypeScope="" ma:versionID="02715f36ffb039fcb0be61614391c388">
  <xsd:schema xmlns:xsd="http://www.w3.org/2001/XMLSchema" xmlns:xs="http://www.w3.org/2001/XMLSchema" xmlns:p="http://schemas.microsoft.com/office/2006/metadata/properties" xmlns:ns2="8d1c86c9-e727-46b8-8e60-6d315c8da76c" xmlns:ns3="cffba80a-7c73-4e02-b2da-8fa11b1d1a0d" targetNamespace="http://schemas.microsoft.com/office/2006/metadata/properties" ma:root="true" ma:fieldsID="cd020ce6deb18508bb2d0dab3cad6711" ns2:_="" ns3:_="">
    <xsd:import namespace="8d1c86c9-e727-46b8-8e60-6d315c8da76c"/>
    <xsd:import namespace="cffba80a-7c73-4e02-b2da-8fa11b1d1a0d"/>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2:MediaServiceLocation" minOccurs="0"/>
                <xsd:element ref="ns2:lcf76f155ced4ddcb4097134ff3c332f" minOccurs="0"/>
                <xsd:element ref="ns3:TaxCatchAll"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d1c86c9-e727-46b8-8e60-6d315c8da76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ternalName="MediaServiceDateTaken"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MediaServiceLocation" ma:index="20"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2b5e471e-86a7-4573-b003-24887ebde442"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cffba80a-7c73-4e02-b2da-8fa11b1d1a0d"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dff9fa32-f305-42b0-bc87-e4689e6287c7}" ma:internalName="TaxCatchAll" ma:showField="CatchAllData" ma:web="cffba80a-7c73-4e02-b2da-8fa11b1d1a0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cffba80a-7c73-4e02-b2da-8fa11b1d1a0d" xsi:nil="true"/>
    <lcf76f155ced4ddcb4097134ff3c332f xmlns="8d1c86c9-e727-46b8-8e60-6d315c8da76c">
      <Terms xmlns="http://schemas.microsoft.com/office/infopath/2007/PartnerControls"/>
    </lcf76f155ced4ddcb4097134ff3c332f>
    <SharedWithUsers xmlns="cffba80a-7c73-4e02-b2da-8fa11b1d1a0d">
      <UserInfo>
        <DisplayName>Kimberley Blakemore</DisplayName>
        <AccountId>31</AccountId>
        <AccountType/>
      </UserInfo>
      <UserInfo>
        <DisplayName>Polly James</DisplayName>
        <AccountId>600</AccountId>
        <AccountType/>
      </UserInfo>
      <UserInfo>
        <DisplayName>Devon Puttick</DisplayName>
        <AccountId>12</AccountId>
        <AccountType/>
      </UserInfo>
      <UserInfo>
        <DisplayName>Megan Wilson</DisplayName>
        <AccountId>1303</AccountId>
        <AccountType/>
      </UserInfo>
    </SharedWithUser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4ED3806-1C89-4A08-AA26-69E07B3F2BF8}">
  <ds:schemaRefs>
    <ds:schemaRef ds:uri="8d1c86c9-e727-46b8-8e60-6d315c8da76c"/>
    <ds:schemaRef ds:uri="cffba80a-7c73-4e02-b2da-8fa11b1d1a0d"/>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12749B2E-1478-4769-86CB-445AA09DEB1B}">
  <ds:schemaRefs>
    <ds:schemaRef ds:uri="8d1c86c9-e727-46b8-8e60-6d315c8da76c"/>
    <ds:schemaRef ds:uri="cffba80a-7c73-4e02-b2da-8fa11b1d1a0d"/>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0CC1A9B0-3863-4DA6-B8A1-F057DAB4A3E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HEE</Template>
  <Application>Microsoft Office PowerPoint</Application>
  <PresentationFormat>On-screen Show (16:9)</PresentationFormat>
  <Slides>15</Slides>
  <Notes>1</Notes>
  <HiddenSlides>0</HiddenSlide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Studio Whatever</dc:creator>
  <cp:revision>1</cp:revision>
  <dcterms:created xsi:type="dcterms:W3CDTF">2021-04-06T16:42:50Z</dcterms:created>
  <dcterms:modified xsi:type="dcterms:W3CDTF">2023-10-03T13:49:33Z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0x010100DFC863D66348F74A80EF1EF2B6B2D2A1</vt:lpwstr>
  </property>
  <property fmtid="{D5CDD505-2E9C-101B-9397-08002B2CF9AE}" pid="3" name="MediaServiceImageTags">
    <vt:lpwstr/>
  </property>
</Properties>
</file>