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4"/>
  </p:sldMasterIdLst>
  <p:notesMasterIdLst>
    <p:notesMasterId r:id="rId13"/>
  </p:notesMasterIdLst>
  <p:handoutMasterIdLst>
    <p:handoutMasterId r:id="rId14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E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522" autoAdjust="0"/>
    <p:restoredTop sz="94674" autoAdjust="0"/>
  </p:normalViewPr>
  <p:slideViewPr>
    <p:cSldViewPr snapToGrid="0" snapToObjects="1">
      <p:cViewPr varScale="1">
        <p:scale>
          <a:sx n="162" d="100"/>
          <a:sy n="162" d="100"/>
        </p:scale>
        <p:origin x="2394" y="14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8" d="100"/>
          <a:sy n="88" d="100"/>
        </p:scale>
        <p:origin x="-387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Oates" userId="8953db73-be24-4358-80fc-23c76bf24b70" providerId="ADAL" clId="{F241B609-179A-44EC-B9E9-119D04360270}"/>
    <pc:docChg chg="modSld">
      <pc:chgData name="Matthew Oates" userId="8953db73-be24-4358-80fc-23c76bf24b70" providerId="ADAL" clId="{F241B609-179A-44EC-B9E9-119D04360270}" dt="2023-04-06T08:11:15.265" v="1" actId="207"/>
      <pc:docMkLst>
        <pc:docMk/>
      </pc:docMkLst>
      <pc:sldChg chg="modSp mod">
        <pc:chgData name="Matthew Oates" userId="8953db73-be24-4358-80fc-23c76bf24b70" providerId="ADAL" clId="{F241B609-179A-44EC-B9E9-119D04360270}" dt="2023-04-06T08:11:15.265" v="1" actId="207"/>
        <pc:sldMkLst>
          <pc:docMk/>
          <pc:sldMk cId="2441850639" sldId="257"/>
        </pc:sldMkLst>
        <pc:spChg chg="mod">
          <ac:chgData name="Matthew Oates" userId="8953db73-be24-4358-80fc-23c76bf24b70" providerId="ADAL" clId="{F241B609-179A-44EC-B9E9-119D04360270}" dt="2023-04-06T08:11:15.265" v="1" actId="207"/>
          <ac:spMkLst>
            <pc:docMk/>
            <pc:sldMk cId="2441850639" sldId="257"/>
            <ac:spMk id="3" creationId="{B13A92EA-95BB-F421-3A78-DA615A79EB9C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90A331-7ADD-4391-8CA5-606C9BFD26F5}" type="datetimeFigureOut">
              <a:rPr lang="en-GB" smtClean="0"/>
              <a:t>06/04/2023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NHS Improvement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AE16CE-1862-465F-9912-D0001C1A0F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06748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2AE991-F138-4FD8-982E-957F3CA6A0F6}" type="datetimeFigureOut">
              <a:rPr lang="en-GB" smtClean="0"/>
              <a:t>06/04/2023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NHS Improvement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90AB7D-FC04-41BF-88F7-E47891A062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901105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08E90-F652-4B40-BD0B-1F8BC7EBCD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4765" y="4209426"/>
            <a:ext cx="9144000" cy="601111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F7CE30-6632-4A18-9007-59691A06EF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4765" y="4843667"/>
            <a:ext cx="9144000" cy="46637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FCDE03-0EEA-4F49-A6B9-58B291621EE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0000" y="360000"/>
            <a:ext cx="953272" cy="72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06723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9FCB08CE-B749-4A34-8E38-256DAB23FDA3}"/>
              </a:ext>
            </a:extLst>
          </p:cNvPr>
          <p:cNvSpPr txBox="1"/>
          <p:nvPr userDrawn="1"/>
        </p:nvSpPr>
        <p:spPr>
          <a:xfrm>
            <a:off x="291314" y="6372536"/>
            <a:ext cx="6473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34F92BC6-D7C3-584B-87F2-0B845776A5AD}" type="slidenum">
              <a:rPr lang="en-US" sz="120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l"/>
              <a:t>‹#›</a:t>
            </a:fld>
            <a:r>
              <a:rPr lang="en-US" sz="120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200" dirty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endParaRPr lang="en-US" sz="12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le 10">
            <a:extLst>
              <a:ext uri="{FF2B5EF4-FFF2-40B4-BE49-F238E27FC236}">
                <a16:creationId xmlns:a16="http://schemas.microsoft.com/office/drawing/2014/main" id="{22B34758-9E88-47CF-97D6-6500D97D9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109" y="1210682"/>
            <a:ext cx="10641498" cy="611649"/>
          </a:xfrm>
          <a:prstGeom prst="rect">
            <a:avLst/>
          </a:prstGeom>
        </p:spPr>
        <p:txBody>
          <a:bodyPr/>
          <a:lstStyle>
            <a:lvl1pPr>
              <a:defRPr sz="3600" b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US" sz="2800" dirty="0">
              <a:solidFill>
                <a:srgbClr val="005EB8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34C2919C-3AD4-436F-A0CC-4F48C43AA52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4109" y="2141151"/>
            <a:ext cx="10641498" cy="2244128"/>
          </a:xfrm>
          <a:prstGeom prst="rect">
            <a:avLst/>
          </a:prstGeo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5AB091A9-979F-438D-A004-40CFB3EAC3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76" y="6333439"/>
            <a:ext cx="5723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D9F83AB-04F8-4C53-93F7-BAAABEF426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0000" y="360000"/>
            <a:ext cx="953272" cy="72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1314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C963A1-AC6C-45E8-9A5E-5724DC43F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06ACFE-E4D6-411B-9ADC-FFC9D7DBB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DBF1BF-AB6C-4EA7-A16A-0C6C9EFA13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CD3CFA-4DDC-43FC-968A-540737FDA836}" type="datetimeFigureOut">
              <a:rPr lang="en-GB" smtClean="0"/>
              <a:t>06/04/2023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1E0E1F-777F-42FA-A4A2-320208497D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1CC28B-BDF3-45C3-92FF-6562C624CA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C886-343C-4B72-AFE6-F0497CBE78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4789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2C3D235-E1B2-4245-9153-172BBCD8A8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Talking Therapies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0C23CA40-1376-40BE-8B99-043D88425FF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High Intensity Psychotherapeutic Counselling Pilot</a:t>
            </a:r>
          </a:p>
        </p:txBody>
      </p:sp>
    </p:spTree>
    <p:extLst>
      <p:ext uri="{BB962C8B-B14F-4D97-AF65-F5344CB8AC3E}">
        <p14:creationId xmlns:p14="http://schemas.microsoft.com/office/powerpoint/2010/main" val="4204194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1C2763-FEC9-C7CF-4421-A512BA486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3A92EA-95BB-F421-3A78-DA615A79EB9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4109" y="2265037"/>
            <a:ext cx="10641498" cy="2770633"/>
          </a:xfrm>
        </p:spPr>
        <p:txBody>
          <a:bodyPr>
            <a:normAutofit/>
          </a:bodyPr>
          <a:lstStyle/>
          <a:p>
            <a:r>
              <a:rPr lang="en-US" sz="1600" dirty="0"/>
              <a:t>Establishing a new training pathway for the Psychological Professions into the Talking Therapies workforce</a:t>
            </a:r>
          </a:p>
          <a:p>
            <a:endParaRPr lang="en-US" sz="1600" dirty="0"/>
          </a:p>
          <a:p>
            <a:r>
              <a:rPr lang="en-US" sz="1600" dirty="0"/>
              <a:t>NHS Long Term Plan</a:t>
            </a:r>
          </a:p>
          <a:p>
            <a:endParaRPr lang="en-US" sz="1600" dirty="0"/>
          </a:p>
          <a:p>
            <a:r>
              <a:rPr lang="en-US" sz="1600" dirty="0"/>
              <a:t>Psychological Professions Workforce Plan for England</a:t>
            </a:r>
          </a:p>
          <a:p>
            <a:endParaRPr lang="en-US" sz="1600" dirty="0"/>
          </a:p>
          <a:p>
            <a:r>
              <a:rPr lang="en-US" sz="1600" dirty="0"/>
              <a:t>Supporting the NHS to expand access to a range of quality, evidence based Psychological therapies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850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A92569-8FE8-F001-10CD-545A980BE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Pilot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4C9235-DA17-4C84-D075-BD26D90231E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4109" y="2141151"/>
            <a:ext cx="10641498" cy="2737616"/>
          </a:xfrm>
        </p:spPr>
        <p:txBody>
          <a:bodyPr>
            <a:normAutofit fontScale="85000" lnSpcReduction="20000"/>
          </a:bodyPr>
          <a:lstStyle/>
          <a:p>
            <a:r>
              <a:rPr lang="en-GB" sz="1900" dirty="0"/>
              <a:t>Development of new High Intensity Psychotherapeutic Counselling Curriculum- 2020/21</a:t>
            </a:r>
          </a:p>
          <a:p>
            <a:pPr marL="0" indent="0">
              <a:buNone/>
            </a:pPr>
            <a:endParaRPr lang="en-GB" sz="1900" dirty="0"/>
          </a:p>
          <a:p>
            <a:r>
              <a:rPr lang="en-GB" sz="1900" dirty="0"/>
              <a:t>3 year programme:</a:t>
            </a:r>
          </a:p>
          <a:p>
            <a:pPr lvl="1"/>
            <a:r>
              <a:rPr lang="en-GB" sz="1900" dirty="0"/>
              <a:t>Year 1- Foundation</a:t>
            </a:r>
          </a:p>
          <a:p>
            <a:pPr lvl="1"/>
            <a:r>
              <a:rPr lang="en-GB" sz="1900" dirty="0"/>
              <a:t>Year 2/3- Specific Modality Training</a:t>
            </a:r>
          </a:p>
          <a:p>
            <a:pPr marL="457200" lvl="1" indent="0">
              <a:buNone/>
            </a:pPr>
            <a:endParaRPr lang="en-GB" sz="1900" dirty="0"/>
          </a:p>
          <a:p>
            <a:r>
              <a:rPr lang="en-GB" sz="1900" dirty="0"/>
              <a:t>Commissioned three providers to deliver the pathway from September 2022</a:t>
            </a:r>
          </a:p>
          <a:p>
            <a:pPr lvl="1"/>
            <a:r>
              <a:rPr lang="en-GB" sz="1900" dirty="0"/>
              <a:t>Metanoia Institute- PCE </a:t>
            </a:r>
            <a:r>
              <a:rPr lang="en-GB" sz="1900" dirty="0" err="1"/>
              <a:t>CfD</a:t>
            </a:r>
            <a:endParaRPr lang="en-GB" sz="1900" dirty="0"/>
          </a:p>
          <a:p>
            <a:pPr lvl="1"/>
            <a:r>
              <a:rPr lang="en-GB" sz="1900" dirty="0"/>
              <a:t>University of Roehampton- DIT</a:t>
            </a:r>
          </a:p>
          <a:p>
            <a:pPr lvl="1"/>
            <a:r>
              <a:rPr lang="en-GB" sz="1900" dirty="0"/>
              <a:t>Tavistock Relationships- </a:t>
            </a:r>
            <a:r>
              <a:rPr lang="en-GB" sz="1900" dirty="0" err="1"/>
              <a:t>CTfD</a:t>
            </a:r>
            <a:endParaRPr lang="en-GB" sz="1900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2744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7974E-7B0B-3E69-5500-57534DA8F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Pilot-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D2651E-83B9-679A-71E6-9412FAC6257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4109" y="2141150"/>
            <a:ext cx="10641498" cy="3457338"/>
          </a:xfrm>
        </p:spPr>
        <p:txBody>
          <a:bodyPr>
            <a:normAutofit/>
          </a:bodyPr>
          <a:lstStyle/>
          <a:p>
            <a:r>
              <a:rPr lang="en-GB" sz="1600" dirty="0"/>
              <a:t>NHS England (formerly Health Education England) are funding:</a:t>
            </a:r>
          </a:p>
          <a:p>
            <a:pPr lvl="1"/>
            <a:r>
              <a:rPr lang="en-GB" sz="1600" dirty="0"/>
              <a:t>Course Fees</a:t>
            </a:r>
          </a:p>
          <a:p>
            <a:pPr lvl="1"/>
            <a:r>
              <a:rPr lang="en-GB" sz="1600" dirty="0"/>
              <a:t>100% salary support across the 3 years</a:t>
            </a:r>
          </a:p>
          <a:p>
            <a:pPr lvl="1"/>
            <a:endParaRPr lang="en-GB" sz="1600" dirty="0"/>
          </a:p>
          <a:p>
            <a:r>
              <a:rPr lang="en-GB" sz="1600" dirty="0"/>
              <a:t>47 trainees from across England started on the three pathways in September 2022</a:t>
            </a:r>
          </a:p>
          <a:p>
            <a:pPr lvl="1"/>
            <a:r>
              <a:rPr lang="en-GB" sz="1600" dirty="0"/>
              <a:t>Joint recruitment between education providers and services</a:t>
            </a:r>
          </a:p>
          <a:p>
            <a:pPr lvl="2"/>
            <a:r>
              <a:rPr lang="en-GB" sz="1600" dirty="0"/>
              <a:t>PCE-</a:t>
            </a:r>
            <a:r>
              <a:rPr lang="en-GB" sz="1600" dirty="0" err="1"/>
              <a:t>CfD</a:t>
            </a:r>
            <a:r>
              <a:rPr lang="en-GB" sz="1600" dirty="0"/>
              <a:t>- 24</a:t>
            </a:r>
          </a:p>
          <a:p>
            <a:pPr lvl="2"/>
            <a:r>
              <a:rPr lang="en-GB" sz="1600" dirty="0" err="1"/>
              <a:t>CTfD</a:t>
            </a:r>
            <a:r>
              <a:rPr lang="en-GB" sz="1600" dirty="0"/>
              <a:t>- 11</a:t>
            </a:r>
          </a:p>
          <a:p>
            <a:pPr lvl="2"/>
            <a:r>
              <a:rPr lang="en-GB" sz="1600" dirty="0"/>
              <a:t>DIT- 12</a:t>
            </a:r>
          </a:p>
          <a:p>
            <a:pPr lvl="2"/>
            <a:endParaRPr lang="en-GB" sz="1600" dirty="0"/>
          </a:p>
          <a:p>
            <a:r>
              <a:rPr lang="en-GB" sz="1600" dirty="0"/>
              <a:t>North East- 6 trainees   North West- 1 trainee</a:t>
            </a:r>
          </a:p>
          <a:p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7461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82844A-E398-AFD7-9622-7C2F0E51E27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75251" y="2099855"/>
            <a:ext cx="10641498" cy="2244128"/>
          </a:xfrm>
        </p:spPr>
        <p:txBody>
          <a:bodyPr>
            <a:normAutofit/>
          </a:bodyPr>
          <a:lstStyle/>
          <a:p>
            <a:r>
              <a:rPr lang="en-GB" sz="1600" dirty="0"/>
              <a:t>Accreditation</a:t>
            </a:r>
          </a:p>
          <a:p>
            <a:pPr lvl="1"/>
            <a:r>
              <a:rPr lang="en-GB" sz="1600" dirty="0"/>
              <a:t>Worked with </a:t>
            </a:r>
            <a:r>
              <a:rPr lang="en-GB" sz="1600" dirty="0" err="1"/>
              <a:t>SCoPEd</a:t>
            </a:r>
            <a:r>
              <a:rPr lang="en-GB" sz="1600" dirty="0"/>
              <a:t> partnership to develop accreditation proposal</a:t>
            </a:r>
          </a:p>
          <a:p>
            <a:pPr lvl="1"/>
            <a:r>
              <a:rPr lang="en-GB" sz="1600" dirty="0"/>
              <a:t>Recently approved by HEE Mental Health and Oversight Group and reviewed by Talking Therapies Expert Advisory Group </a:t>
            </a:r>
          </a:p>
          <a:p>
            <a:pPr lvl="1"/>
            <a:r>
              <a:rPr lang="en-GB" sz="1600" dirty="0"/>
              <a:t>Accreditation to commence with desktop exercises from April 2023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0496458-DAB5-18C2-DA98-E94A849CE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225" y="1211263"/>
            <a:ext cx="10641013" cy="611187"/>
          </a:xfrm>
        </p:spPr>
        <p:txBody>
          <a:bodyPr/>
          <a:lstStyle/>
          <a:p>
            <a:r>
              <a:rPr lang="en-GB" dirty="0"/>
              <a:t>The Pilot- Continued</a:t>
            </a:r>
          </a:p>
        </p:txBody>
      </p:sp>
    </p:spTree>
    <p:extLst>
      <p:ext uri="{BB962C8B-B14F-4D97-AF65-F5344CB8AC3E}">
        <p14:creationId xmlns:p14="http://schemas.microsoft.com/office/powerpoint/2010/main" val="3496697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565B4-5B9B-D2B0-A860-2A7F8AC9F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What's worked well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128D5-B7E0-4A09-97C9-23551E2A1E2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Autofit/>
          </a:bodyPr>
          <a:lstStyle/>
          <a:p>
            <a:r>
              <a:rPr lang="en-GB" sz="1600" dirty="0"/>
              <a:t>Excellent engagement from training providers</a:t>
            </a:r>
          </a:p>
          <a:p>
            <a:endParaRPr lang="en-GB" sz="1600" dirty="0"/>
          </a:p>
          <a:p>
            <a:r>
              <a:rPr lang="en-GB" sz="1600" dirty="0"/>
              <a:t>Supportive services, recognise the nature of a pilot</a:t>
            </a:r>
          </a:p>
          <a:p>
            <a:endParaRPr lang="en-GB" sz="1600" dirty="0"/>
          </a:p>
          <a:p>
            <a:r>
              <a:rPr lang="en-GB" sz="1600" dirty="0"/>
              <a:t>Retention of trainees through year 1</a:t>
            </a:r>
          </a:p>
          <a:p>
            <a:endParaRPr lang="en-GB" sz="1600" dirty="0"/>
          </a:p>
          <a:p>
            <a:r>
              <a:rPr lang="en-GB" sz="1600" dirty="0"/>
              <a:t>Trainees moved to supervised practice from term 2 onwards</a:t>
            </a:r>
          </a:p>
          <a:p>
            <a:endParaRPr lang="en-GB" sz="1600" dirty="0"/>
          </a:p>
          <a:p>
            <a:r>
              <a:rPr lang="en-GB" sz="1600" dirty="0"/>
              <a:t>Rapid mobilisation </a:t>
            </a:r>
          </a:p>
        </p:txBody>
      </p:sp>
    </p:spTree>
    <p:extLst>
      <p:ext uri="{BB962C8B-B14F-4D97-AF65-F5344CB8AC3E}">
        <p14:creationId xmlns:p14="http://schemas.microsoft.com/office/powerpoint/2010/main" val="25947732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BCB532-A742-2FF0-FD68-79F979AF9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5643D5-16FB-414F-8AF3-084A0A640FD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4109" y="2141150"/>
            <a:ext cx="10641498" cy="3416041"/>
          </a:xfrm>
        </p:spPr>
        <p:txBody>
          <a:bodyPr/>
          <a:lstStyle/>
          <a:p>
            <a:r>
              <a:rPr lang="en-GB" dirty="0"/>
              <a:t>Recruitment</a:t>
            </a:r>
          </a:p>
          <a:p>
            <a:pPr lvl="1"/>
            <a:r>
              <a:rPr lang="en-GB" dirty="0"/>
              <a:t>Rapid mobilisation</a:t>
            </a:r>
          </a:p>
          <a:p>
            <a:pPr lvl="1"/>
            <a:r>
              <a:rPr lang="en-GB" dirty="0"/>
              <a:t>Differences between pathways</a:t>
            </a:r>
          </a:p>
          <a:p>
            <a:endParaRPr lang="en-GB" dirty="0"/>
          </a:p>
          <a:p>
            <a:r>
              <a:rPr lang="en-GB" dirty="0"/>
              <a:t>National scheme- London delivery</a:t>
            </a:r>
          </a:p>
          <a:p>
            <a:pPr lvl="1"/>
            <a:r>
              <a:rPr lang="en-GB" dirty="0"/>
              <a:t>Face to face/Remote delivery</a:t>
            </a:r>
          </a:p>
          <a:p>
            <a:endParaRPr lang="en-GB" dirty="0"/>
          </a:p>
          <a:p>
            <a:r>
              <a:rPr lang="en-GB" dirty="0"/>
              <a:t>Curriculum not always reflective of realities of delivery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6357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8B9F01-1797-F24F-E3AA-16BFAD56F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next?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E2671C-4FFA-0B68-2917-9E6C1F4B018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4109" y="2141151"/>
            <a:ext cx="10641498" cy="3362948"/>
          </a:xfrm>
        </p:spPr>
        <p:txBody>
          <a:bodyPr>
            <a:normAutofit fontScale="40000" lnSpcReduction="20000"/>
          </a:bodyPr>
          <a:lstStyle/>
          <a:p>
            <a:r>
              <a:rPr lang="en-GB" sz="3400" dirty="0"/>
              <a:t>NHS England continue to support pilot into Years 2 and 3</a:t>
            </a:r>
          </a:p>
          <a:p>
            <a:endParaRPr lang="en-GB" sz="3400" dirty="0"/>
          </a:p>
          <a:p>
            <a:r>
              <a:rPr lang="en-GB" sz="3400" dirty="0"/>
              <a:t>Continue proactively supporting services and training programmes</a:t>
            </a:r>
          </a:p>
          <a:p>
            <a:pPr lvl="1"/>
            <a:r>
              <a:rPr lang="en-GB" sz="3400" dirty="0"/>
              <a:t>Regular curriculum reviews</a:t>
            </a:r>
          </a:p>
          <a:p>
            <a:pPr lvl="1"/>
            <a:r>
              <a:rPr lang="en-GB" sz="3400" dirty="0"/>
              <a:t>Input into accreditation process</a:t>
            </a:r>
          </a:p>
          <a:p>
            <a:pPr lvl="1"/>
            <a:endParaRPr lang="en-GB" sz="3400" dirty="0"/>
          </a:p>
          <a:p>
            <a:r>
              <a:rPr lang="en-GB" sz="3400" dirty="0"/>
              <a:t>Evaluation</a:t>
            </a:r>
          </a:p>
          <a:p>
            <a:pPr lvl="1"/>
            <a:r>
              <a:rPr lang="en-GB" sz="3400" dirty="0"/>
              <a:t>Commission external evaluation partner</a:t>
            </a:r>
          </a:p>
          <a:p>
            <a:pPr lvl="1"/>
            <a:r>
              <a:rPr lang="en-GB" sz="3400" dirty="0"/>
              <a:t>Impact- Services/service users/trainees etc</a:t>
            </a:r>
          </a:p>
          <a:p>
            <a:pPr lvl="1"/>
            <a:endParaRPr lang="en-GB" sz="3400" dirty="0"/>
          </a:p>
          <a:p>
            <a:r>
              <a:rPr lang="en-GB" sz="3400" dirty="0"/>
              <a:t>Post pilot commissioning decision</a:t>
            </a:r>
          </a:p>
          <a:p>
            <a:pPr lvl="1"/>
            <a:r>
              <a:rPr lang="en-GB" sz="3400" dirty="0"/>
              <a:t>Psychological Professions Workforce Plan Refresh</a:t>
            </a:r>
          </a:p>
          <a:p>
            <a:pPr lvl="1"/>
            <a:r>
              <a:rPr lang="en-GB" sz="3400" dirty="0"/>
              <a:t>Long Term Workforce Plan</a:t>
            </a:r>
          </a:p>
          <a:p>
            <a:pPr lvl="1"/>
            <a:r>
              <a:rPr lang="en-GB" sz="3400" dirty="0"/>
              <a:t>Future talking therapies expansion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4874246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58DAB8732D9F3418856D0D9676F2821" ma:contentTypeVersion="13" ma:contentTypeDescription="Create a new document." ma:contentTypeScope="" ma:versionID="b8380d43b613c3546f8f6d0a7f88db21">
  <xsd:schema xmlns:xsd="http://www.w3.org/2001/XMLSchema" xmlns:xs="http://www.w3.org/2001/XMLSchema" xmlns:p="http://schemas.microsoft.com/office/2006/metadata/properties" xmlns:ns2="f51a84ac-5ef7-4b0b-bd71-e269097bd152" xmlns:ns3="d1578f25-4d6e-4d4b-93b5-68c0610bc2f6" targetNamespace="http://schemas.microsoft.com/office/2006/metadata/properties" ma:root="true" ma:fieldsID="83b01e3544506da71653f769592a4a33" ns2:_="" ns3:_="">
    <xsd:import namespace="f51a84ac-5ef7-4b0b-bd71-e269097bd152"/>
    <xsd:import namespace="d1578f25-4d6e-4d4b-93b5-68c0610bc2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1a84ac-5ef7-4b0b-bd71-e269097bd15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443b0bdb-28a8-4814-9fb9-624c17c095f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578f25-4d6e-4d4b-93b5-68c0610bc2f6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9c09e931-96c1-4ec4-9308-05dd5fca9439}" ma:internalName="TaxCatchAll" ma:showField="CatchAllData" ma:web="d1578f25-4d6e-4d4b-93b5-68c0610bc2f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1578f25-4d6e-4d4b-93b5-68c0610bc2f6" xsi:nil="true"/>
    <lcf76f155ced4ddcb4097134ff3c332f xmlns="f51a84ac-5ef7-4b0b-bd71-e269097bd15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6333066-D95F-4DC9-8F45-8431A5C3C76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7378E9E-9F16-4A49-807C-F35DEF271B3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51a84ac-5ef7-4b0b-bd71-e269097bd152"/>
    <ds:schemaRef ds:uri="d1578f25-4d6e-4d4b-93b5-68c0610bc2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4D9FD49-C1C5-400A-B04D-90A236984D1F}">
  <ds:schemaRefs>
    <ds:schemaRef ds:uri="http://www.w3.org/XML/1998/namespace"/>
    <ds:schemaRef ds:uri="http://schemas.microsoft.com/office/2006/documentManagement/types"/>
    <ds:schemaRef ds:uri="http://purl.org/dc/dcmitype/"/>
    <ds:schemaRef ds:uri="http://purl.org/dc/elements/1.1/"/>
    <ds:schemaRef ds:uri="http://schemas.microsoft.com/office/infopath/2007/PartnerControls"/>
    <ds:schemaRef ds:uri="f51a84ac-5ef7-4b0b-bd71-e269097bd152"/>
    <ds:schemaRef ds:uri="http://purl.org/dc/terms/"/>
    <ds:schemaRef ds:uri="http://schemas.openxmlformats.org/package/2006/metadata/core-properties"/>
    <ds:schemaRef ds:uri="d1578f25-4d6e-4d4b-93b5-68c0610bc2f6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591</TotalTime>
  <Words>305</Words>
  <Application>Microsoft Office PowerPoint</Application>
  <PresentationFormat>Widescreen</PresentationFormat>
  <Paragraphs>74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Custom Design</vt:lpstr>
      <vt:lpstr>Talking Therapies</vt:lpstr>
      <vt:lpstr>Context</vt:lpstr>
      <vt:lpstr>The Pilot</vt:lpstr>
      <vt:lpstr>The Pilot- Continued</vt:lpstr>
      <vt:lpstr>The Pilot- Continued</vt:lpstr>
      <vt:lpstr>What's worked well</vt:lpstr>
      <vt:lpstr>Challenges</vt:lpstr>
      <vt:lpstr>What next?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16.9</dc:title>
  <dc:creator>Craig Sanderson</dc:creator>
  <cp:lastModifiedBy>Matthew Oates</cp:lastModifiedBy>
  <cp:revision>111</cp:revision>
  <dcterms:created xsi:type="dcterms:W3CDTF">2017-05-03T08:06:17Z</dcterms:created>
  <dcterms:modified xsi:type="dcterms:W3CDTF">2023-04-06T08:11:24Z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0x010100D58DAB8732D9F3418856D0D9676F2821</vt:lpwstr>
  </property>
  <property fmtid="{D5CDD505-2E9C-101B-9397-08002B2CF9AE}" pid="3" name="TaxKeyword">
    <vt:lpwstr/>
  </property>
  <property fmtid="{D5CDD505-2E9C-101B-9397-08002B2CF9AE}" pid="4" name="Subject0">
    <vt:lpwstr/>
  </property>
  <property fmtid="{D5CDD505-2E9C-101B-9397-08002B2CF9AE}" pid="5" name="Document type0">
    <vt:lpwstr/>
  </property>
  <property fmtid="{D5CDD505-2E9C-101B-9397-08002B2CF9AE}" pid="6" name="WTTeamSiteDocumentType">
    <vt:lpwstr/>
  </property>
  <property fmtid="{D5CDD505-2E9C-101B-9397-08002B2CF9AE}" pid="7" name="WTTeamSiteDocumentTypeTaxHTField0">
    <vt:lpwstr/>
  </property>
  <property fmtid="{D5CDD505-2E9C-101B-9397-08002B2CF9AE}" pid="8" name="cebceaf3e3574cdab9f9dab6bbd34ddb">
    <vt:lpwstr/>
  </property>
  <property fmtid="{D5CDD505-2E9C-101B-9397-08002B2CF9AE}" pid="9" name="n2fe4ed80ae84f2cbc880662fe0a8735">
    <vt:lpwstr/>
  </property>
  <property fmtid="{D5CDD505-2E9C-101B-9397-08002B2CF9AE}" pid="10" name="TaxCatchAll">
    <vt:lpwstr/>
  </property>
  <property fmtid="{D5CDD505-2E9C-101B-9397-08002B2CF9AE}" pid="11" name="TaxKeywordTaxHTField">
    <vt:lpwstr/>
  </property>
  <property fmtid="{D5CDD505-2E9C-101B-9397-08002B2CF9AE}" pid="12" name="MediaServiceImageTags">
    <vt:lpwstr/>
  </property>
</Properties>
</file>