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4"/>
  </p:sldMasterIdLst>
  <p:notesMasterIdLst>
    <p:notesMasterId r:id="rId11"/>
  </p:notesMasterIdLst>
  <p:handoutMasterIdLst>
    <p:handoutMasterId r:id="rId12"/>
  </p:handoutMasterIdLst>
  <p:sldIdLst>
    <p:sldId id="256" r:id="rId5"/>
    <p:sldId id="301" r:id="rId6"/>
    <p:sldId id="306" r:id="rId7"/>
    <p:sldId id="307" r:id="rId8"/>
    <p:sldId id="303" r:id="rId9"/>
    <p:sldId id="304" r:id="rId10"/>
  </p:sldIdLst>
  <p:sldSz cx="6858000" cy="5143500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2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1734" y="126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1D622C2-406A-B444-9262-E8053FC3314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787369-8FD9-3E45-B98D-E71BE8DBC91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A91D6-8414-064D-915B-577F8F28F671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FF482B-B564-D146-92DE-8138A0F36F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11D7C4-F2EC-2246-9EF0-CAD6B2154F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F037E-385B-9844-8C63-A30DC27F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39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F5DAE-6E15-7C40-B8BF-B8B4C7F36855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08648-CEFD-6947-9EBC-FE1CCD694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197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308648-CEFD-6947-9EBC-FE1CCD6940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15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308648-CEFD-6947-9EBC-FE1CCD694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4992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308648-CEFD-6947-9EBC-FE1CCD6940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437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4A7E8-7BAC-6649-906A-497A8C4751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3257" y="790492"/>
            <a:ext cx="6453554" cy="656492"/>
          </a:xfrm>
        </p:spPr>
        <p:txBody>
          <a:bodyPr anchor="t">
            <a:normAutofit/>
          </a:bodyPr>
          <a:lstStyle>
            <a:lvl1pPr algn="l"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6BB4CB-BC33-0D45-839D-72013BE152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3254" y="3946063"/>
            <a:ext cx="5143500" cy="618392"/>
          </a:xfrm>
        </p:spPr>
        <p:txBody>
          <a:bodyPr/>
          <a:lstStyle>
            <a:lvl1pPr marL="0" indent="0" algn="l">
              <a:buNone/>
              <a:defRPr sz="1350" b="1">
                <a:solidFill>
                  <a:schemeClr val="tx1"/>
                </a:solidFill>
              </a:defRPr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0C5A6CCC-8F85-4140-86B3-D49D1E685E31}"/>
              </a:ext>
            </a:extLst>
          </p:cNvPr>
          <p:cNvSpPr/>
          <p:nvPr userDrawn="1"/>
        </p:nvSpPr>
        <p:spPr>
          <a:xfrm rot="10800000">
            <a:off x="227282" y="1409921"/>
            <a:ext cx="438665" cy="240204"/>
          </a:xfrm>
          <a:prstGeom prst="triangle">
            <a:avLst>
              <a:gd name="adj" fmla="val 4718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ED904E-9A50-EB46-8546-8B3A3B91C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297289"/>
            <a:ext cx="6858000" cy="484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91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F7A84-CF65-CC46-97C0-3B056C073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946" y="2141755"/>
            <a:ext cx="5915025" cy="170469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9823DA-6B8F-D34F-B77B-293EBDBA9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750905"/>
            <a:ext cx="6858000" cy="3925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39D0B0-EE2D-6748-8EBE-5B127DB7F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497391"/>
            <a:ext cx="6858000" cy="1290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9D118B-293F-C248-BA28-B68002DC2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621813"/>
            <a:ext cx="6858000" cy="12909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Footer Placeholder 16">
            <a:extLst>
              <a:ext uri="{FF2B5EF4-FFF2-40B4-BE49-F238E27FC236}">
                <a16:creationId xmlns:a16="http://schemas.microsoft.com/office/drawing/2014/main" id="{4FC3C53A-2989-FD46-A3AC-A9D57F1BDCD9}"/>
              </a:ext>
            </a:extLst>
          </p:cNvPr>
          <p:cNvSpPr txBox="1">
            <a:spLocks/>
          </p:cNvSpPr>
          <p:nvPr userDrawn="1"/>
        </p:nvSpPr>
        <p:spPr>
          <a:xfrm>
            <a:off x="314946" y="4778378"/>
            <a:ext cx="400305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75" b="1">
                <a:solidFill>
                  <a:schemeClr val="accent5"/>
                </a:solidFill>
              </a:rPr>
              <a:t>@</a:t>
            </a:r>
            <a:r>
              <a:rPr lang="en-GB" sz="975" b="1" err="1">
                <a:solidFill>
                  <a:schemeClr val="accent5"/>
                </a:solidFill>
              </a:rPr>
              <a:t>NHS_HealthEdEng</a:t>
            </a:r>
            <a:endParaRPr lang="en-GB" sz="975" b="1">
              <a:solidFill>
                <a:schemeClr val="accent5"/>
              </a:solidFill>
            </a:endParaRP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8E7C1747-B291-A766-6AE7-4CA0B791A9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59690" y="118105"/>
            <a:ext cx="1255421" cy="72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9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C913EF-3539-B24F-BAD4-7B97C86E1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750905"/>
            <a:ext cx="6858000" cy="3925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689862-6EA4-BF46-99BF-BAD3A7376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497391"/>
            <a:ext cx="6858000" cy="1290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858048-AAD4-0B44-BF43-40B913ECE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621813"/>
            <a:ext cx="6858000" cy="12909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Footer Placeholder 16">
            <a:extLst>
              <a:ext uri="{FF2B5EF4-FFF2-40B4-BE49-F238E27FC236}">
                <a16:creationId xmlns:a16="http://schemas.microsoft.com/office/drawing/2014/main" id="{DD4979A2-FB9A-3B4E-91D7-99D15F0FFC19}"/>
              </a:ext>
            </a:extLst>
          </p:cNvPr>
          <p:cNvSpPr txBox="1">
            <a:spLocks/>
          </p:cNvSpPr>
          <p:nvPr userDrawn="1"/>
        </p:nvSpPr>
        <p:spPr>
          <a:xfrm>
            <a:off x="314946" y="4778378"/>
            <a:ext cx="400305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75" b="1">
                <a:solidFill>
                  <a:schemeClr val="accent5"/>
                </a:solidFill>
              </a:rPr>
              <a:t>@</a:t>
            </a:r>
            <a:r>
              <a:rPr lang="en-GB" sz="975" b="1" err="1">
                <a:solidFill>
                  <a:schemeClr val="accent5"/>
                </a:solidFill>
              </a:rPr>
              <a:t>NHS_HealthEdEng</a:t>
            </a:r>
            <a:endParaRPr lang="en-GB" sz="975" b="1">
              <a:solidFill>
                <a:schemeClr val="accent5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2772D1C-B7D6-7E40-A101-C61374358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946" y="1719471"/>
            <a:ext cx="4396202" cy="251699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8034651B-03C1-3270-049D-F21EBB8FC1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59690" y="118105"/>
            <a:ext cx="1255421" cy="72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93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E38C66A-BB49-0F4B-8CD5-DD58CA18C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750905"/>
            <a:ext cx="6858000" cy="3925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D6DDEC-27DF-6B44-8A5C-8BA7D7877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497391"/>
            <a:ext cx="6858000" cy="1290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11DC39-0F96-FC4D-9C92-F1BB1A8B40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621813"/>
            <a:ext cx="6858000" cy="12909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Footer Placeholder 16">
            <a:extLst>
              <a:ext uri="{FF2B5EF4-FFF2-40B4-BE49-F238E27FC236}">
                <a16:creationId xmlns:a16="http://schemas.microsoft.com/office/drawing/2014/main" id="{A0451A68-537B-AF4D-BD45-6E48D4DB2BDE}"/>
              </a:ext>
            </a:extLst>
          </p:cNvPr>
          <p:cNvSpPr txBox="1">
            <a:spLocks/>
          </p:cNvSpPr>
          <p:nvPr userDrawn="1"/>
        </p:nvSpPr>
        <p:spPr>
          <a:xfrm>
            <a:off x="314946" y="4778378"/>
            <a:ext cx="400305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75" b="1">
                <a:solidFill>
                  <a:schemeClr val="accent5"/>
                </a:solidFill>
              </a:rPr>
              <a:t>@</a:t>
            </a:r>
            <a:r>
              <a:rPr lang="en-GB" sz="975" b="1" err="1">
                <a:solidFill>
                  <a:schemeClr val="accent5"/>
                </a:solidFill>
              </a:rPr>
              <a:t>NHS_HealthEdEng</a:t>
            </a:r>
            <a:endParaRPr lang="en-GB" sz="975" b="1">
              <a:solidFill>
                <a:schemeClr val="accent5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8872E4C-32C0-0E43-B171-E68384BD2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946" y="1719471"/>
            <a:ext cx="4396202" cy="2516997"/>
          </a:xfrm>
        </p:spPr>
        <p:txBody>
          <a:bodyPr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875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CFFBB2B-EDFB-F14A-A023-1F8279F09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750905"/>
            <a:ext cx="6858000" cy="3925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E7ECDF-F837-444E-8340-4683B45E3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497391"/>
            <a:ext cx="6858000" cy="1290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3DADA9-0C34-7C4C-8591-F29E7EBE7C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621813"/>
            <a:ext cx="6858000" cy="12909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Footer Placeholder 16">
            <a:extLst>
              <a:ext uri="{FF2B5EF4-FFF2-40B4-BE49-F238E27FC236}">
                <a16:creationId xmlns:a16="http://schemas.microsoft.com/office/drawing/2014/main" id="{DF732811-1995-6E4A-B606-DE84E0AFF445}"/>
              </a:ext>
            </a:extLst>
          </p:cNvPr>
          <p:cNvSpPr txBox="1">
            <a:spLocks/>
          </p:cNvSpPr>
          <p:nvPr userDrawn="1"/>
        </p:nvSpPr>
        <p:spPr>
          <a:xfrm>
            <a:off x="314946" y="4778378"/>
            <a:ext cx="400305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75" b="1">
                <a:solidFill>
                  <a:schemeClr val="accent5"/>
                </a:solidFill>
              </a:rPr>
              <a:t>@</a:t>
            </a:r>
            <a:r>
              <a:rPr lang="en-GB" sz="975" b="1" err="1">
                <a:solidFill>
                  <a:schemeClr val="accent5"/>
                </a:solidFill>
              </a:rPr>
              <a:t>NHS_HealthEdEng</a:t>
            </a:r>
            <a:endParaRPr lang="en-GB" sz="975" b="1">
              <a:solidFill>
                <a:schemeClr val="accent5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FCFA703-8042-BB4C-A3BD-65A2A8F44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949" y="1719471"/>
            <a:ext cx="3427136" cy="2594620"/>
          </a:xfrm>
        </p:spPr>
        <p:txBody>
          <a:bodyPr/>
          <a:lstStyle>
            <a:lvl1pPr marL="257169" indent="-257169">
              <a:buFont typeface="Arial" panose="020B0604020202020204" pitchFamily="34" charset="0"/>
              <a:buChar char="•"/>
              <a:defRPr sz="2100" b="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18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880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6BEC74E-85C4-FD4A-ADCD-F68FCCD62B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750905"/>
            <a:ext cx="6858000" cy="3925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18D588-9CF1-AC4B-AA40-F3AA7180A1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497391"/>
            <a:ext cx="6858000" cy="1290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9D0716-FCE9-FF47-9ABE-434154D75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621813"/>
            <a:ext cx="6858000" cy="12909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377212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14D4DF-AC27-AD4D-9F0E-9A38943E8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1344553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24F78-BAB5-B945-B76C-3103CC5E9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9926"/>
            <a:ext cx="5915025" cy="2304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76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</p:sldLayoutIdLst>
  <p:hf hdr="0" ftr="0" dt="0"/>
  <p:txStyles>
    <p:titleStyle>
      <a:lvl1pPr algn="l" defTabSz="514337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128585" indent="-128585" algn="l" defTabSz="51433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385753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42921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00090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157259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414427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1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hashtag/Oliverscampaign?src=hashtag_click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hashtag/Oliverscampaign?src=hashtag_clic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tter.com/hashtag/Oliverscampaign?src=hashtag_click" TargetMode="External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tter.com/hashtag/Oliverscampaign?src=hashtag_click" TargetMode="External"/><Relationship Id="rId4" Type="http://schemas.openxmlformats.org/officeDocument/2006/relationships/hyperlink" Target="https://www.pngall.com/thank-you-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128372D-C4B4-BF45-BF8F-065FBDC2A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4257618"/>
            <a:ext cx="6858000" cy="1290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1DA40B3-60F1-AC4C-BC75-1DFB592B81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4386710"/>
            <a:ext cx="6858000" cy="12909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4" name="Picture 13" descr="HEE logo">
            <a:extLst>
              <a:ext uri="{FF2B5EF4-FFF2-40B4-BE49-F238E27FC236}">
                <a16:creationId xmlns:a16="http://schemas.microsoft.com/office/drawing/2014/main" id="{859F973A-FB81-4F4A-A2C3-7512A5F7B6F7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25114" y="0"/>
            <a:ext cx="2732886" cy="1047600"/>
          </a:xfrm>
          <a:prstGeom prst="rect">
            <a:avLst/>
          </a:prstGeom>
        </p:spPr>
      </p:pic>
      <p:sp>
        <p:nvSpPr>
          <p:cNvPr id="5" name="Triangle 4">
            <a:extLst>
              <a:ext uri="{FF2B5EF4-FFF2-40B4-BE49-F238E27FC236}">
                <a16:creationId xmlns:a16="http://schemas.microsoft.com/office/drawing/2014/main" id="{612D2464-32B7-0448-9961-70616E950C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97320" y="2234141"/>
            <a:ext cx="584887" cy="240204"/>
          </a:xfrm>
          <a:prstGeom prst="triangle">
            <a:avLst>
              <a:gd name="adj" fmla="val 47183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430954-B31B-058A-9825-E58D49F51E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001655"/>
            <a:ext cx="6858000" cy="12423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DAD7A6-623E-514F-BFE9-9BDEC79627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252" y="1084801"/>
            <a:ext cx="6246734" cy="1101351"/>
          </a:xfrm>
        </p:spPr>
        <p:txBody>
          <a:bodyPr>
            <a:noAutofit/>
          </a:bodyPr>
          <a:lstStyle/>
          <a:p>
            <a:r>
              <a:rPr lang="en-GB" sz="2400">
                <a:solidFill>
                  <a:schemeClr val="bg1"/>
                </a:solidFill>
                <a:cs typeface="Calibri"/>
              </a:rPr>
              <a:t>The Oliver McGowan Mandatory</a:t>
            </a:r>
            <a:r>
              <a:rPr lang="en-GB" sz="2400" b="1">
                <a:solidFill>
                  <a:schemeClr val="bg1"/>
                </a:solidFill>
                <a:cs typeface="Calibri"/>
              </a:rPr>
              <a:t> </a:t>
            </a:r>
            <a:r>
              <a:rPr lang="en-GB" sz="2400">
                <a:solidFill>
                  <a:schemeClr val="bg1"/>
                </a:solidFill>
                <a:cs typeface="Calibri"/>
              </a:rPr>
              <a:t>Training</a:t>
            </a:r>
            <a:r>
              <a:rPr lang="en-GB" sz="2400" b="1">
                <a:solidFill>
                  <a:schemeClr val="bg1"/>
                </a:solidFill>
                <a:cs typeface="Calibri"/>
              </a:rPr>
              <a:t> in </a:t>
            </a:r>
            <a:r>
              <a:rPr lang="en-GB" sz="2400">
                <a:solidFill>
                  <a:schemeClr val="bg1"/>
                </a:solidFill>
                <a:cs typeface="Calibri"/>
              </a:rPr>
              <a:t>Learning</a:t>
            </a:r>
            <a:r>
              <a:rPr lang="en-GB" sz="2400" b="1">
                <a:solidFill>
                  <a:schemeClr val="bg1"/>
                </a:solidFill>
                <a:cs typeface="Calibri"/>
              </a:rPr>
              <a:t> </a:t>
            </a:r>
            <a:r>
              <a:rPr lang="en-GB" sz="2400">
                <a:solidFill>
                  <a:schemeClr val="bg1"/>
                </a:solidFill>
                <a:cs typeface="Calibri"/>
              </a:rPr>
              <a:t>Disability</a:t>
            </a:r>
            <a:r>
              <a:rPr lang="en-GB" sz="2400" b="1">
                <a:solidFill>
                  <a:schemeClr val="bg1"/>
                </a:solidFill>
                <a:cs typeface="Calibri"/>
              </a:rPr>
              <a:t> and </a:t>
            </a:r>
            <a:r>
              <a:rPr lang="en-GB" sz="2400">
                <a:solidFill>
                  <a:schemeClr val="bg1"/>
                </a:solidFill>
                <a:cs typeface="Calibri"/>
              </a:rPr>
              <a:t>Autism</a:t>
            </a:r>
            <a:r>
              <a:rPr lang="en-GB" sz="2400" b="1">
                <a:solidFill>
                  <a:schemeClr val="bg1"/>
                </a:solidFill>
                <a:cs typeface="Calibri"/>
              </a:rPr>
              <a:t> </a:t>
            </a:r>
            <a:r>
              <a:rPr lang="en-GB" sz="2400">
                <a:solidFill>
                  <a:schemeClr val="bg1"/>
                </a:solidFill>
                <a:cs typeface="Calibri"/>
              </a:rPr>
              <a:t>Programme</a:t>
            </a:r>
            <a:r>
              <a:rPr lang="en-GB" sz="2400" b="1">
                <a:solidFill>
                  <a:schemeClr val="bg1"/>
                </a:solidFill>
                <a:cs typeface="Calibri"/>
              </a:rPr>
              <a:t> 2022/23</a:t>
            </a:r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9" name="Picture 9" descr="Oliver's Campaign">
            <a:extLst>
              <a:ext uri="{FF2B5EF4-FFF2-40B4-BE49-F238E27FC236}">
                <a16:creationId xmlns:a16="http://schemas.microsoft.com/office/drawing/2014/main" id="{AFD175DE-0AC2-30D2-F213-5BF3C7C48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5253" y="2524458"/>
            <a:ext cx="2499395" cy="14423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F086D9-B141-64F0-E489-80A7F20D79A3}"/>
              </a:ext>
            </a:extLst>
          </p:cNvPr>
          <p:cNvSpPr txBox="1"/>
          <p:nvPr/>
        </p:nvSpPr>
        <p:spPr>
          <a:xfrm>
            <a:off x="343252" y="3900074"/>
            <a:ext cx="19594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801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5A0779E-A2C7-CA55-D729-2EE7DAA10BFA}"/>
              </a:ext>
            </a:extLst>
          </p:cNvPr>
          <p:cNvSpPr txBox="1">
            <a:spLocks/>
          </p:cNvSpPr>
          <p:nvPr/>
        </p:nvSpPr>
        <p:spPr>
          <a:xfrm>
            <a:off x="238206" y="452209"/>
            <a:ext cx="4464422" cy="35330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51433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>
                <a:latin typeface="Arial"/>
                <a:cs typeface="Calibri"/>
              </a:rPr>
              <a:t>Oliver’s Campaign</a:t>
            </a:r>
          </a:p>
          <a:p>
            <a:r>
              <a:rPr lang="en-GB" sz="1800">
                <a:solidFill>
                  <a:schemeClr val="tx1"/>
                </a:solidFill>
                <a:latin typeface="Arial"/>
                <a:cs typeface="Calibri"/>
              </a:rPr>
              <a:t>Paula McGowan OBE, Oliver’s Mother</a:t>
            </a:r>
            <a:endParaRPr lang="en-US" sz="280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4EB4FE-42BF-965D-5FCB-C8D788F42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89" y="1137586"/>
            <a:ext cx="1836573" cy="3265018"/>
          </a:xfrm>
          <a:prstGeom prst="rect">
            <a:avLst/>
          </a:prstGeom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2FE98278-5491-8C22-B3D4-1160C96A2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097" y="1413863"/>
            <a:ext cx="2712464" cy="27124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820977-AA6E-6CD6-DF8B-C36991FFCD0E}"/>
              </a:ext>
            </a:extLst>
          </p:cNvPr>
          <p:cNvSpPr txBox="1"/>
          <p:nvPr/>
        </p:nvSpPr>
        <p:spPr>
          <a:xfrm>
            <a:off x="4289612" y="4748530"/>
            <a:ext cx="3430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0" u="none" strike="noStrike">
                <a:solidFill>
                  <a:srgbClr val="0563C1"/>
                </a:solidFill>
                <a:effectLst/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</a:t>
            </a:r>
            <a:r>
              <a:rPr lang="en-GB" sz="1400" b="1" i="0" u="none" strike="noStrike">
                <a:solidFill>
                  <a:schemeClr val="bg2">
                    <a:lumMod val="10000"/>
                  </a:schemeClr>
                </a:solidFill>
                <a:effectLst/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OliversCampaign</a:t>
            </a:r>
            <a:endParaRPr lang="en-GB" sz="1400" b="1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1778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2FF7491-BDE6-1601-D198-6447BFA9C2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8100" y="753035"/>
            <a:ext cx="5348775" cy="383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885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0EE71-C914-094E-A559-488862B868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0000" y="360000"/>
            <a:ext cx="2087567" cy="353304"/>
          </a:xfrm>
        </p:spPr>
        <p:txBody>
          <a:bodyPr lIns="0" tIns="0" rIns="0" bIns="0">
            <a:noAutofit/>
          </a:bodyPr>
          <a:lstStyle/>
          <a:p>
            <a:r>
              <a:rPr lang="en-GB" sz="2000">
                <a:latin typeface="Arial"/>
                <a:cs typeface="Calibri"/>
              </a:rPr>
              <a:t>North West</a:t>
            </a:r>
            <a:endParaRPr lang="en-GB" sz="200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A0A491-8020-7A9E-1555-2DD24CA0290D}"/>
              </a:ext>
            </a:extLst>
          </p:cNvPr>
          <p:cNvSpPr txBox="1"/>
          <p:nvPr/>
        </p:nvSpPr>
        <p:spPr>
          <a:xfrm>
            <a:off x="4289612" y="4748530"/>
            <a:ext cx="3430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0" u="none" strike="noStrike">
                <a:solidFill>
                  <a:srgbClr val="0563C1"/>
                </a:solidFill>
                <a:effectLst/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</a:t>
            </a:r>
            <a:r>
              <a:rPr lang="en-GB" sz="1400" b="1" i="0" u="none" strike="noStrike">
                <a:solidFill>
                  <a:schemeClr val="bg2">
                    <a:lumMod val="10000"/>
                  </a:schemeClr>
                </a:solidFill>
                <a:effectLst/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OliversCampaign</a:t>
            </a:r>
            <a:endParaRPr lang="en-GB" sz="1400" b="1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745F77-D527-C266-B9F5-B67C076F5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867060"/>
            <a:ext cx="5915025" cy="34965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1200" b="1" dirty="0">
                <a:solidFill>
                  <a:schemeClr val="tx2">
                    <a:lumMod val="75000"/>
                  </a:schemeClr>
                </a:solidFill>
              </a:rPr>
              <a:t>Year 1 Delivery Model </a:t>
            </a:r>
          </a:p>
          <a:p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Building Capacity within all three ICBs</a:t>
            </a:r>
          </a:p>
          <a:p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Investment in System coordination within each ICB</a:t>
            </a:r>
          </a:p>
          <a:p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7 providers have been identified for year 1.  Collaborative and dispersed plans encouraged: 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GB" sz="1050" dirty="0">
                <a:solidFill>
                  <a:schemeClr val="accent1">
                    <a:lumMod val="50000"/>
                  </a:schemeClr>
                </a:solidFill>
              </a:rPr>
              <a:t>GM ICB - Wrightington, Wigan and Leigh Teaching Hospitals NHS Foundation Trust 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GB" sz="1050" dirty="0">
                <a:solidFill>
                  <a:schemeClr val="accent1">
                    <a:lumMod val="50000"/>
                  </a:schemeClr>
                </a:solidFill>
              </a:rPr>
              <a:t>GM ICB - The </a:t>
            </a:r>
            <a:r>
              <a:rPr lang="en-GB" sz="1050" dirty="0" err="1">
                <a:solidFill>
                  <a:schemeClr val="accent1">
                    <a:lumMod val="50000"/>
                  </a:schemeClr>
                </a:solidFill>
              </a:rPr>
              <a:t>Breightmet</a:t>
            </a:r>
            <a:r>
              <a:rPr lang="en-GB" sz="1050" dirty="0">
                <a:solidFill>
                  <a:schemeClr val="accent1">
                    <a:lumMod val="50000"/>
                  </a:schemeClr>
                </a:solidFill>
              </a:rPr>
              <a:t> Centre for Autism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GB" sz="1050" dirty="0">
                <a:solidFill>
                  <a:schemeClr val="accent1">
                    <a:lumMod val="50000"/>
                  </a:schemeClr>
                </a:solidFill>
              </a:rPr>
              <a:t>C&amp;M ICB - Liverpool Heart and Chest Hospital NHS Foundation Trust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GB" sz="1050" dirty="0">
                <a:solidFill>
                  <a:schemeClr val="accent1">
                    <a:lumMod val="50000"/>
                  </a:schemeClr>
                </a:solidFill>
              </a:rPr>
              <a:t>C&amp;M ICB - Wirral Community NHS Foundation Trust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GB" sz="1050" dirty="0">
                <a:solidFill>
                  <a:schemeClr val="accent1">
                    <a:lumMod val="50000"/>
                  </a:schemeClr>
                </a:solidFill>
              </a:rPr>
              <a:t>L&amp;SC ICB- Lancashire &amp; South Cumbria NHS Foundation Trust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GB" sz="1050" dirty="0">
                <a:solidFill>
                  <a:schemeClr val="accent1">
                    <a:lumMod val="50000"/>
                  </a:schemeClr>
                </a:solidFill>
              </a:rPr>
              <a:t>L&amp;SC ICB - L&amp;SC Primary Care Training Hub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GB" sz="1050" dirty="0">
                <a:solidFill>
                  <a:schemeClr val="accent1">
                    <a:lumMod val="50000"/>
                  </a:schemeClr>
                </a:solidFill>
              </a:rPr>
              <a:t>NWAS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GB" sz="1050" dirty="0">
                <a:solidFill>
                  <a:schemeClr val="accent1">
                    <a:lumMod val="50000"/>
                  </a:schemeClr>
                </a:solidFill>
              </a:rPr>
              <a:t>This approach will enable us to build capacity to deliver Oliver's training across the breath of services across the northwest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1050" dirty="0">
              <a:solidFill>
                <a:schemeClr val="accent6">
                  <a:lumMod val="75000"/>
                </a:schemeClr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06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0EE71-C914-094E-A559-488862B868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6104" y="636626"/>
            <a:ext cx="3520437" cy="353304"/>
          </a:xfrm>
        </p:spPr>
        <p:txBody>
          <a:bodyPr lIns="0" tIns="0" rIns="0" bIns="0">
            <a:noAutofit/>
          </a:bodyPr>
          <a:lstStyle/>
          <a:p>
            <a:r>
              <a:rPr lang="en-GB" sz="2400">
                <a:latin typeface="Arial"/>
                <a:cs typeface="Calibri"/>
              </a:rPr>
              <a:t>Actions and next steps</a:t>
            </a:r>
            <a:endParaRPr lang="en-GB" sz="2400">
              <a:cs typeface="Calibri"/>
            </a:endParaRPr>
          </a:p>
        </p:txBody>
      </p:sp>
      <p:pic>
        <p:nvPicPr>
          <p:cNvPr id="7" name="Content Placeholder 6" descr="Shoe footprints with solid fill">
            <a:extLst>
              <a:ext uri="{FF2B5EF4-FFF2-40B4-BE49-F238E27FC236}">
                <a16:creationId xmlns:a16="http://schemas.microsoft.com/office/drawing/2014/main" id="{EB73A9AF-4A9A-0993-FF6E-83AA7B0C00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425950">
            <a:off x="3613461" y="3047956"/>
            <a:ext cx="914400" cy="914400"/>
          </a:xfrm>
        </p:spPr>
      </p:pic>
      <p:pic>
        <p:nvPicPr>
          <p:cNvPr id="10" name="Content Placeholder 6" descr="Shoe footprints with solid fill">
            <a:extLst>
              <a:ext uri="{FF2B5EF4-FFF2-40B4-BE49-F238E27FC236}">
                <a16:creationId xmlns:a16="http://schemas.microsoft.com/office/drawing/2014/main" id="{69BEA984-75C8-C91B-3317-63AB79F51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425950">
            <a:off x="5141326" y="1547690"/>
            <a:ext cx="914400" cy="914400"/>
          </a:xfrm>
          <a:prstGeom prst="rect">
            <a:avLst/>
          </a:prstGeom>
        </p:spPr>
      </p:pic>
      <p:pic>
        <p:nvPicPr>
          <p:cNvPr id="11" name="Content Placeholder 6" descr="Shoe footprints with solid fill">
            <a:extLst>
              <a:ext uri="{FF2B5EF4-FFF2-40B4-BE49-F238E27FC236}">
                <a16:creationId xmlns:a16="http://schemas.microsoft.com/office/drawing/2014/main" id="{D3E660D3-CBA5-BEB0-3CAC-51074C8CA4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425950">
            <a:off x="4382500" y="2329703"/>
            <a:ext cx="914400" cy="91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3571E7-70C6-ECE2-CBD2-A5AA17A656D4}"/>
              </a:ext>
            </a:extLst>
          </p:cNvPr>
          <p:cNvSpPr txBox="1"/>
          <p:nvPr/>
        </p:nvSpPr>
        <p:spPr>
          <a:xfrm>
            <a:off x="4289612" y="4748530"/>
            <a:ext cx="3430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0" u="none" strike="noStrike">
                <a:solidFill>
                  <a:srgbClr val="0563C1"/>
                </a:solidFill>
                <a:effectLst/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</a:t>
            </a:r>
            <a:r>
              <a:rPr lang="en-GB" sz="1400" b="1" i="0" u="none" strike="noStrike">
                <a:solidFill>
                  <a:schemeClr val="bg2">
                    <a:lumMod val="10000"/>
                  </a:schemeClr>
                </a:solidFill>
                <a:effectLst/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OliversCampaign</a:t>
            </a:r>
            <a:endParaRPr lang="en-GB" sz="1400" b="1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517202-BE16-051A-1E31-9212B1BEB5E4}"/>
              </a:ext>
            </a:extLst>
          </p:cNvPr>
          <p:cNvSpPr txBox="1"/>
          <p:nvPr/>
        </p:nvSpPr>
        <p:spPr>
          <a:xfrm>
            <a:off x="519357" y="1313299"/>
            <a:ext cx="3178584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1000" dirty="0"/>
              <a:t>Phase 1 fully in Delivery phase</a:t>
            </a:r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1000" dirty="0"/>
              <a:t>Continuation of Project Delivery Groups &amp; Regional Steering Group.</a:t>
            </a:r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1000" dirty="0"/>
              <a:t>Onboarding new ICB leads.</a:t>
            </a:r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1000" dirty="0"/>
              <a:t>Awaiting Funding for 23/24</a:t>
            </a:r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1000" dirty="0"/>
              <a:t>Launch of scoping for 23/24 based on a hybrid approach for Phase 2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48630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0EE71-C914-094E-A559-488862B868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6104" y="636626"/>
            <a:ext cx="3520437" cy="353304"/>
          </a:xfrm>
        </p:spPr>
        <p:txBody>
          <a:bodyPr lIns="0" tIns="0" rIns="0" bIns="0">
            <a:noAutofit/>
          </a:bodyPr>
          <a:lstStyle/>
          <a:p>
            <a:r>
              <a:rPr lang="en-GB" sz="2800">
                <a:latin typeface="Arial"/>
                <a:cs typeface="Calibri"/>
              </a:rPr>
              <a:t>Close</a:t>
            </a:r>
            <a:endParaRPr lang="en-GB" sz="2000">
              <a:cs typeface="Calibri"/>
            </a:endParaRPr>
          </a:p>
        </p:txBody>
      </p:sp>
      <p:pic>
        <p:nvPicPr>
          <p:cNvPr id="6" name="Content Placeholder 5" descr="Text&#10;&#10;Description automatically generated with medium confidence">
            <a:extLst>
              <a:ext uri="{FF2B5EF4-FFF2-40B4-BE49-F238E27FC236}">
                <a16:creationId xmlns:a16="http://schemas.microsoft.com/office/drawing/2014/main" id="{5E0ED371-A378-DADA-19A9-A08F04C16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06104" y="1232477"/>
            <a:ext cx="5801446" cy="3051560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114B9CB-B6E9-8777-DB96-421B48C1758A}"/>
              </a:ext>
            </a:extLst>
          </p:cNvPr>
          <p:cNvSpPr txBox="1"/>
          <p:nvPr/>
        </p:nvSpPr>
        <p:spPr>
          <a:xfrm>
            <a:off x="4289612" y="4748530"/>
            <a:ext cx="3430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0" u="none" strike="noStrike">
                <a:solidFill>
                  <a:srgbClr val="0563C1"/>
                </a:solidFill>
                <a:effectLst/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</a:t>
            </a:r>
            <a:r>
              <a:rPr lang="en-GB" sz="1400" b="1" i="0" u="none" strike="noStrike">
                <a:solidFill>
                  <a:schemeClr val="bg2">
                    <a:lumMod val="10000"/>
                  </a:schemeClr>
                </a:solidFill>
                <a:effectLst/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OliversCampaign</a:t>
            </a:r>
            <a:endParaRPr lang="en-GB" sz="1400" b="1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8395702"/>
      </p:ext>
    </p:extLst>
  </p:cSld>
  <p:clrMapOvr>
    <a:masterClrMapping/>
  </p:clrMapOvr>
</p:sld>
</file>

<file path=ppt/theme/theme1.xml><?xml version="1.0" encoding="utf-8"?>
<a:theme xmlns:a="http://schemas.openxmlformats.org/drawingml/2006/main" name="HEE">
  <a:themeElements>
    <a:clrScheme name="NHS">
      <a:dk1>
        <a:srgbClr val="005EB8"/>
      </a:dk1>
      <a:lt1>
        <a:srgbClr val="FFFFFF"/>
      </a:lt1>
      <a:dk2>
        <a:srgbClr val="0071CE"/>
      </a:dk2>
      <a:lt2>
        <a:srgbClr val="E8EDEE"/>
      </a:lt2>
      <a:accent1>
        <a:srgbClr val="41B6E6"/>
      </a:accent1>
      <a:accent2>
        <a:srgbClr val="00A9CE"/>
      </a:accent2>
      <a:accent3>
        <a:srgbClr val="003087"/>
      </a:accent3>
      <a:accent4>
        <a:srgbClr val="005EB8"/>
      </a:accent4>
      <a:accent5>
        <a:srgbClr val="AE2473"/>
      </a:accent5>
      <a:accent6>
        <a:srgbClr val="78BE20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E" id="{40B58ABE-F0EB-D841-B223-66075CE7CD45}" vid="{7644B2A3-1AD5-8C46-9520-D28DCA799E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d40b85ad-d913-4e70-9878-08b0172d1613" xsi:nil="true"/>
    <TaxCatchAll xmlns="ae1a2a81-0b96-4f08-a567-a05eb64c6534" xsi:nil="true"/>
    <lcf76f155ced4ddcb4097134ff3c332f xmlns="d40b85ad-d913-4e70-9878-08b0172d1613">
      <Terms xmlns="http://schemas.microsoft.com/office/infopath/2007/PartnerControls"/>
    </lcf76f155ced4ddcb4097134ff3c332f>
    <SharedWithUsers xmlns="ae1a2a81-0b96-4f08-a567-a05eb64c6534">
      <UserInfo>
        <DisplayName>Tim Devanney</DisplayName>
        <AccountId>6</AccountId>
        <AccountType/>
      </UserInfo>
      <UserInfo>
        <DisplayName>Claire Carr</DisplayName>
        <AccountId>1409</AccountId>
        <AccountType/>
      </UserInfo>
      <UserInfo>
        <DisplayName>Catherine Molloy</DisplayName>
        <AccountId>14</AccountId>
        <AccountType/>
      </UserInfo>
      <UserInfo>
        <DisplayName>Devon Puttick</DisplayName>
        <AccountId>1367</AccountId>
        <AccountType/>
      </UserInfo>
      <UserInfo>
        <DisplayName>Ellen Bradridge</DisplayName>
        <AccountId>1435</AccountId>
        <AccountType/>
      </UserInfo>
      <UserInfo>
        <DisplayName>Sasha Lucie-Smith</DisplayName>
        <AccountId>1201</AccountId>
        <AccountType/>
      </UserInfo>
      <UserInfo>
        <DisplayName>Philippa Spicer</DisplayName>
        <AccountId>259</AccountId>
        <AccountType/>
      </UserInfo>
      <UserInfo>
        <DisplayName>Sam Brown</DisplayName>
        <AccountId>1361</AccountId>
        <AccountType/>
      </UserInfo>
      <UserInfo>
        <DisplayName>Sam Cheer</DisplayName>
        <AccountId>98</AccountId>
        <AccountType/>
      </UserInfo>
      <UserInfo>
        <DisplayName>Juliet McGilligan</DisplayName>
        <AccountId>985</AccountId>
        <AccountType/>
      </UserInfo>
      <UserInfo>
        <DisplayName>Teresa Hewitt-Moran</DisplayName>
        <AccountId>868</AccountId>
        <AccountType/>
      </UserInfo>
      <UserInfo>
        <DisplayName>Christina Doncom</DisplayName>
        <AccountId>155</AccountId>
        <AccountType/>
      </UserInfo>
      <UserInfo>
        <DisplayName>Josie Turner (SL)</DisplayName>
        <AccountId>151</AccountId>
        <AccountType/>
      </UserInfo>
      <UserInfo>
        <DisplayName>Kate Holliday</DisplayName>
        <AccountId>191</AccountId>
        <AccountType/>
      </UserInfo>
      <UserInfo>
        <DisplayName>Fiona Ball</DisplayName>
        <AccountId>247</AccountId>
        <AccountType/>
      </UserInfo>
      <UserInfo>
        <DisplayName>James Cross</DisplayName>
        <AccountId>1091</AccountId>
        <AccountType/>
      </UserInfo>
      <UserInfo>
        <DisplayName>Helen Smith</DisplayName>
        <AccountId>799</AccountId>
        <AccountType/>
      </UserInfo>
      <UserInfo>
        <DisplayName>Anna Prygodzicz</DisplayName>
        <AccountId>41</AccountId>
        <AccountType/>
      </UserInfo>
      <UserInfo>
        <DisplayName>Michael Fenton</DisplayName>
        <AccountId>1311</AccountId>
        <AccountType/>
      </UserInfo>
      <UserInfo>
        <DisplayName>Nicole Baker</DisplayName>
        <AccountId>1348</AccountId>
        <AccountType/>
      </UserInfo>
      <UserInfo>
        <DisplayName>Debi Reilly</DisplayName>
        <AccountId>655</AccountId>
        <AccountType/>
      </UserInfo>
      <UserInfo>
        <DisplayName>David Van De Velde</DisplayName>
        <AccountId>1528</AccountId>
        <AccountType/>
      </UserInfo>
      <UserInfo>
        <DisplayName>Maria Huant</DisplayName>
        <AccountId>1397</AccountId>
        <AccountType/>
      </UserInfo>
      <UserInfo>
        <DisplayName>Catherine Simm</DisplayName>
        <AccountId>1419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00DC046431B34DB3A7944396B3112C" ma:contentTypeVersion="17" ma:contentTypeDescription="Create a new document." ma:contentTypeScope="" ma:versionID="2be1f3cb85fe4f95e41e6b5effc84498">
  <xsd:schema xmlns:xsd="http://www.w3.org/2001/XMLSchema" xmlns:xs="http://www.w3.org/2001/XMLSchema" xmlns:p="http://schemas.microsoft.com/office/2006/metadata/properties" xmlns:ns2="d40b85ad-d913-4e70-9878-08b0172d1613" xmlns:ns3="ae1a2a81-0b96-4f08-a567-a05eb64c6534" targetNamespace="http://schemas.microsoft.com/office/2006/metadata/properties" ma:root="true" ma:fieldsID="296be8e9c5c98efbb8b8e742fb9c9afc" ns2:_="" ns3:_="">
    <xsd:import namespace="d40b85ad-d913-4e70-9878-08b0172d1613"/>
    <xsd:import namespace="ae1a2a81-0b96-4f08-a567-a05eb64c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0b85ad-d913-4e70-9878-08b0172d16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b5e471e-86a7-4573-b003-24887ebde4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1a2a81-0b96-4f08-a567-a05eb64c653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b31395d2-61d2-4057-beb0-8c61c7990f90}" ma:internalName="TaxCatchAll" ma:showField="CatchAllData" ma:web="ae1a2a81-0b96-4f08-a567-a05eb64c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9AB075-E9DD-4851-97F7-1123EA996E50}">
  <ds:schemaRefs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ae1a2a81-0b96-4f08-a567-a05eb64c6534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d40b85ad-d913-4e70-9878-08b0172d1613"/>
  </ds:schemaRefs>
</ds:datastoreItem>
</file>

<file path=customXml/itemProps2.xml><?xml version="1.0" encoding="utf-8"?>
<ds:datastoreItem xmlns:ds="http://schemas.openxmlformats.org/officeDocument/2006/customXml" ds:itemID="{29E596DE-696C-47FB-897C-5641DFCBCB2A}">
  <ds:schemaRefs>
    <ds:schemaRef ds:uri="ae1a2a81-0b96-4f08-a567-a05eb64c6534"/>
    <ds:schemaRef ds:uri="d40b85ad-d913-4e70-9878-08b0172d161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EE21FEF-102D-4687-8ECC-6F8224F2F2A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HEE</Template>
  <TotalTime>129</TotalTime>
  <Words>196</Words>
  <Application>Microsoft Office PowerPoint</Application>
  <PresentationFormat>Custom</PresentationFormat>
  <Paragraphs>36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HEE</vt:lpstr>
      <vt:lpstr>The Oliver McGowan Mandatory Training in Learning Disability and Autism Programme 2022/23</vt:lpstr>
      <vt:lpstr>PowerPoint Presentation</vt:lpstr>
      <vt:lpstr>PowerPoint Presentation</vt:lpstr>
      <vt:lpstr>North West</vt:lpstr>
      <vt:lpstr>Actions and next steps</vt:lpstr>
      <vt:lpstr>Close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Studio Whatever</dc:creator>
  <cp:lastModifiedBy>David Van De Velde</cp:lastModifiedBy>
  <cp:revision>6</cp:revision>
  <dcterms:created xsi:type="dcterms:W3CDTF">2021-04-06T16:42:50Z</dcterms:created>
  <dcterms:modified xsi:type="dcterms:W3CDTF">2023-04-18T11:54:36Z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0x010100A500DC046431B34DB3A7944396B3112C</vt:lpwstr>
  </property>
  <property fmtid="{D5CDD505-2E9C-101B-9397-08002B2CF9AE}" pid="3" name="MediaServiceImageTags">
    <vt:lpwstr/>
  </property>
</Properties>
</file>