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38" r:id="rId2"/>
  </p:sldMasterIdLst>
  <p:notesMasterIdLst>
    <p:notesMasterId r:id="rId23"/>
  </p:notesMasterIdLst>
  <p:handoutMasterIdLst>
    <p:handoutMasterId r:id="rId24"/>
  </p:handoutMasterIdLst>
  <p:sldIdLst>
    <p:sldId id="764" r:id="rId3"/>
    <p:sldId id="771" r:id="rId4"/>
    <p:sldId id="766" r:id="rId5"/>
    <p:sldId id="776" r:id="rId6"/>
    <p:sldId id="765" r:id="rId7"/>
    <p:sldId id="784" r:id="rId8"/>
    <p:sldId id="779" r:id="rId9"/>
    <p:sldId id="780" r:id="rId10"/>
    <p:sldId id="775" r:id="rId11"/>
    <p:sldId id="781" r:id="rId12"/>
    <p:sldId id="782" r:id="rId13"/>
    <p:sldId id="770" r:id="rId14"/>
    <p:sldId id="772" r:id="rId15"/>
    <p:sldId id="783" r:id="rId16"/>
    <p:sldId id="774" r:id="rId17"/>
    <p:sldId id="785" r:id="rId18"/>
    <p:sldId id="786" r:id="rId19"/>
    <p:sldId id="769" r:id="rId20"/>
    <p:sldId id="767" r:id="rId21"/>
    <p:sldId id="768" r:id="rId22"/>
  </p:sldIdLst>
  <p:sldSz cx="9144000" cy="6858000" type="screen4x3"/>
  <p:notesSz cx="7086600" cy="10210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599">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d Watkins" initials="ERW"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6BB5"/>
    <a:srgbClr val="984E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74A1C5-45F8-5045-B68E-18530599D36B}" v="30" dt="2023-04-12T11:33:24.3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394" autoAdjust="0"/>
  </p:normalViewPr>
  <p:slideViewPr>
    <p:cSldViewPr snapToGrid="0" snapToObjects="1">
      <p:cViewPr varScale="1">
        <p:scale>
          <a:sx n="107" d="100"/>
          <a:sy n="107" d="100"/>
        </p:scale>
        <p:origin x="560" y="176"/>
      </p:cViewPr>
      <p:guideLst>
        <p:guide orient="horz" pos="359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76" d="100"/>
          <a:sy n="76" d="100"/>
        </p:scale>
        <p:origin x="428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510540"/>
          </a:xfrm>
          <a:prstGeom prst="rect">
            <a:avLst/>
          </a:prstGeom>
        </p:spPr>
        <p:txBody>
          <a:bodyPr vert="horz" lIns="98837" tIns="49419" rIns="98837" bIns="49419" rtlCol="0"/>
          <a:lstStyle>
            <a:lvl1pPr algn="l">
              <a:defRPr sz="1300"/>
            </a:lvl1pPr>
          </a:lstStyle>
          <a:p>
            <a:endParaRPr lang="en-GB"/>
          </a:p>
        </p:txBody>
      </p:sp>
      <p:sp>
        <p:nvSpPr>
          <p:cNvPr id="3" name="Date Placeholder 2"/>
          <p:cNvSpPr>
            <a:spLocks noGrp="1"/>
          </p:cNvSpPr>
          <p:nvPr>
            <p:ph type="dt" sz="quarter" idx="1"/>
          </p:nvPr>
        </p:nvSpPr>
        <p:spPr>
          <a:xfrm>
            <a:off x="4014100" y="0"/>
            <a:ext cx="3070860" cy="510540"/>
          </a:xfrm>
          <a:prstGeom prst="rect">
            <a:avLst/>
          </a:prstGeom>
        </p:spPr>
        <p:txBody>
          <a:bodyPr vert="horz" lIns="98837" tIns="49419" rIns="98837" bIns="49419" rtlCol="0"/>
          <a:lstStyle>
            <a:lvl1pPr algn="r">
              <a:defRPr sz="1300"/>
            </a:lvl1pPr>
          </a:lstStyle>
          <a:p>
            <a:fld id="{A5059C77-47FE-414C-ACDB-E7E859CDA077}" type="datetimeFigureOut">
              <a:rPr lang="en-GB" smtClean="0"/>
              <a:t>11/04/2023</a:t>
            </a:fld>
            <a:endParaRPr lang="en-GB"/>
          </a:p>
        </p:txBody>
      </p:sp>
      <p:sp>
        <p:nvSpPr>
          <p:cNvPr id="4" name="Footer Placeholder 3"/>
          <p:cNvSpPr>
            <a:spLocks noGrp="1"/>
          </p:cNvSpPr>
          <p:nvPr>
            <p:ph type="ftr" sz="quarter" idx="2"/>
          </p:nvPr>
        </p:nvSpPr>
        <p:spPr>
          <a:xfrm>
            <a:off x="0" y="9698488"/>
            <a:ext cx="3070860" cy="510540"/>
          </a:xfrm>
          <a:prstGeom prst="rect">
            <a:avLst/>
          </a:prstGeom>
        </p:spPr>
        <p:txBody>
          <a:bodyPr vert="horz" lIns="98837" tIns="49419" rIns="98837" bIns="49419" rtlCol="0" anchor="b"/>
          <a:lstStyle>
            <a:lvl1pPr algn="l">
              <a:defRPr sz="1300"/>
            </a:lvl1pPr>
          </a:lstStyle>
          <a:p>
            <a:endParaRPr lang="en-GB"/>
          </a:p>
        </p:txBody>
      </p:sp>
      <p:sp>
        <p:nvSpPr>
          <p:cNvPr id="5" name="Slide Number Placeholder 4"/>
          <p:cNvSpPr>
            <a:spLocks noGrp="1"/>
          </p:cNvSpPr>
          <p:nvPr>
            <p:ph type="sldNum" sz="quarter" idx="3"/>
          </p:nvPr>
        </p:nvSpPr>
        <p:spPr>
          <a:xfrm>
            <a:off x="4014100" y="9698488"/>
            <a:ext cx="3070860" cy="510540"/>
          </a:xfrm>
          <a:prstGeom prst="rect">
            <a:avLst/>
          </a:prstGeom>
        </p:spPr>
        <p:txBody>
          <a:bodyPr vert="horz" lIns="98837" tIns="49419" rIns="98837" bIns="49419" rtlCol="0" anchor="b"/>
          <a:lstStyle>
            <a:lvl1pPr algn="r">
              <a:defRPr sz="1300"/>
            </a:lvl1pPr>
          </a:lstStyle>
          <a:p>
            <a:fld id="{A9779C31-3D3E-4C34-A73D-1D62E9D41195}" type="slidenum">
              <a:rPr lang="en-GB" smtClean="0"/>
              <a:t>‹#›</a:t>
            </a:fld>
            <a:endParaRPr lang="en-GB"/>
          </a:p>
        </p:txBody>
      </p:sp>
    </p:spTree>
    <p:extLst>
      <p:ext uri="{BB962C8B-B14F-4D97-AF65-F5344CB8AC3E}">
        <p14:creationId xmlns:p14="http://schemas.microsoft.com/office/powerpoint/2010/main" val="1123834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510540"/>
          </a:xfrm>
          <a:prstGeom prst="rect">
            <a:avLst/>
          </a:prstGeom>
        </p:spPr>
        <p:txBody>
          <a:bodyPr vert="horz" lIns="98837" tIns="49419" rIns="98837" bIns="49419" rtlCol="0"/>
          <a:lstStyle>
            <a:lvl1pPr algn="l">
              <a:defRPr sz="1300"/>
            </a:lvl1pPr>
          </a:lstStyle>
          <a:p>
            <a:endParaRPr lang="en-GB"/>
          </a:p>
        </p:txBody>
      </p:sp>
      <p:sp>
        <p:nvSpPr>
          <p:cNvPr id="3" name="Date Placeholder 2"/>
          <p:cNvSpPr>
            <a:spLocks noGrp="1"/>
          </p:cNvSpPr>
          <p:nvPr>
            <p:ph type="dt" idx="1"/>
          </p:nvPr>
        </p:nvSpPr>
        <p:spPr>
          <a:xfrm>
            <a:off x="4014100" y="0"/>
            <a:ext cx="3070860" cy="510540"/>
          </a:xfrm>
          <a:prstGeom prst="rect">
            <a:avLst/>
          </a:prstGeom>
        </p:spPr>
        <p:txBody>
          <a:bodyPr vert="horz" lIns="98837" tIns="49419" rIns="98837" bIns="49419" rtlCol="0"/>
          <a:lstStyle>
            <a:lvl1pPr algn="r">
              <a:defRPr sz="1300"/>
            </a:lvl1pPr>
          </a:lstStyle>
          <a:p>
            <a:fld id="{0313E877-87E3-4848-8E38-84948BEB9DD9}" type="datetimeFigureOut">
              <a:rPr lang="en-GB" smtClean="0"/>
              <a:pPr/>
              <a:t>11/04/2023</a:t>
            </a:fld>
            <a:endParaRPr lang="en-GB"/>
          </a:p>
        </p:txBody>
      </p:sp>
      <p:sp>
        <p:nvSpPr>
          <p:cNvPr id="4" name="Slide Image Placeholder 3"/>
          <p:cNvSpPr>
            <a:spLocks noGrp="1" noRot="1" noChangeAspect="1"/>
          </p:cNvSpPr>
          <p:nvPr>
            <p:ph type="sldImg" idx="2"/>
          </p:nvPr>
        </p:nvSpPr>
        <p:spPr>
          <a:xfrm>
            <a:off x="990600" y="765175"/>
            <a:ext cx="5105400" cy="3829050"/>
          </a:xfrm>
          <a:prstGeom prst="rect">
            <a:avLst/>
          </a:prstGeom>
          <a:noFill/>
          <a:ln w="12700">
            <a:solidFill>
              <a:prstClr val="black"/>
            </a:solidFill>
          </a:ln>
        </p:spPr>
        <p:txBody>
          <a:bodyPr vert="horz" lIns="98837" tIns="49419" rIns="98837" bIns="49419" rtlCol="0" anchor="ctr"/>
          <a:lstStyle/>
          <a:p>
            <a:endParaRPr lang="en-GB"/>
          </a:p>
        </p:txBody>
      </p:sp>
      <p:sp>
        <p:nvSpPr>
          <p:cNvPr id="5" name="Notes Placeholder 4"/>
          <p:cNvSpPr>
            <a:spLocks noGrp="1"/>
          </p:cNvSpPr>
          <p:nvPr>
            <p:ph type="body" sz="quarter" idx="3"/>
          </p:nvPr>
        </p:nvSpPr>
        <p:spPr>
          <a:xfrm>
            <a:off x="708660" y="4850130"/>
            <a:ext cx="5669280" cy="4594860"/>
          </a:xfrm>
          <a:prstGeom prst="rect">
            <a:avLst/>
          </a:prstGeom>
        </p:spPr>
        <p:txBody>
          <a:bodyPr vert="horz" lIns="98837" tIns="49419" rIns="98837" bIns="4941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698488"/>
            <a:ext cx="3070860" cy="510540"/>
          </a:xfrm>
          <a:prstGeom prst="rect">
            <a:avLst/>
          </a:prstGeom>
        </p:spPr>
        <p:txBody>
          <a:bodyPr vert="horz" lIns="98837" tIns="49419" rIns="98837" bIns="49419" rtlCol="0" anchor="b"/>
          <a:lstStyle>
            <a:lvl1pPr algn="l">
              <a:defRPr sz="1300"/>
            </a:lvl1pPr>
          </a:lstStyle>
          <a:p>
            <a:endParaRPr lang="en-GB"/>
          </a:p>
        </p:txBody>
      </p:sp>
      <p:sp>
        <p:nvSpPr>
          <p:cNvPr id="7" name="Slide Number Placeholder 6"/>
          <p:cNvSpPr>
            <a:spLocks noGrp="1"/>
          </p:cNvSpPr>
          <p:nvPr>
            <p:ph type="sldNum" sz="quarter" idx="5"/>
          </p:nvPr>
        </p:nvSpPr>
        <p:spPr>
          <a:xfrm>
            <a:off x="4014100" y="9698488"/>
            <a:ext cx="3070860" cy="510540"/>
          </a:xfrm>
          <a:prstGeom prst="rect">
            <a:avLst/>
          </a:prstGeom>
        </p:spPr>
        <p:txBody>
          <a:bodyPr vert="horz" lIns="98837" tIns="49419" rIns="98837" bIns="49419" rtlCol="0" anchor="b"/>
          <a:lstStyle>
            <a:lvl1pPr algn="r">
              <a:defRPr sz="1300"/>
            </a:lvl1pPr>
          </a:lstStyle>
          <a:p>
            <a:fld id="{BA963485-8882-486C-98C8-6EB2ADA28AF6}" type="slidenum">
              <a:rPr lang="en-GB" smtClean="0"/>
              <a:pPr/>
              <a:t>‹#›</a:t>
            </a:fld>
            <a:endParaRPr lang="en-GB"/>
          </a:p>
        </p:txBody>
      </p:sp>
    </p:spTree>
    <p:extLst>
      <p:ext uri="{BB962C8B-B14F-4D97-AF65-F5344CB8AC3E}">
        <p14:creationId xmlns:p14="http://schemas.microsoft.com/office/powerpoint/2010/main" val="3337563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Here focus on elements related to talking therapies</a:t>
            </a:r>
          </a:p>
          <a:p>
            <a:endParaRPr lang="en-US" dirty="0"/>
          </a:p>
        </p:txBody>
      </p:sp>
      <p:sp>
        <p:nvSpPr>
          <p:cNvPr id="4" name="Slide Number Placeholder 3"/>
          <p:cNvSpPr>
            <a:spLocks noGrp="1"/>
          </p:cNvSpPr>
          <p:nvPr>
            <p:ph type="sldNum" sz="quarter" idx="5"/>
          </p:nvPr>
        </p:nvSpPr>
        <p:spPr/>
        <p:txBody>
          <a:bodyPr/>
          <a:lstStyle/>
          <a:p>
            <a:fld id="{BA963485-8882-486C-98C8-6EB2ADA28AF6}" type="slidenum">
              <a:rPr lang="en-GB" smtClean="0"/>
              <a:pPr/>
              <a:t>3</a:t>
            </a:fld>
            <a:endParaRPr lang="en-GB"/>
          </a:p>
        </p:txBody>
      </p:sp>
    </p:spTree>
    <p:extLst>
      <p:ext uri="{BB962C8B-B14F-4D97-AF65-F5344CB8AC3E}">
        <p14:creationId xmlns:p14="http://schemas.microsoft.com/office/powerpoint/2010/main" val="3214507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61"/>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1971782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889268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28311192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3528" y="692696"/>
            <a:ext cx="8373616" cy="1143000"/>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1506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defTabSz="914400" fontAlgn="base">
              <a:spcBef>
                <a:spcPct val="0"/>
              </a:spcBef>
              <a:spcAft>
                <a:spcPct val="0"/>
              </a:spcAft>
            </a:pPr>
            <a:fld id="{71D55C55-74D5-C140-BC9E-5E907DF4B80E}" type="datetimeFigureOut">
              <a:rPr lang="en-GB">
                <a:solidFill>
                  <a:prstClr val="black"/>
                </a:solidFill>
                <a:latin typeface="Arial" pitchFamily="34" charset="0"/>
              </a:rPr>
              <a:pPr defTabSz="914400" fontAlgn="base">
                <a:spcBef>
                  <a:spcPct val="0"/>
                </a:spcBef>
                <a:spcAft>
                  <a:spcPct val="0"/>
                </a:spcAft>
              </a:pPr>
              <a:t>11/04/2023</a:t>
            </a:fld>
            <a:endParaRPr lang="en-GB">
              <a:solidFill>
                <a:prstClr val="black"/>
              </a:solidFill>
              <a:latin typeface="Arial" pitchFamily="34" charset="0"/>
            </a:endParaRP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defTabSz="914400" fontAlgn="base">
              <a:spcBef>
                <a:spcPct val="0"/>
              </a:spcBef>
              <a:spcAft>
                <a:spcPct val="0"/>
              </a:spcAft>
              <a:defRPr/>
            </a:pPr>
            <a:endParaRPr lang="en-GB">
              <a:solidFill>
                <a:prstClr val="black"/>
              </a:solidFill>
              <a:latin typeface="Arial" pitchFamily="34" charset="0"/>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defTabSz="914400" fontAlgn="base">
              <a:spcBef>
                <a:spcPct val="0"/>
              </a:spcBef>
              <a:spcAft>
                <a:spcPct val="0"/>
              </a:spcAft>
            </a:pPr>
            <a:fld id="{22DE453C-762E-B848-97E4-56EC0618318E}" type="slidenum">
              <a:rPr lang="en-GB">
                <a:solidFill>
                  <a:prstClr val="black"/>
                </a:solidFill>
                <a:latin typeface="Arial" pitchFamily="34" charset="0"/>
              </a:rPr>
              <a:pPr defTabSz="914400" fontAlgn="base">
                <a:spcBef>
                  <a:spcPct val="0"/>
                </a:spcBef>
                <a:spcAft>
                  <a:spcPct val="0"/>
                </a:spcAft>
              </a:pPr>
              <a:t>‹#›</a:t>
            </a:fld>
            <a:endParaRPr lang="en-GB">
              <a:solidFill>
                <a:prstClr val="black"/>
              </a:solidFill>
              <a:latin typeface="Arial" pitchFamily="34" charset="0"/>
            </a:endParaRPr>
          </a:p>
        </p:txBody>
      </p:sp>
    </p:spTree>
    <p:extLst>
      <p:ext uri="{BB962C8B-B14F-4D97-AF65-F5344CB8AC3E}">
        <p14:creationId xmlns:p14="http://schemas.microsoft.com/office/powerpoint/2010/main" val="2486015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defTabSz="914400" fontAlgn="base">
              <a:spcBef>
                <a:spcPct val="0"/>
              </a:spcBef>
              <a:spcAft>
                <a:spcPct val="0"/>
              </a:spcAft>
            </a:pPr>
            <a:fld id="{F84E3319-F332-F047-A6BF-5BB3DF6FEBD4}" type="datetimeFigureOut">
              <a:rPr lang="en-GB">
                <a:solidFill>
                  <a:prstClr val="black"/>
                </a:solidFill>
                <a:latin typeface="Arial" pitchFamily="34" charset="0"/>
              </a:rPr>
              <a:pPr defTabSz="914400" fontAlgn="base">
                <a:spcBef>
                  <a:spcPct val="0"/>
                </a:spcBef>
                <a:spcAft>
                  <a:spcPct val="0"/>
                </a:spcAft>
              </a:pPr>
              <a:t>11/04/2023</a:t>
            </a:fld>
            <a:endParaRPr lang="en-GB">
              <a:solidFill>
                <a:prstClr val="black"/>
              </a:solidFill>
              <a:latin typeface="Arial" pitchFamily="34" charset="0"/>
            </a:endParaRPr>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defTabSz="914400" fontAlgn="base">
              <a:spcBef>
                <a:spcPct val="0"/>
              </a:spcBef>
              <a:spcAft>
                <a:spcPct val="0"/>
              </a:spcAft>
              <a:defRPr/>
            </a:pPr>
            <a:endParaRPr lang="en-GB">
              <a:solidFill>
                <a:prstClr val="black"/>
              </a:solidFill>
              <a:latin typeface="Arial" pitchFamily="34" charset="0"/>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defTabSz="914400" fontAlgn="base">
              <a:spcBef>
                <a:spcPct val="0"/>
              </a:spcBef>
              <a:spcAft>
                <a:spcPct val="0"/>
              </a:spcAft>
            </a:pPr>
            <a:fld id="{C9EE115B-0C4F-1F48-8347-064ED2BA7206}" type="slidenum">
              <a:rPr lang="en-GB">
                <a:solidFill>
                  <a:prstClr val="black"/>
                </a:solidFill>
                <a:latin typeface="Arial" pitchFamily="34" charset="0"/>
              </a:rPr>
              <a:pPr defTabSz="914400" fontAlgn="base">
                <a:spcBef>
                  <a:spcPct val="0"/>
                </a:spcBef>
                <a:spcAft>
                  <a:spcPct val="0"/>
                </a:spcAft>
              </a:pPr>
              <a:t>‹#›</a:t>
            </a:fld>
            <a:endParaRPr lang="en-GB">
              <a:solidFill>
                <a:prstClr val="black"/>
              </a:solidFill>
              <a:latin typeface="Arial" pitchFamily="34" charset="0"/>
            </a:endParaRPr>
          </a:p>
        </p:txBody>
      </p:sp>
    </p:spTree>
    <p:extLst>
      <p:ext uri="{BB962C8B-B14F-4D97-AF65-F5344CB8AC3E}">
        <p14:creationId xmlns:p14="http://schemas.microsoft.com/office/powerpoint/2010/main" val="2316090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defTabSz="914400" fontAlgn="base">
              <a:spcBef>
                <a:spcPct val="0"/>
              </a:spcBef>
              <a:spcAft>
                <a:spcPct val="0"/>
              </a:spcAft>
            </a:pPr>
            <a:fld id="{396BFD10-A496-2B46-819D-F82A4A3018AD}" type="datetimeFigureOut">
              <a:rPr lang="en-GB">
                <a:solidFill>
                  <a:prstClr val="black"/>
                </a:solidFill>
                <a:latin typeface="Arial" pitchFamily="34" charset="0"/>
              </a:rPr>
              <a:pPr defTabSz="914400" fontAlgn="base">
                <a:spcBef>
                  <a:spcPct val="0"/>
                </a:spcBef>
                <a:spcAft>
                  <a:spcPct val="0"/>
                </a:spcAft>
              </a:pPr>
              <a:t>11/04/2023</a:t>
            </a:fld>
            <a:endParaRPr lang="en-GB">
              <a:solidFill>
                <a:prstClr val="black"/>
              </a:solidFill>
              <a:latin typeface="Arial" pitchFamily="34" charset="0"/>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defTabSz="914400" fontAlgn="base">
              <a:spcBef>
                <a:spcPct val="0"/>
              </a:spcBef>
              <a:spcAft>
                <a:spcPct val="0"/>
              </a:spcAft>
              <a:defRPr/>
            </a:pPr>
            <a:endParaRPr lang="en-GB">
              <a:solidFill>
                <a:prstClr val="black"/>
              </a:solidFill>
              <a:latin typeface="Arial" pitchFamily="34" charset="0"/>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defTabSz="914400" fontAlgn="base">
              <a:spcBef>
                <a:spcPct val="0"/>
              </a:spcBef>
              <a:spcAft>
                <a:spcPct val="0"/>
              </a:spcAft>
            </a:pPr>
            <a:fld id="{F9A5EF2E-17CF-0942-B76B-4F4C664E55C0}" type="slidenum">
              <a:rPr lang="en-GB">
                <a:solidFill>
                  <a:prstClr val="black"/>
                </a:solidFill>
                <a:latin typeface="Arial" pitchFamily="34" charset="0"/>
              </a:rPr>
              <a:pPr defTabSz="914400" fontAlgn="base">
                <a:spcBef>
                  <a:spcPct val="0"/>
                </a:spcBef>
                <a:spcAft>
                  <a:spcPct val="0"/>
                </a:spcAft>
              </a:pPr>
              <a:t>‹#›</a:t>
            </a:fld>
            <a:endParaRPr lang="en-GB">
              <a:solidFill>
                <a:prstClr val="black"/>
              </a:solidFill>
              <a:latin typeface="Arial" pitchFamily="34" charset="0"/>
            </a:endParaRPr>
          </a:p>
        </p:txBody>
      </p:sp>
    </p:spTree>
    <p:extLst>
      <p:ext uri="{BB962C8B-B14F-4D97-AF65-F5344CB8AC3E}">
        <p14:creationId xmlns:p14="http://schemas.microsoft.com/office/powerpoint/2010/main" val="1811178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defTabSz="914400" fontAlgn="base">
              <a:spcBef>
                <a:spcPct val="0"/>
              </a:spcBef>
              <a:spcAft>
                <a:spcPct val="0"/>
              </a:spcAft>
              <a:defRPr/>
            </a:pPr>
            <a:endParaRPr lang="en-GB">
              <a:solidFill>
                <a:prstClr val="black"/>
              </a:solidFill>
              <a:latin typeface="Arial" pitchFamily="34" charset="0"/>
            </a:endParaRPr>
          </a:p>
        </p:txBody>
      </p:sp>
      <p:sp>
        <p:nvSpPr>
          <p:cNvPr id="4"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defTabSz="914400" fontAlgn="base">
              <a:spcBef>
                <a:spcPct val="0"/>
              </a:spcBef>
              <a:spcAft>
                <a:spcPct val="0"/>
              </a:spcAft>
              <a:defRPr/>
            </a:pPr>
            <a:endParaRPr lang="en-GB">
              <a:solidFill>
                <a:prstClr val="black"/>
              </a:solidFill>
              <a:latin typeface="Arial" pitchFamily="34" charset="0"/>
            </a:endParaRPr>
          </a:p>
        </p:txBody>
      </p:sp>
      <p:sp>
        <p:nvSpPr>
          <p:cNvPr id="5" name="Rectangle 6"/>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defTabSz="914400" fontAlgn="base">
              <a:spcBef>
                <a:spcPct val="0"/>
              </a:spcBef>
              <a:spcAft>
                <a:spcPct val="0"/>
              </a:spcAft>
            </a:pPr>
            <a:fld id="{4D261FFB-6300-4A46-9068-2CE5C7D667FF}" type="slidenum">
              <a:rPr lang="en-GB">
                <a:solidFill>
                  <a:prstClr val="black"/>
                </a:solidFill>
                <a:latin typeface="Arial" pitchFamily="34" charset="0"/>
              </a:rPr>
              <a:pPr defTabSz="914400" fontAlgn="base">
                <a:spcBef>
                  <a:spcPct val="0"/>
                </a:spcBef>
                <a:spcAft>
                  <a:spcPct val="0"/>
                </a:spcAft>
              </a:pPr>
              <a:t>‹#›</a:t>
            </a:fld>
            <a:endParaRPr lang="en-GB">
              <a:solidFill>
                <a:prstClr val="black"/>
              </a:solidFill>
              <a:latin typeface="Arial" pitchFamily="34" charset="0"/>
            </a:endParaRPr>
          </a:p>
        </p:txBody>
      </p:sp>
    </p:spTree>
    <p:extLst>
      <p:ext uri="{BB962C8B-B14F-4D97-AF65-F5344CB8AC3E}">
        <p14:creationId xmlns:p14="http://schemas.microsoft.com/office/powerpoint/2010/main" val="2176646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2115825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6"/>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409300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2503263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400627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4113848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4791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2680699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CE00AAD8-4A18-3144-BFBE-15B4D1AEAB45}" type="datetimeFigureOut">
              <a:rPr lang="en-US" smtClean="0"/>
              <a:pPr/>
              <a:t>4/11/23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178412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8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00AAD8-4A18-3144-BFBE-15B4D1AEAB45}" type="datetimeFigureOut">
              <a:rPr lang="en-US" smtClean="0"/>
              <a:pPr/>
              <a:t>4/11/23</a:t>
            </a:fld>
            <a:endParaRPr lang="en-US" dirty="0"/>
          </a:p>
        </p:txBody>
      </p:sp>
      <p:sp>
        <p:nvSpPr>
          <p:cNvPr id="5" name="Footer Placeholder 4"/>
          <p:cNvSpPr>
            <a:spLocks noGrp="1"/>
          </p:cNvSpPr>
          <p:nvPr>
            <p:ph type="ftr" sz="quarter" idx="3"/>
          </p:nvPr>
        </p:nvSpPr>
        <p:spPr>
          <a:xfrm>
            <a:off x="3124200" y="635638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8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148147-1169-E646-B55F-D083C94262DB}" type="slidenum">
              <a:rPr lang="en-US" smtClean="0"/>
              <a:pPr/>
              <a:t>‹#›</a:t>
            </a:fld>
            <a:endParaRPr lang="en-US" dirty="0"/>
          </a:p>
        </p:txBody>
      </p:sp>
    </p:spTree>
    <p:extLst>
      <p:ext uri="{BB962C8B-B14F-4D97-AF65-F5344CB8AC3E}">
        <p14:creationId xmlns:p14="http://schemas.microsoft.com/office/powerpoint/2010/main" val="1360773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3528" y="692696"/>
            <a:ext cx="8373616"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323528" y="1916832"/>
            <a:ext cx="8363272" cy="420933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872783022"/>
      </p:ext>
    </p:extLst>
  </p:cSld>
  <p:clrMap bg1="lt1" tx1="dk1" bg2="lt2" tx2="dk2" accent1="accent1" accent2="accent2" accent3="accent3" accent4="accent4" accent5="accent5" accent6="accent6" hlink="hlink" folHlink="folHlink"/>
  <p:sldLayoutIdLst>
    <p:sldLayoutId id="2147483739" r:id="rId1"/>
    <p:sldLayoutId id="2147483741" r:id="rId2"/>
    <p:sldLayoutId id="2147483742" r:id="rId3"/>
    <p:sldLayoutId id="2147483743" r:id="rId4"/>
    <p:sldLayoutId id="2147483744" r:id="rId5"/>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r.watkins@exeter.ac.uk"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hyperlink" Target="https://www.nice.org.uk/guidance/ng222/chapter/recommendations#treatment-for-a-new-episode-of-more-severe-depression" TargetMode="External"/><Relationship Id="rId4" Type="http://schemas.openxmlformats.org/officeDocument/2006/relationships/hyperlink" Target="https://www.nice.org.uk/guidance/ng222/"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nice.org.uk/guidance/ng222/"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mailto:e.r.watkins@exeter.ac.uk"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hyperlink" Target="https://www.nice.org.uk/guidance/ng222" TargetMode="External"/><Relationship Id="rId4" Type="http://schemas.openxmlformats.org/officeDocument/2006/relationships/hyperlink" Target="https://cks.nice.org.uk/topics/depression/"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hyperlink" Target="https://www.nice.org.uk/guidance/ng222/chapter/recommendations#treatment-for-a-new-episode-of-less-severe-depression" TargetMode="External"/><Relationship Id="rId4" Type="http://schemas.openxmlformats.org/officeDocument/2006/relationships/hyperlink" Target="https://www.nice.org.uk/guidance/ng22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sp>
        <p:nvSpPr>
          <p:cNvPr id="3" name="Text Box 3"/>
          <p:cNvSpPr txBox="1">
            <a:spLocks noChangeArrowheads="1"/>
          </p:cNvSpPr>
          <p:nvPr/>
        </p:nvSpPr>
        <p:spPr bwMode="auto">
          <a:xfrm>
            <a:off x="328882" y="968269"/>
            <a:ext cx="8537692"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4000" dirty="0">
                <a:ln w="0">
                  <a:noFill/>
                </a:ln>
                <a:latin typeface="Arial" pitchFamily="34" charset="0"/>
                <a:cs typeface="Arial" pitchFamily="34" charset="0"/>
              </a:rPr>
              <a:t>NICE Guidelines for Depression</a:t>
            </a:r>
          </a:p>
          <a:p>
            <a:pPr algn="ctr"/>
            <a:r>
              <a:rPr lang="en-US" sz="3200" dirty="0">
                <a:ln w="0">
                  <a:noFill/>
                </a:ln>
                <a:latin typeface="Arial" pitchFamily="34" charset="0"/>
                <a:cs typeface="Arial" pitchFamily="34" charset="0"/>
              </a:rPr>
              <a:t>Talking Therapies Leadership and Innovation Spring Forum 2023</a:t>
            </a:r>
          </a:p>
        </p:txBody>
      </p:sp>
      <p:sp>
        <p:nvSpPr>
          <p:cNvPr id="6" name="Rectangle 5"/>
          <p:cNvSpPr>
            <a:spLocks noChangeArrowheads="1"/>
          </p:cNvSpPr>
          <p:nvPr/>
        </p:nvSpPr>
        <p:spPr bwMode="auto">
          <a:xfrm>
            <a:off x="723332" y="3243324"/>
            <a:ext cx="7588156" cy="2125935"/>
          </a:xfrm>
          <a:prstGeom prst="rect">
            <a:avLst/>
          </a:prstGeom>
          <a:noFill/>
          <a:ln w="9525">
            <a:noFill/>
            <a:miter lim="800000"/>
            <a:headEnd/>
            <a:tailEnd/>
          </a:ln>
        </p:spPr>
        <p:txBody>
          <a:bodyPr/>
          <a:lstStyle/>
          <a:p>
            <a:pPr algn="ctr">
              <a:lnSpc>
                <a:spcPct val="90000"/>
              </a:lnSpc>
              <a:spcBef>
                <a:spcPct val="20000"/>
              </a:spcBef>
              <a:buClr>
                <a:schemeClr val="folHlink"/>
              </a:buClr>
              <a:buFont typeface="Wingdings" pitchFamily="2" charset="2"/>
              <a:buNone/>
            </a:pPr>
            <a:r>
              <a:rPr lang="en-GB" sz="2800" dirty="0">
                <a:latin typeface="Arial" pitchFamily="34" charset="0"/>
                <a:cs typeface="Arial" pitchFamily="34" charset="0"/>
              </a:rPr>
              <a:t>Edward Watkins, PhD</a:t>
            </a:r>
          </a:p>
          <a:p>
            <a:pPr algn="ctr">
              <a:lnSpc>
                <a:spcPct val="90000"/>
              </a:lnSpc>
              <a:spcBef>
                <a:spcPct val="20000"/>
              </a:spcBef>
              <a:buClr>
                <a:schemeClr val="folHlink"/>
              </a:buClr>
              <a:buFont typeface="Wingdings" pitchFamily="2" charset="2"/>
              <a:buNone/>
            </a:pPr>
            <a:r>
              <a:rPr lang="en-GB" sz="2400" dirty="0">
                <a:solidFill>
                  <a:schemeClr val="tx2"/>
                </a:solidFill>
                <a:latin typeface="Arial" pitchFamily="34" charset="0"/>
                <a:cs typeface="Arial" pitchFamily="34" charset="0"/>
                <a:hlinkClick r:id="rId3"/>
              </a:rPr>
              <a:t>e.r.watkins@exeter.ac.uk</a:t>
            </a:r>
            <a:endParaRPr lang="en-GB" sz="2400" dirty="0">
              <a:solidFill>
                <a:schemeClr val="tx2"/>
              </a:solidFill>
              <a:latin typeface="Arial" pitchFamily="34" charset="0"/>
              <a:cs typeface="Arial" pitchFamily="34" charset="0"/>
            </a:endParaRPr>
          </a:p>
          <a:p>
            <a:pPr algn="ctr">
              <a:lnSpc>
                <a:spcPct val="90000"/>
              </a:lnSpc>
              <a:spcBef>
                <a:spcPct val="20000"/>
              </a:spcBef>
              <a:buClr>
                <a:schemeClr val="folHlink"/>
              </a:buClr>
              <a:buFont typeface="Wingdings" pitchFamily="2" charset="2"/>
              <a:buNone/>
            </a:pPr>
            <a:endParaRPr lang="en-GB" sz="3200" dirty="0">
              <a:solidFill>
                <a:srgbClr val="FF0000"/>
              </a:solidFill>
            </a:endParaRPr>
          </a:p>
        </p:txBody>
      </p:sp>
    </p:spTree>
    <p:extLst>
      <p:ext uri="{BB962C8B-B14F-4D97-AF65-F5344CB8AC3E}">
        <p14:creationId xmlns:p14="http://schemas.microsoft.com/office/powerpoint/2010/main" val="1686906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25" y="0"/>
            <a:ext cx="9195449" cy="6878196"/>
          </a:xfrm>
          <a:prstGeom prst="rect">
            <a:avLst/>
          </a:prstGeom>
        </p:spPr>
      </p:pic>
      <p:pic>
        <p:nvPicPr>
          <p:cNvPr id="3" name="Picture 2">
            <a:extLst>
              <a:ext uri="{FF2B5EF4-FFF2-40B4-BE49-F238E27FC236}">
                <a16:creationId xmlns:a16="http://schemas.microsoft.com/office/drawing/2014/main" id="{D90A6972-A3D0-A694-FDF7-90890D741120}"/>
              </a:ext>
            </a:extLst>
          </p:cNvPr>
          <p:cNvPicPr>
            <a:picLocks noChangeAspect="1"/>
          </p:cNvPicPr>
          <p:nvPr/>
        </p:nvPicPr>
        <p:blipFill>
          <a:blip r:embed="rId3"/>
          <a:stretch>
            <a:fillRect/>
          </a:stretch>
        </p:blipFill>
        <p:spPr>
          <a:xfrm>
            <a:off x="164924" y="237506"/>
            <a:ext cx="8293275" cy="5553754"/>
          </a:xfrm>
          <a:prstGeom prst="rect">
            <a:avLst/>
          </a:prstGeom>
        </p:spPr>
      </p:pic>
    </p:spTree>
    <p:extLst>
      <p:ext uri="{BB962C8B-B14F-4D97-AF65-F5344CB8AC3E}">
        <p14:creationId xmlns:p14="http://schemas.microsoft.com/office/powerpoint/2010/main" val="1646334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25" y="0"/>
            <a:ext cx="9195449" cy="6878196"/>
          </a:xfrm>
          <a:prstGeom prst="rect">
            <a:avLst/>
          </a:prstGeom>
        </p:spPr>
      </p:pic>
      <p:pic>
        <p:nvPicPr>
          <p:cNvPr id="2" name="Picture 1">
            <a:extLst>
              <a:ext uri="{FF2B5EF4-FFF2-40B4-BE49-F238E27FC236}">
                <a16:creationId xmlns:a16="http://schemas.microsoft.com/office/drawing/2014/main" id="{B7819684-D99E-4773-C960-DB37FB8A163E}"/>
              </a:ext>
            </a:extLst>
          </p:cNvPr>
          <p:cNvPicPr>
            <a:picLocks noChangeAspect="1"/>
          </p:cNvPicPr>
          <p:nvPr/>
        </p:nvPicPr>
        <p:blipFill>
          <a:blip r:embed="rId3"/>
          <a:stretch>
            <a:fillRect/>
          </a:stretch>
        </p:blipFill>
        <p:spPr>
          <a:xfrm>
            <a:off x="775853" y="238966"/>
            <a:ext cx="4876801" cy="5486401"/>
          </a:xfrm>
          <a:prstGeom prst="rect">
            <a:avLst/>
          </a:prstGeom>
        </p:spPr>
      </p:pic>
    </p:spTree>
    <p:extLst>
      <p:ext uri="{BB962C8B-B14F-4D97-AF65-F5344CB8AC3E}">
        <p14:creationId xmlns:p14="http://schemas.microsoft.com/office/powerpoint/2010/main" val="3233376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pic>
        <p:nvPicPr>
          <p:cNvPr id="2" name="Picture 1">
            <a:extLst>
              <a:ext uri="{FF2B5EF4-FFF2-40B4-BE49-F238E27FC236}">
                <a16:creationId xmlns:a16="http://schemas.microsoft.com/office/drawing/2014/main" id="{470BAE54-B191-4687-33C8-8C570D66B3C0}"/>
              </a:ext>
            </a:extLst>
          </p:cNvPr>
          <p:cNvPicPr>
            <a:picLocks noChangeAspect="1"/>
          </p:cNvPicPr>
          <p:nvPr/>
        </p:nvPicPr>
        <p:blipFill>
          <a:blip r:embed="rId3"/>
          <a:stretch>
            <a:fillRect/>
          </a:stretch>
        </p:blipFill>
        <p:spPr>
          <a:xfrm>
            <a:off x="341414" y="271396"/>
            <a:ext cx="8600705" cy="5463877"/>
          </a:xfrm>
          <a:prstGeom prst="rect">
            <a:avLst/>
          </a:prstGeom>
        </p:spPr>
      </p:pic>
      <p:sp>
        <p:nvSpPr>
          <p:cNvPr id="4" name="TextBox 3">
            <a:extLst>
              <a:ext uri="{FF2B5EF4-FFF2-40B4-BE49-F238E27FC236}">
                <a16:creationId xmlns:a16="http://schemas.microsoft.com/office/drawing/2014/main" id="{55BE533A-9D4B-7DFF-1BF4-19E4AB0B1F8A}"/>
              </a:ext>
            </a:extLst>
          </p:cNvPr>
          <p:cNvSpPr txBox="1"/>
          <p:nvPr/>
        </p:nvSpPr>
        <p:spPr>
          <a:xfrm>
            <a:off x="190005" y="112218"/>
            <a:ext cx="8530431"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KEY RECOMMENDATIONS FOR MORE SEVERE DEPRESSION</a:t>
            </a:r>
          </a:p>
        </p:txBody>
      </p:sp>
      <p:sp>
        <p:nvSpPr>
          <p:cNvPr id="6" name="TextBox 5">
            <a:extLst>
              <a:ext uri="{FF2B5EF4-FFF2-40B4-BE49-F238E27FC236}">
                <a16:creationId xmlns:a16="http://schemas.microsoft.com/office/drawing/2014/main" id="{0350CDE9-4132-5CAF-EBEB-DAFAF57B9655}"/>
              </a:ext>
            </a:extLst>
          </p:cNvPr>
          <p:cNvSpPr txBox="1"/>
          <p:nvPr/>
        </p:nvSpPr>
        <p:spPr>
          <a:xfrm>
            <a:off x="7338951" y="3456273"/>
            <a:ext cx="1729835" cy="2308324"/>
          </a:xfrm>
          <a:prstGeom prst="rect">
            <a:avLst/>
          </a:prstGeom>
          <a:noFill/>
        </p:spPr>
        <p:txBody>
          <a:bodyPr wrap="square" rtlCol="0">
            <a:spAutoFit/>
          </a:bodyPr>
          <a:lstStyle/>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information about treatment options please refer to </a:t>
            </a:r>
            <a:r>
              <a:rPr lang="en-GB" sz="18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4"/>
              </a:rPr>
              <a:t>NICE’s guideline on depression in adults</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 </a:t>
            </a:r>
            <a:r>
              <a:rPr lang="en-GB" sz="18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5"/>
              </a:rPr>
              <a:t>table 2</a:t>
            </a:r>
            <a:endParaRPr lang="en-US" dirty="0"/>
          </a:p>
        </p:txBody>
      </p:sp>
    </p:spTree>
    <p:extLst>
      <p:ext uri="{BB962C8B-B14F-4D97-AF65-F5344CB8AC3E}">
        <p14:creationId xmlns:p14="http://schemas.microsoft.com/office/powerpoint/2010/main" val="1385208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sp>
        <p:nvSpPr>
          <p:cNvPr id="4" name="TextBox 3">
            <a:extLst>
              <a:ext uri="{FF2B5EF4-FFF2-40B4-BE49-F238E27FC236}">
                <a16:creationId xmlns:a16="http://schemas.microsoft.com/office/drawing/2014/main" id="{8460E606-A2D4-050F-1F2F-EEC82033DE0B}"/>
              </a:ext>
            </a:extLst>
          </p:cNvPr>
          <p:cNvSpPr txBox="1"/>
          <p:nvPr/>
        </p:nvSpPr>
        <p:spPr>
          <a:xfrm>
            <a:off x="190005" y="159719"/>
            <a:ext cx="8530431"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KEY RECOMMENDATIONS FOR RELAPSE PREVENTION</a:t>
            </a:r>
          </a:p>
        </p:txBody>
      </p:sp>
      <p:pic>
        <p:nvPicPr>
          <p:cNvPr id="8" name="Picture 7">
            <a:extLst>
              <a:ext uri="{FF2B5EF4-FFF2-40B4-BE49-F238E27FC236}">
                <a16:creationId xmlns:a16="http://schemas.microsoft.com/office/drawing/2014/main" id="{007DE51F-5848-A37B-D01A-CD6B5B00951A}"/>
              </a:ext>
            </a:extLst>
          </p:cNvPr>
          <p:cNvPicPr>
            <a:picLocks noChangeAspect="1"/>
          </p:cNvPicPr>
          <p:nvPr/>
        </p:nvPicPr>
        <p:blipFill>
          <a:blip r:embed="rId3"/>
          <a:stretch>
            <a:fillRect/>
          </a:stretch>
        </p:blipFill>
        <p:spPr>
          <a:xfrm>
            <a:off x="529477" y="617517"/>
            <a:ext cx="7928723" cy="5514247"/>
          </a:xfrm>
          <a:prstGeom prst="rect">
            <a:avLst/>
          </a:prstGeom>
        </p:spPr>
      </p:pic>
      <p:sp>
        <p:nvSpPr>
          <p:cNvPr id="9" name="TextBox 8">
            <a:extLst>
              <a:ext uri="{FF2B5EF4-FFF2-40B4-BE49-F238E27FC236}">
                <a16:creationId xmlns:a16="http://schemas.microsoft.com/office/drawing/2014/main" id="{0F9C56ED-336B-E31C-CACA-48321CC62911}"/>
              </a:ext>
            </a:extLst>
          </p:cNvPr>
          <p:cNvSpPr txBox="1"/>
          <p:nvPr/>
        </p:nvSpPr>
        <p:spPr>
          <a:xfrm>
            <a:off x="7673471" y="522514"/>
            <a:ext cx="1448786" cy="954107"/>
          </a:xfrm>
          <a:prstGeom prst="rect">
            <a:avLst/>
          </a:prstGeom>
          <a:noFill/>
        </p:spPr>
        <p:txBody>
          <a:bodyPr wrap="square" rtlCol="0">
            <a:spAutoFit/>
          </a:bodyPr>
          <a:lstStyle/>
          <a:p>
            <a:r>
              <a:rPr lang="en-GB" sz="1400" dirty="0">
                <a:effectLst/>
                <a:latin typeface="Arial" panose="020B0604020202020204" pitchFamily="34" charset="0"/>
                <a:cs typeface="Arial" panose="020B0604020202020204" pitchFamily="34" charset="0"/>
              </a:rPr>
              <a:t>&gt;= 4  sessions with relapse prevention component</a:t>
            </a:r>
            <a:endParaRPr lang="en-US" sz="1400" dirty="0"/>
          </a:p>
        </p:txBody>
      </p:sp>
      <p:sp>
        <p:nvSpPr>
          <p:cNvPr id="10" name="TextBox 9">
            <a:extLst>
              <a:ext uri="{FF2B5EF4-FFF2-40B4-BE49-F238E27FC236}">
                <a16:creationId xmlns:a16="http://schemas.microsoft.com/office/drawing/2014/main" id="{5D7CC20F-8D39-C9C8-1452-4CD6B6FC0ABF}"/>
              </a:ext>
            </a:extLst>
          </p:cNvPr>
          <p:cNvSpPr txBox="1"/>
          <p:nvPr/>
        </p:nvSpPr>
        <p:spPr>
          <a:xfrm>
            <a:off x="7673471" y="1714580"/>
            <a:ext cx="1521982" cy="1231106"/>
          </a:xfrm>
          <a:prstGeom prst="rect">
            <a:avLst/>
          </a:prstGeom>
          <a:noFill/>
        </p:spPr>
        <p:txBody>
          <a:bodyPr wrap="square" rtlCol="0">
            <a:spAutoFit/>
          </a:bodyPr>
          <a:lstStyle/>
          <a:p>
            <a:r>
              <a:rPr lang="en-GB" sz="1400" dirty="0">
                <a:effectLst/>
                <a:latin typeface="Helvetica" pitchFamily="2" charset="0"/>
              </a:rPr>
              <a:t>8 sessions over 2-3 months, option of more in next 12 months </a:t>
            </a:r>
          </a:p>
          <a:p>
            <a:endParaRPr lang="en-US" dirty="0"/>
          </a:p>
        </p:txBody>
      </p:sp>
      <p:cxnSp>
        <p:nvCxnSpPr>
          <p:cNvPr id="12" name="Straight Connector 11">
            <a:extLst>
              <a:ext uri="{FF2B5EF4-FFF2-40B4-BE49-F238E27FC236}">
                <a16:creationId xmlns:a16="http://schemas.microsoft.com/office/drawing/2014/main" id="{0FABD4C4-4008-33EF-7357-40FBD56B366D}"/>
              </a:ext>
            </a:extLst>
          </p:cNvPr>
          <p:cNvCxnSpPr/>
          <p:nvPr/>
        </p:nvCxnSpPr>
        <p:spPr>
          <a:xfrm flipV="1">
            <a:off x="7445829" y="1021278"/>
            <a:ext cx="344384" cy="10687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432122A9-388D-296E-9C6E-EFD2FBF69ABE}"/>
              </a:ext>
            </a:extLst>
          </p:cNvPr>
          <p:cNvCxnSpPr>
            <a:cxnSpLocks/>
          </p:cNvCxnSpPr>
          <p:nvPr/>
        </p:nvCxnSpPr>
        <p:spPr>
          <a:xfrm flipV="1">
            <a:off x="7422078" y="2330133"/>
            <a:ext cx="368135" cy="24740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19474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sp>
        <p:nvSpPr>
          <p:cNvPr id="7" name="TextBox 6">
            <a:extLst>
              <a:ext uri="{FF2B5EF4-FFF2-40B4-BE49-F238E27FC236}">
                <a16:creationId xmlns:a16="http://schemas.microsoft.com/office/drawing/2014/main" id="{DFE73E0D-E896-63AA-927E-1DD926E7C184}"/>
              </a:ext>
            </a:extLst>
          </p:cNvPr>
          <p:cNvSpPr txBox="1"/>
          <p:nvPr/>
        </p:nvSpPr>
        <p:spPr>
          <a:xfrm>
            <a:off x="-4" y="222078"/>
            <a:ext cx="9144000" cy="5632311"/>
          </a:xfrm>
          <a:prstGeom prst="rect">
            <a:avLst/>
          </a:prstGeom>
          <a:noFill/>
        </p:spPr>
        <p:txBody>
          <a:bodyPr wrap="square">
            <a:spAutoFit/>
          </a:bodyPr>
          <a:lstStyle/>
          <a:p>
            <a:r>
              <a:rPr lang="en-GB" sz="2400" dirty="0">
                <a:solidFill>
                  <a:srgbClr val="262626"/>
                </a:solidFill>
                <a:effectLst/>
                <a:latin typeface="Arial" panose="020B0604020202020204" pitchFamily="34" charset="0"/>
                <a:cs typeface="Arial" panose="020B0604020202020204" pitchFamily="34" charset="0"/>
              </a:rPr>
              <a:t>1.8.7  Relapse prevention components include: </a:t>
            </a:r>
            <a:endParaRPr lang="en-GB" sz="2400" dirty="0">
              <a:effectLst/>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GB" sz="2400" dirty="0">
                <a:solidFill>
                  <a:srgbClr val="262626"/>
                </a:solidFill>
                <a:effectLst/>
                <a:latin typeface="Arial" panose="020B0604020202020204" pitchFamily="34" charset="0"/>
                <a:cs typeface="Arial" panose="020B0604020202020204" pitchFamily="34" charset="0"/>
              </a:rPr>
              <a:t>reviewing what lessons and insights were learnt in therapy and what was helpful in therapy </a:t>
            </a:r>
          </a:p>
          <a:p>
            <a:pPr marL="800100" lvl="1" indent="-342900">
              <a:buFont typeface="Arial" panose="020B0604020202020204" pitchFamily="34" charset="0"/>
              <a:buChar char="•"/>
            </a:pPr>
            <a:r>
              <a:rPr lang="en-GB" sz="2400" dirty="0">
                <a:solidFill>
                  <a:srgbClr val="262626"/>
                </a:solidFill>
                <a:effectLst/>
                <a:latin typeface="Arial" panose="020B0604020202020204" pitchFamily="34" charset="0"/>
                <a:cs typeface="Arial" panose="020B0604020202020204" pitchFamily="34" charset="0"/>
              </a:rPr>
              <a:t>making concrete plans to maintain progress beyond the end of therapy including plans to consolidate any changes made to stay well and to continue to practice useful strategies </a:t>
            </a:r>
          </a:p>
          <a:p>
            <a:pPr marL="800100" lvl="1" indent="-342900">
              <a:buFont typeface="Arial" panose="020B0604020202020204" pitchFamily="34" charset="0"/>
              <a:buChar char="•"/>
            </a:pPr>
            <a:r>
              <a:rPr lang="en-GB" sz="2400" dirty="0">
                <a:solidFill>
                  <a:srgbClr val="262626"/>
                </a:solidFill>
                <a:effectLst/>
                <a:latin typeface="Arial" panose="020B0604020202020204" pitchFamily="34" charset="0"/>
                <a:cs typeface="Arial" panose="020B0604020202020204" pitchFamily="34" charset="0"/>
              </a:rPr>
              <a:t>identifying stressful circumstances, triggering events, warning signs (such as anxiety or poor sleep), or unhelpful behaviours (such as avoidance or rumination) that have preceded worsening of symptoms and personal or social functioning, and making detailed contingency plans of what to do if each of these re-occur </a:t>
            </a:r>
          </a:p>
          <a:p>
            <a:pPr marL="800100" lvl="1" indent="-342900">
              <a:buFont typeface="Arial" panose="020B0604020202020204" pitchFamily="34" charset="0"/>
              <a:buChar char="•"/>
            </a:pPr>
            <a:r>
              <a:rPr lang="en-GB" sz="2400" dirty="0">
                <a:solidFill>
                  <a:srgbClr val="262626"/>
                </a:solidFill>
                <a:effectLst/>
                <a:latin typeface="Arial" panose="020B0604020202020204" pitchFamily="34" charset="0"/>
                <a:cs typeface="Arial" panose="020B0604020202020204" pitchFamily="34" charset="0"/>
              </a:rPr>
              <a:t>making plans for any anticipated challenging events over the next 12 months, including life changes and anniversaries of difficult events. </a:t>
            </a:r>
            <a:r>
              <a:rPr lang="en-GB" sz="2400" b="1" dirty="0">
                <a:solidFill>
                  <a:srgbClr val="262626"/>
                </a:solidFill>
                <a:effectLst/>
                <a:latin typeface="Arial" panose="020B0604020202020204" pitchFamily="34" charset="0"/>
                <a:cs typeface="Arial" panose="020B0604020202020204" pitchFamily="34" charset="0"/>
              </a:rPr>
              <a:t>[2022] </a:t>
            </a:r>
            <a:endParaRPr lang="en-GB" sz="2400" dirty="0">
              <a:solidFill>
                <a:srgbClr val="262626"/>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10941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sp>
        <p:nvSpPr>
          <p:cNvPr id="4" name="TextBox 3">
            <a:extLst>
              <a:ext uri="{FF2B5EF4-FFF2-40B4-BE49-F238E27FC236}">
                <a16:creationId xmlns:a16="http://schemas.microsoft.com/office/drawing/2014/main" id="{8460E606-A2D4-050F-1F2F-EEC82033DE0B}"/>
              </a:ext>
            </a:extLst>
          </p:cNvPr>
          <p:cNvSpPr txBox="1"/>
          <p:nvPr/>
        </p:nvSpPr>
        <p:spPr>
          <a:xfrm>
            <a:off x="190005" y="159719"/>
            <a:ext cx="8530431"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KEY RECOMMENDATIONS FOR CHRONIC DEPRESSION</a:t>
            </a:r>
          </a:p>
        </p:txBody>
      </p:sp>
      <p:sp>
        <p:nvSpPr>
          <p:cNvPr id="3" name="TextBox 2">
            <a:extLst>
              <a:ext uri="{FF2B5EF4-FFF2-40B4-BE49-F238E27FC236}">
                <a16:creationId xmlns:a16="http://schemas.microsoft.com/office/drawing/2014/main" id="{F11EA0D3-8287-F8ED-7087-6C3A1E37085E}"/>
              </a:ext>
            </a:extLst>
          </p:cNvPr>
          <p:cNvSpPr txBox="1"/>
          <p:nvPr/>
        </p:nvSpPr>
        <p:spPr>
          <a:xfrm>
            <a:off x="190005" y="493426"/>
            <a:ext cx="9005448" cy="4985980"/>
          </a:xfrm>
          <a:prstGeom prst="rect">
            <a:avLst/>
          </a:prstGeom>
          <a:noFill/>
        </p:spPr>
        <p:txBody>
          <a:bodyPr wrap="square">
            <a:spAutoFit/>
          </a:bodyPr>
          <a:lstStyle/>
          <a:p>
            <a:endParaRPr lang="en-US" dirty="0"/>
          </a:p>
          <a:p>
            <a:r>
              <a:rPr lang="en-US" sz="2000" dirty="0">
                <a:latin typeface="Arial" panose="020B0604020202020204" pitchFamily="34" charset="0"/>
                <a:cs typeface="Arial" panose="020B0604020202020204" pitchFamily="34" charset="0"/>
              </a:rPr>
              <a:t>1.10.2 For people who present with chronic depressive symptoms that significantly impair personal and social functioning and who have not received previous treatment for depression, treatment options include:</a:t>
            </a:r>
          </a:p>
          <a:p>
            <a:r>
              <a:rPr lang="en-US" sz="2000" dirty="0">
                <a:latin typeface="Arial" panose="020B0604020202020204" pitchFamily="34" charset="0"/>
                <a:cs typeface="Arial" panose="020B0604020202020204" pitchFamily="34" charset="0"/>
              </a:rPr>
              <a:t>CBT or  SSRIs or SNRIs or TCAs or combination therapy with CBT and either an SSRI or a TCA.</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Discuss the options with the person and reach a shared decision on treatment choice, based on their clinical needs and preferences (see also the recommendations on choice of treatments). [</a:t>
            </a:r>
            <a:r>
              <a:rPr lang="en-US" sz="2000" b="1" dirty="0">
                <a:latin typeface="Arial" panose="020B0604020202020204" pitchFamily="34" charset="0"/>
                <a:cs typeface="Arial" panose="020B0604020202020204" pitchFamily="34" charset="0"/>
              </a:rPr>
              <a:t>2022</a:t>
            </a:r>
            <a:r>
              <a:rPr lang="en-US" sz="2000" dirty="0">
                <a:latin typeface="Arial" panose="020B0604020202020204" pitchFamily="34" charset="0"/>
                <a:cs typeface="Arial" panose="020B0604020202020204" pitchFamily="34" charset="0"/>
              </a:rPr>
              <a:t>]</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1.10.3 For people with chronic depressive symptoms, offer cognitive </a:t>
            </a:r>
            <a:r>
              <a:rPr lang="en-US" sz="2000" dirty="0" err="1">
                <a:latin typeface="Arial" panose="020B0604020202020204" pitchFamily="34" charset="0"/>
                <a:cs typeface="Arial" panose="020B0604020202020204" pitchFamily="34" charset="0"/>
              </a:rPr>
              <a:t>behavioural</a:t>
            </a:r>
            <a:r>
              <a:rPr lang="en-US" sz="2000" dirty="0">
                <a:latin typeface="Arial" panose="020B0604020202020204" pitchFamily="34" charset="0"/>
                <a:cs typeface="Arial" panose="020B0604020202020204" pitchFamily="34" charset="0"/>
              </a:rPr>
              <a:t> treatment that:</a:t>
            </a:r>
          </a:p>
          <a:p>
            <a:r>
              <a:rPr lang="en-US" sz="2000" dirty="0">
                <a:latin typeface="Arial" panose="020B0604020202020204" pitchFamily="34" charset="0"/>
                <a:cs typeface="Arial" panose="020B0604020202020204" pitchFamily="34" charset="0"/>
              </a:rPr>
              <a:t>• has a focus on chronic depressive symptoms</a:t>
            </a:r>
          </a:p>
          <a:p>
            <a:r>
              <a:rPr lang="en-US" sz="2000" dirty="0">
                <a:latin typeface="Arial" panose="020B0604020202020204" pitchFamily="34" charset="0"/>
                <a:cs typeface="Arial" panose="020B0604020202020204" pitchFamily="34" charset="0"/>
              </a:rPr>
              <a:t>• covers related maintaining processes, including avoidance, rumination and</a:t>
            </a:r>
          </a:p>
          <a:p>
            <a:r>
              <a:rPr lang="en-US" sz="2000" dirty="0">
                <a:latin typeface="Arial" panose="020B0604020202020204" pitchFamily="34" charset="0"/>
                <a:cs typeface="Arial" panose="020B0604020202020204" pitchFamily="34" charset="0"/>
              </a:rPr>
              <a:t>interpersonal difficulties. [</a:t>
            </a:r>
            <a:r>
              <a:rPr lang="en-US" sz="2000" b="1" dirty="0">
                <a:latin typeface="Arial" panose="020B0604020202020204" pitchFamily="34" charset="0"/>
                <a:cs typeface="Arial" panose="020B0604020202020204" pitchFamily="34" charset="0"/>
              </a:rPr>
              <a:t>2022</a:t>
            </a:r>
            <a:r>
              <a:rPr lang="en-US" sz="20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00950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sp>
        <p:nvSpPr>
          <p:cNvPr id="4" name="TextBox 3">
            <a:extLst>
              <a:ext uri="{FF2B5EF4-FFF2-40B4-BE49-F238E27FC236}">
                <a16:creationId xmlns:a16="http://schemas.microsoft.com/office/drawing/2014/main" id="{8460E606-A2D4-050F-1F2F-EEC82033DE0B}"/>
              </a:ext>
            </a:extLst>
          </p:cNvPr>
          <p:cNvSpPr txBox="1"/>
          <p:nvPr/>
        </p:nvSpPr>
        <p:spPr>
          <a:xfrm>
            <a:off x="190005" y="339634"/>
            <a:ext cx="8530431"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IMPLEMENTATION</a:t>
            </a:r>
          </a:p>
        </p:txBody>
      </p:sp>
      <p:sp>
        <p:nvSpPr>
          <p:cNvPr id="3" name="TextBox 2">
            <a:extLst>
              <a:ext uri="{FF2B5EF4-FFF2-40B4-BE49-F238E27FC236}">
                <a16:creationId xmlns:a16="http://schemas.microsoft.com/office/drawing/2014/main" id="{F11EA0D3-8287-F8ED-7087-6C3A1E37085E}"/>
              </a:ext>
            </a:extLst>
          </p:cNvPr>
          <p:cNvSpPr txBox="1"/>
          <p:nvPr/>
        </p:nvSpPr>
        <p:spPr>
          <a:xfrm>
            <a:off x="95004" y="801299"/>
            <a:ext cx="9005448" cy="4832092"/>
          </a:xfrm>
          <a:prstGeom prst="rect">
            <a:avLst/>
          </a:prstGeom>
          <a:noFill/>
        </p:spPr>
        <p:txBody>
          <a:bodyPr wrap="square">
            <a:spAutoFit/>
          </a:bodyPr>
          <a:lstStyle/>
          <a:p>
            <a:endParaRPr lang="en-US" sz="20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Commissioners and service managers should ensure that people can express a preference for treatments recommended by NICE, that these treatments are available in a timely manner, particularly in severe depression, and that services be monitored to ensure equality of access, provision, outcomes and experience.  </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To implement the guideline fully, the whole range of psychological treatments (</a:t>
            </a:r>
            <a:r>
              <a:rPr lang="en-GB" sz="24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3"/>
              </a:rPr>
              <a:t>NICE’s guideline on depression in adults</a:t>
            </a:r>
            <a:r>
              <a:rPr lang="en-GB" sz="2400" dirty="0">
                <a:effectLst/>
                <a:latin typeface="Arial" panose="020B0604020202020204" pitchFamily="34" charset="0"/>
                <a:ea typeface="Times New Roman" panose="02020603050405020304" pitchFamily="18" charset="0"/>
                <a:cs typeface="Times New Roman" panose="02020603050405020304" pitchFamily="18" charset="0"/>
              </a:rPr>
              <a:t>, table 1 and table 2) need to be provided between Talking Therapies programme and community and hospital mental health teams.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25552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sp>
        <p:nvSpPr>
          <p:cNvPr id="3" name="Text Box 3"/>
          <p:cNvSpPr txBox="1">
            <a:spLocks noChangeArrowheads="1"/>
          </p:cNvSpPr>
          <p:nvPr/>
        </p:nvSpPr>
        <p:spPr bwMode="auto">
          <a:xfrm>
            <a:off x="248564" y="2215178"/>
            <a:ext cx="853769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3200" dirty="0">
                <a:ln w="0">
                  <a:noFill/>
                </a:ln>
                <a:latin typeface="Arial" pitchFamily="34" charset="0"/>
                <a:cs typeface="Arial" pitchFamily="34" charset="0"/>
              </a:rPr>
              <a:t>Thank you</a:t>
            </a:r>
          </a:p>
        </p:txBody>
      </p:sp>
      <p:sp>
        <p:nvSpPr>
          <p:cNvPr id="6" name="Rectangle 5"/>
          <p:cNvSpPr>
            <a:spLocks noChangeArrowheads="1"/>
          </p:cNvSpPr>
          <p:nvPr/>
        </p:nvSpPr>
        <p:spPr bwMode="auto">
          <a:xfrm>
            <a:off x="723332" y="3243324"/>
            <a:ext cx="7588156" cy="2125935"/>
          </a:xfrm>
          <a:prstGeom prst="rect">
            <a:avLst/>
          </a:prstGeom>
          <a:noFill/>
          <a:ln w="9525">
            <a:noFill/>
            <a:miter lim="800000"/>
            <a:headEnd/>
            <a:tailEnd/>
          </a:ln>
        </p:spPr>
        <p:txBody>
          <a:bodyPr/>
          <a:lstStyle/>
          <a:p>
            <a:pPr algn="ctr">
              <a:lnSpc>
                <a:spcPct val="90000"/>
              </a:lnSpc>
              <a:spcBef>
                <a:spcPct val="20000"/>
              </a:spcBef>
              <a:buClr>
                <a:schemeClr val="folHlink"/>
              </a:buClr>
              <a:buFont typeface="Wingdings" pitchFamily="2" charset="2"/>
              <a:buNone/>
            </a:pPr>
            <a:r>
              <a:rPr lang="en-GB" sz="2800" dirty="0">
                <a:latin typeface="Arial" pitchFamily="34" charset="0"/>
                <a:cs typeface="Arial" pitchFamily="34" charset="0"/>
              </a:rPr>
              <a:t>Edward Watkins, PhD</a:t>
            </a:r>
          </a:p>
          <a:p>
            <a:pPr algn="ctr">
              <a:lnSpc>
                <a:spcPct val="90000"/>
              </a:lnSpc>
              <a:spcBef>
                <a:spcPct val="20000"/>
              </a:spcBef>
              <a:buClr>
                <a:schemeClr val="folHlink"/>
              </a:buClr>
              <a:buFont typeface="Wingdings" pitchFamily="2" charset="2"/>
              <a:buNone/>
            </a:pPr>
            <a:r>
              <a:rPr lang="en-GB" sz="2400" dirty="0">
                <a:solidFill>
                  <a:schemeClr val="tx2"/>
                </a:solidFill>
                <a:latin typeface="Arial" pitchFamily="34" charset="0"/>
                <a:cs typeface="Arial" pitchFamily="34" charset="0"/>
                <a:hlinkClick r:id="rId3"/>
              </a:rPr>
              <a:t>e.r.watkins@exeter.ac.uk</a:t>
            </a:r>
            <a:endParaRPr lang="en-GB" sz="2400" dirty="0">
              <a:solidFill>
                <a:schemeClr val="tx2"/>
              </a:solidFill>
              <a:latin typeface="Arial" pitchFamily="34" charset="0"/>
              <a:cs typeface="Arial" pitchFamily="34" charset="0"/>
            </a:endParaRPr>
          </a:p>
          <a:p>
            <a:pPr algn="ctr">
              <a:lnSpc>
                <a:spcPct val="90000"/>
              </a:lnSpc>
              <a:spcBef>
                <a:spcPct val="20000"/>
              </a:spcBef>
              <a:buClr>
                <a:schemeClr val="folHlink"/>
              </a:buClr>
              <a:buFont typeface="Wingdings" pitchFamily="2" charset="2"/>
              <a:buNone/>
            </a:pPr>
            <a:endParaRPr lang="en-GB" sz="3200" dirty="0">
              <a:solidFill>
                <a:srgbClr val="FF0000"/>
              </a:solidFill>
            </a:endParaRPr>
          </a:p>
        </p:txBody>
      </p:sp>
    </p:spTree>
    <p:extLst>
      <p:ext uri="{BB962C8B-B14F-4D97-AF65-F5344CB8AC3E}">
        <p14:creationId xmlns:p14="http://schemas.microsoft.com/office/powerpoint/2010/main" val="4255770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sp>
        <p:nvSpPr>
          <p:cNvPr id="4" name="TextBox 3">
            <a:extLst>
              <a:ext uri="{FF2B5EF4-FFF2-40B4-BE49-F238E27FC236}">
                <a16:creationId xmlns:a16="http://schemas.microsoft.com/office/drawing/2014/main" id="{6F8E6ED0-71F5-894B-D5BD-CBAE52A2A5DB}"/>
              </a:ext>
            </a:extLst>
          </p:cNvPr>
          <p:cNvSpPr txBox="1"/>
          <p:nvPr/>
        </p:nvSpPr>
        <p:spPr>
          <a:xfrm>
            <a:off x="293725" y="349724"/>
            <a:ext cx="8530431" cy="369332"/>
          </a:xfrm>
          <a:prstGeom prst="rect">
            <a:avLst/>
          </a:prstGeom>
          <a:noFill/>
        </p:spPr>
        <p:txBody>
          <a:bodyPr wrap="square" rtlCol="0">
            <a:spAutoFit/>
          </a:bodyPr>
          <a:lstStyle/>
          <a:p>
            <a:pPr algn="ctr"/>
            <a:r>
              <a:rPr lang="en-US" dirty="0"/>
              <a:t>STEPPED OR MATCHED CARE MODEL </a:t>
            </a:r>
          </a:p>
        </p:txBody>
      </p:sp>
      <p:pic>
        <p:nvPicPr>
          <p:cNvPr id="6" name="Picture 5">
            <a:extLst>
              <a:ext uri="{FF2B5EF4-FFF2-40B4-BE49-F238E27FC236}">
                <a16:creationId xmlns:a16="http://schemas.microsoft.com/office/drawing/2014/main" id="{751EDCB0-CD23-F7A9-7440-0FD1F4D80894}"/>
              </a:ext>
            </a:extLst>
          </p:cNvPr>
          <p:cNvPicPr>
            <a:picLocks noChangeAspect="1"/>
          </p:cNvPicPr>
          <p:nvPr/>
        </p:nvPicPr>
        <p:blipFill>
          <a:blip r:embed="rId3"/>
          <a:stretch>
            <a:fillRect/>
          </a:stretch>
        </p:blipFill>
        <p:spPr>
          <a:xfrm>
            <a:off x="293725" y="1282535"/>
            <a:ext cx="8971916" cy="3847605"/>
          </a:xfrm>
          <a:prstGeom prst="rect">
            <a:avLst/>
          </a:prstGeom>
        </p:spPr>
      </p:pic>
    </p:spTree>
    <p:extLst>
      <p:ext uri="{BB962C8B-B14F-4D97-AF65-F5344CB8AC3E}">
        <p14:creationId xmlns:p14="http://schemas.microsoft.com/office/powerpoint/2010/main" val="3733607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pic>
        <p:nvPicPr>
          <p:cNvPr id="3" name="Picture 2">
            <a:extLst>
              <a:ext uri="{FF2B5EF4-FFF2-40B4-BE49-F238E27FC236}">
                <a16:creationId xmlns:a16="http://schemas.microsoft.com/office/drawing/2014/main" id="{4B40F242-11EE-A173-D46E-BA0E8C88F809}"/>
              </a:ext>
            </a:extLst>
          </p:cNvPr>
          <p:cNvPicPr>
            <a:picLocks noChangeAspect="1"/>
          </p:cNvPicPr>
          <p:nvPr/>
        </p:nvPicPr>
        <p:blipFill>
          <a:blip r:embed="rId3"/>
          <a:stretch>
            <a:fillRect/>
          </a:stretch>
        </p:blipFill>
        <p:spPr>
          <a:xfrm>
            <a:off x="222662" y="-1"/>
            <a:ext cx="8256320" cy="6776637"/>
          </a:xfrm>
          <a:prstGeom prst="rect">
            <a:avLst/>
          </a:prstGeom>
        </p:spPr>
      </p:pic>
    </p:spTree>
    <p:extLst>
      <p:ext uri="{BB962C8B-B14F-4D97-AF65-F5344CB8AC3E}">
        <p14:creationId xmlns:p14="http://schemas.microsoft.com/office/powerpoint/2010/main" val="781645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196"/>
            <a:ext cx="9195449" cy="6878196"/>
          </a:xfrm>
          <a:prstGeom prst="rect">
            <a:avLst/>
          </a:prstGeom>
        </p:spPr>
      </p:pic>
      <p:sp>
        <p:nvSpPr>
          <p:cNvPr id="4" name="TextBox 3">
            <a:extLst>
              <a:ext uri="{FF2B5EF4-FFF2-40B4-BE49-F238E27FC236}">
                <a16:creationId xmlns:a16="http://schemas.microsoft.com/office/drawing/2014/main" id="{056B309A-5954-B102-3C10-A66EC10C5089}"/>
              </a:ext>
            </a:extLst>
          </p:cNvPr>
          <p:cNvSpPr txBox="1"/>
          <p:nvPr/>
        </p:nvSpPr>
        <p:spPr>
          <a:xfrm>
            <a:off x="429991" y="108494"/>
            <a:ext cx="8530431"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NICE GUIDELINES FOR DEPRESSION 2022 PROCESS</a:t>
            </a:r>
          </a:p>
        </p:txBody>
      </p:sp>
      <p:pic>
        <p:nvPicPr>
          <p:cNvPr id="3" name="Picture 2">
            <a:extLst>
              <a:ext uri="{FF2B5EF4-FFF2-40B4-BE49-F238E27FC236}">
                <a16:creationId xmlns:a16="http://schemas.microsoft.com/office/drawing/2014/main" id="{D22235D7-6B9D-495E-FEBF-13CA23E05BB3}"/>
              </a:ext>
            </a:extLst>
          </p:cNvPr>
          <p:cNvPicPr>
            <a:picLocks noChangeAspect="1"/>
          </p:cNvPicPr>
          <p:nvPr/>
        </p:nvPicPr>
        <p:blipFill>
          <a:blip r:embed="rId3"/>
          <a:stretch>
            <a:fillRect/>
          </a:stretch>
        </p:blipFill>
        <p:spPr>
          <a:xfrm>
            <a:off x="-35419" y="570159"/>
            <a:ext cx="5335554" cy="4832200"/>
          </a:xfrm>
          <a:prstGeom prst="rect">
            <a:avLst/>
          </a:prstGeom>
        </p:spPr>
      </p:pic>
      <p:sp>
        <p:nvSpPr>
          <p:cNvPr id="6" name="TextBox 5">
            <a:extLst>
              <a:ext uri="{FF2B5EF4-FFF2-40B4-BE49-F238E27FC236}">
                <a16:creationId xmlns:a16="http://schemas.microsoft.com/office/drawing/2014/main" id="{5D1B9270-1482-F788-7147-0624CC395BE6}"/>
              </a:ext>
            </a:extLst>
          </p:cNvPr>
          <p:cNvSpPr txBox="1"/>
          <p:nvPr/>
        </p:nvSpPr>
        <p:spPr>
          <a:xfrm>
            <a:off x="5264716" y="682507"/>
            <a:ext cx="3930733" cy="4585871"/>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Practical guidance &amp; summary at:</a:t>
            </a:r>
          </a:p>
          <a:p>
            <a:r>
              <a:rPr lang="en-US" sz="1600" dirty="0">
                <a:latin typeface="Arial" panose="020B0604020202020204" pitchFamily="34" charset="0"/>
                <a:cs typeface="Arial" panose="020B0604020202020204" pitchFamily="34" charset="0"/>
                <a:hlinkClick r:id="rId4"/>
              </a:rPr>
              <a:t>https://cks.nice.org.uk/topics/depression/</a:t>
            </a:r>
            <a:r>
              <a:rPr lang="en-US" sz="1600" dirty="0">
                <a:latin typeface="Arial" panose="020B0604020202020204" pitchFamily="34" charset="0"/>
                <a:cs typeface="Arial" panose="020B0604020202020204" pitchFamily="34" charset="0"/>
              </a:rPr>
              <a:t>.</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Guideline at </a:t>
            </a:r>
            <a:r>
              <a:rPr lang="en-US" sz="1600" dirty="0">
                <a:latin typeface="Arial" panose="020B0604020202020204" pitchFamily="34" charset="0"/>
                <a:cs typeface="Arial" panose="020B0604020202020204" pitchFamily="34" charset="0"/>
                <a:hlinkClick r:id="rId5"/>
              </a:rPr>
              <a:t>https://www.nice.org.uk/guidance/ng222</a:t>
            </a:r>
            <a:r>
              <a:rPr lang="en-US" sz="1600" dirty="0">
                <a:latin typeface="Arial" panose="020B0604020202020204" pitchFamily="34" charset="0"/>
                <a:cs typeface="Arial" panose="020B0604020202020204" pitchFamily="34" charset="0"/>
              </a:rPr>
              <a:t>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A priori questions determined at start, literature reviews conducted to find relevant clinical trials, examined in pairwise, network meta-analyses, health economic analyses and interpreted in light of clinical expertise</a:t>
            </a:r>
          </a:p>
        </p:txBody>
      </p:sp>
    </p:spTree>
    <p:extLst>
      <p:ext uri="{BB962C8B-B14F-4D97-AF65-F5344CB8AC3E}">
        <p14:creationId xmlns:p14="http://schemas.microsoft.com/office/powerpoint/2010/main" val="1844512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pic>
        <p:nvPicPr>
          <p:cNvPr id="2" name="Picture 1">
            <a:extLst>
              <a:ext uri="{FF2B5EF4-FFF2-40B4-BE49-F238E27FC236}">
                <a16:creationId xmlns:a16="http://schemas.microsoft.com/office/drawing/2014/main" id="{7905BBCB-8100-8262-E103-131F06FD443A}"/>
              </a:ext>
            </a:extLst>
          </p:cNvPr>
          <p:cNvPicPr>
            <a:picLocks noChangeAspect="1"/>
          </p:cNvPicPr>
          <p:nvPr/>
        </p:nvPicPr>
        <p:blipFill>
          <a:blip r:embed="rId3"/>
          <a:stretch>
            <a:fillRect/>
          </a:stretch>
        </p:blipFill>
        <p:spPr>
          <a:xfrm>
            <a:off x="210786" y="-20196"/>
            <a:ext cx="8790709" cy="6724130"/>
          </a:xfrm>
          <a:prstGeom prst="rect">
            <a:avLst/>
          </a:prstGeom>
        </p:spPr>
      </p:pic>
    </p:spTree>
    <p:extLst>
      <p:ext uri="{BB962C8B-B14F-4D97-AF65-F5344CB8AC3E}">
        <p14:creationId xmlns:p14="http://schemas.microsoft.com/office/powerpoint/2010/main" val="3549154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sp>
        <p:nvSpPr>
          <p:cNvPr id="2" name="TextBox 1">
            <a:extLst>
              <a:ext uri="{FF2B5EF4-FFF2-40B4-BE49-F238E27FC236}">
                <a16:creationId xmlns:a16="http://schemas.microsoft.com/office/drawing/2014/main" id="{9A58873D-6DC7-7A71-EE16-037D9743A936}"/>
              </a:ext>
            </a:extLst>
          </p:cNvPr>
          <p:cNvSpPr txBox="1"/>
          <p:nvPr/>
        </p:nvSpPr>
        <p:spPr>
          <a:xfrm>
            <a:off x="130629" y="570016"/>
            <a:ext cx="9013367" cy="3046988"/>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New classification into less severe and more severe depression to reduce ambiguity in clinical decisions</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More severe = severe and moderate depression (as an indicator, PHQ-9&gt;=16)</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Less severe = mild and sub-threshold depression (as an indicator, PHQ9&lt;16)</a:t>
            </a:r>
          </a:p>
        </p:txBody>
      </p:sp>
    </p:spTree>
    <p:extLst>
      <p:ext uri="{BB962C8B-B14F-4D97-AF65-F5344CB8AC3E}">
        <p14:creationId xmlns:p14="http://schemas.microsoft.com/office/powerpoint/2010/main" val="1541139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25" y="0"/>
            <a:ext cx="9195449" cy="6878196"/>
          </a:xfrm>
          <a:prstGeom prst="rect">
            <a:avLst/>
          </a:prstGeom>
        </p:spPr>
      </p:pic>
      <p:sp>
        <p:nvSpPr>
          <p:cNvPr id="4" name="TextBox 3">
            <a:extLst>
              <a:ext uri="{FF2B5EF4-FFF2-40B4-BE49-F238E27FC236}">
                <a16:creationId xmlns:a16="http://schemas.microsoft.com/office/drawing/2014/main" id="{056B309A-5954-B102-3C10-A66EC10C5089}"/>
              </a:ext>
            </a:extLst>
          </p:cNvPr>
          <p:cNvSpPr txBox="1"/>
          <p:nvPr/>
        </p:nvSpPr>
        <p:spPr>
          <a:xfrm>
            <a:off x="429991" y="108494"/>
            <a:ext cx="8530431"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REVIEW QUESTIO</a:t>
            </a:r>
            <a:r>
              <a:rPr lang="en-US" dirty="0"/>
              <a:t>NS</a:t>
            </a:r>
          </a:p>
        </p:txBody>
      </p:sp>
      <p:sp>
        <p:nvSpPr>
          <p:cNvPr id="2" name="TextBox 1">
            <a:extLst>
              <a:ext uri="{FF2B5EF4-FFF2-40B4-BE49-F238E27FC236}">
                <a16:creationId xmlns:a16="http://schemas.microsoft.com/office/drawing/2014/main" id="{953A8977-50B4-4971-D7B0-D5360B242239}"/>
              </a:ext>
            </a:extLst>
          </p:cNvPr>
          <p:cNvSpPr txBox="1"/>
          <p:nvPr/>
        </p:nvSpPr>
        <p:spPr>
          <a:xfrm>
            <a:off x="53438" y="468764"/>
            <a:ext cx="9037121" cy="6001643"/>
          </a:xfrm>
          <a:prstGeom prst="rect">
            <a:avLst/>
          </a:prstGeom>
          <a:noFill/>
        </p:spPr>
        <p:txBody>
          <a:bodyPr wrap="square" rtlCol="0">
            <a:spAutoFit/>
          </a:bodyPr>
          <a:lstStyle/>
          <a:p>
            <a:r>
              <a:rPr lang="en-GB" sz="1800" dirty="0">
                <a:effectLst/>
                <a:latin typeface="Arial" panose="020B0604020202020204" pitchFamily="34" charset="0"/>
                <a:cs typeface="Arial" panose="020B0604020202020204" pitchFamily="34" charset="0"/>
              </a:rPr>
              <a:t>For adults with a </a:t>
            </a:r>
            <a:r>
              <a:rPr lang="en-GB" sz="1800" b="1" dirty="0">
                <a:effectLst/>
                <a:latin typeface="Arial" panose="020B0604020202020204" pitchFamily="34" charset="0"/>
                <a:cs typeface="Arial" panose="020B0604020202020204" pitchFamily="34" charset="0"/>
              </a:rPr>
              <a:t>new episode of (a) less severe / (b) more severe depression</a:t>
            </a:r>
            <a:r>
              <a:rPr lang="en-GB" sz="1800" dirty="0">
                <a:effectLst/>
                <a:latin typeface="Arial" panose="020B0604020202020204" pitchFamily="34" charset="0"/>
                <a:cs typeface="Arial" panose="020B0604020202020204" pitchFamily="34" charset="0"/>
              </a:rPr>
              <a:t>, what are the relative benefits and harms of psychological, psychosocial, pharmacological and physical interventions alone or in combination? [not just first episode, less severe, 142 RCTs, n=20,633; more severe, 534 RCTs, n = 89,286]</a:t>
            </a:r>
          </a:p>
          <a:p>
            <a:endParaRPr lang="en-GB" dirty="0">
              <a:latin typeface="Arial" panose="020B0604020202020204" pitchFamily="34" charset="0"/>
              <a:cs typeface="Arial" panose="020B0604020202020204" pitchFamily="34" charset="0"/>
            </a:endParaRPr>
          </a:p>
          <a:p>
            <a:r>
              <a:rPr lang="en-GB" sz="1800" dirty="0">
                <a:effectLst/>
                <a:latin typeface="Arial" panose="020B0604020202020204" pitchFamily="34" charset="0"/>
                <a:cs typeface="Arial" panose="020B0604020202020204" pitchFamily="34" charset="0"/>
              </a:rPr>
              <a:t>For adults whose depression has responded to treatment, what are the relative benefits and harms of psychological, psychosocial, pharmacological and physical interventions for </a:t>
            </a:r>
            <a:r>
              <a:rPr lang="en-GB" sz="1800" b="1" dirty="0">
                <a:effectLst/>
                <a:latin typeface="Arial" panose="020B0604020202020204" pitchFamily="34" charset="0"/>
                <a:cs typeface="Arial" panose="020B0604020202020204" pitchFamily="34" charset="0"/>
              </a:rPr>
              <a:t>preventing relapse </a:t>
            </a:r>
            <a:r>
              <a:rPr lang="en-GB" sz="1800" dirty="0">
                <a:effectLst/>
                <a:latin typeface="Arial" panose="020B0604020202020204" pitchFamily="34" charset="0"/>
                <a:cs typeface="Arial" panose="020B0604020202020204" pitchFamily="34" charset="0"/>
              </a:rPr>
              <a:t>(including maintenance treatment)?</a:t>
            </a:r>
          </a:p>
          <a:p>
            <a:pPr>
              <a:buFont typeface="Arial" panose="020B0604020202020204" pitchFamily="34" charset="0"/>
              <a:buChar char="•"/>
            </a:pPr>
            <a:endParaRPr lang="en-GB" dirty="0">
              <a:latin typeface="Arial" panose="020B0604020202020204" pitchFamily="34" charset="0"/>
              <a:cs typeface="Arial" panose="020B0604020202020204" pitchFamily="34" charset="0"/>
            </a:endParaRPr>
          </a:p>
          <a:p>
            <a:r>
              <a:rPr lang="en-GB" sz="1800" dirty="0">
                <a:effectLst/>
                <a:latin typeface="Arial" panose="020B0604020202020204" pitchFamily="34" charset="0"/>
                <a:cs typeface="Arial" panose="020B0604020202020204" pitchFamily="34" charset="0"/>
              </a:rPr>
              <a:t>What are the relative benefits and harms of </a:t>
            </a:r>
            <a:r>
              <a:rPr lang="en-GB" sz="1800" b="1" dirty="0">
                <a:effectLst/>
                <a:latin typeface="Arial" panose="020B0604020202020204" pitchFamily="34" charset="0"/>
                <a:cs typeface="Arial" panose="020B0604020202020204" pitchFamily="34" charset="0"/>
              </a:rPr>
              <a:t>further-line </a:t>
            </a:r>
            <a:r>
              <a:rPr lang="en-GB" sz="1800" dirty="0">
                <a:effectLst/>
                <a:latin typeface="Arial" panose="020B0604020202020204" pitchFamily="34" charset="0"/>
                <a:cs typeface="Arial" panose="020B0604020202020204" pitchFamily="34" charset="0"/>
              </a:rPr>
              <a:t>psychological, psychosocial, pharmacological and physical interventions (alone or in combination), for adults with depression showing an inadequate response to at least one previous intervention for the current episode? </a:t>
            </a:r>
          </a:p>
          <a:p>
            <a:endParaRPr lang="en-GB" sz="1800" dirty="0">
              <a:effectLst/>
              <a:latin typeface="Arial" panose="020B0604020202020204" pitchFamily="34" charset="0"/>
              <a:cs typeface="Arial" panose="020B0604020202020204" pitchFamily="34" charset="0"/>
            </a:endParaRPr>
          </a:p>
          <a:p>
            <a:r>
              <a:rPr lang="en-GB" sz="1800" dirty="0">
                <a:effectLst/>
                <a:latin typeface="Arial" panose="020B0604020202020204" pitchFamily="34" charset="0"/>
                <a:cs typeface="Arial" panose="020B0604020202020204" pitchFamily="34" charset="0"/>
              </a:rPr>
              <a:t>For adults with </a:t>
            </a:r>
            <a:r>
              <a:rPr lang="en-GB" sz="1800" b="1" dirty="0">
                <a:effectLst/>
                <a:latin typeface="Arial" panose="020B0604020202020204" pitchFamily="34" charset="0"/>
                <a:cs typeface="Arial" panose="020B0604020202020204" pitchFamily="34" charset="0"/>
              </a:rPr>
              <a:t>chronic depression or persistent subthreshold depression </a:t>
            </a:r>
            <a:r>
              <a:rPr lang="en-GB" sz="1800" dirty="0">
                <a:effectLst/>
                <a:latin typeface="Arial" panose="020B0604020202020204" pitchFamily="34" charset="0"/>
                <a:cs typeface="Arial" panose="020B0604020202020204" pitchFamily="34" charset="0"/>
              </a:rPr>
              <a:t>symptoms what are the relative benefits and harms of first-line treatment or relapse prevention with psychological, psychosocial, pharmacological and physical interventions (alone or in combination)? </a:t>
            </a:r>
            <a:endParaRPr lang="en-GB" dirty="0">
              <a:latin typeface="Arial" panose="020B0604020202020204" pitchFamily="34" charset="0"/>
              <a:cs typeface="Arial" panose="020B0604020202020204" pitchFamily="34" charset="0"/>
            </a:endParaRPr>
          </a:p>
          <a:p>
            <a:pPr>
              <a:buFont typeface="Arial" panose="020B0604020202020204" pitchFamily="34" charset="0"/>
              <a:buChar char="•"/>
            </a:pPr>
            <a:endParaRPr lang="en-GB" dirty="0"/>
          </a:p>
          <a:p>
            <a:pPr>
              <a:buFont typeface="Arial" panose="020B0604020202020204" pitchFamily="34" charset="0"/>
              <a:buChar char="•"/>
            </a:pPr>
            <a:endParaRPr lang="en-GB" sz="1800" dirty="0">
              <a:effectLst/>
              <a:latin typeface="SymbolMT"/>
            </a:endParaRPr>
          </a:p>
          <a:p>
            <a:endParaRPr lang="en-US" sz="2400" dirty="0"/>
          </a:p>
        </p:txBody>
      </p:sp>
    </p:spTree>
    <p:extLst>
      <p:ext uri="{BB962C8B-B14F-4D97-AF65-F5344CB8AC3E}">
        <p14:creationId xmlns:p14="http://schemas.microsoft.com/office/powerpoint/2010/main" val="1087219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196"/>
            <a:ext cx="9195449" cy="6878196"/>
          </a:xfrm>
          <a:prstGeom prst="rect">
            <a:avLst/>
          </a:prstGeom>
        </p:spPr>
      </p:pic>
      <p:pic>
        <p:nvPicPr>
          <p:cNvPr id="2" name="Picture 1">
            <a:extLst>
              <a:ext uri="{FF2B5EF4-FFF2-40B4-BE49-F238E27FC236}">
                <a16:creationId xmlns:a16="http://schemas.microsoft.com/office/drawing/2014/main" id="{B6CE994C-FCE9-3B73-D41A-044AC0BCECC3}"/>
              </a:ext>
            </a:extLst>
          </p:cNvPr>
          <p:cNvPicPr>
            <a:picLocks noChangeAspect="1"/>
          </p:cNvPicPr>
          <p:nvPr/>
        </p:nvPicPr>
        <p:blipFill>
          <a:blip r:embed="rId3"/>
          <a:stretch>
            <a:fillRect/>
          </a:stretch>
        </p:blipFill>
        <p:spPr>
          <a:xfrm>
            <a:off x="1695204" y="1030147"/>
            <a:ext cx="6142511" cy="4777509"/>
          </a:xfrm>
          <a:prstGeom prst="rect">
            <a:avLst/>
          </a:prstGeom>
        </p:spPr>
      </p:pic>
      <p:sp>
        <p:nvSpPr>
          <p:cNvPr id="4" name="TextBox 3">
            <a:extLst>
              <a:ext uri="{FF2B5EF4-FFF2-40B4-BE49-F238E27FC236}">
                <a16:creationId xmlns:a16="http://schemas.microsoft.com/office/drawing/2014/main" id="{056B309A-5954-B102-3C10-A66EC10C5089}"/>
              </a:ext>
            </a:extLst>
          </p:cNvPr>
          <p:cNvSpPr txBox="1"/>
          <p:nvPr/>
        </p:nvSpPr>
        <p:spPr>
          <a:xfrm>
            <a:off x="306784" y="219347"/>
            <a:ext cx="8837216" cy="830997"/>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KEY RECOMMENDATIONS NICE GUIDELINES FOR DEPRESSION 2022</a:t>
            </a:r>
          </a:p>
        </p:txBody>
      </p:sp>
    </p:spTree>
    <p:extLst>
      <p:ext uri="{BB962C8B-B14F-4D97-AF65-F5344CB8AC3E}">
        <p14:creationId xmlns:p14="http://schemas.microsoft.com/office/powerpoint/2010/main" val="2365114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25" y="0"/>
            <a:ext cx="9195449" cy="6878196"/>
          </a:xfrm>
          <a:prstGeom prst="rect">
            <a:avLst/>
          </a:prstGeom>
        </p:spPr>
      </p:pic>
      <p:sp>
        <p:nvSpPr>
          <p:cNvPr id="4" name="TextBox 3">
            <a:extLst>
              <a:ext uri="{FF2B5EF4-FFF2-40B4-BE49-F238E27FC236}">
                <a16:creationId xmlns:a16="http://schemas.microsoft.com/office/drawing/2014/main" id="{056B309A-5954-B102-3C10-A66EC10C5089}"/>
              </a:ext>
            </a:extLst>
          </p:cNvPr>
          <p:cNvSpPr txBox="1"/>
          <p:nvPr/>
        </p:nvSpPr>
        <p:spPr>
          <a:xfrm>
            <a:off x="429991" y="108494"/>
            <a:ext cx="8530431"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NICE GUIDELINES FOR DEPRESSION 2022 REVIEW QUESTIO</a:t>
            </a:r>
            <a:r>
              <a:rPr lang="en-US" dirty="0"/>
              <a:t>NS</a:t>
            </a:r>
          </a:p>
        </p:txBody>
      </p:sp>
      <p:sp>
        <p:nvSpPr>
          <p:cNvPr id="2" name="TextBox 1">
            <a:extLst>
              <a:ext uri="{FF2B5EF4-FFF2-40B4-BE49-F238E27FC236}">
                <a16:creationId xmlns:a16="http://schemas.microsoft.com/office/drawing/2014/main" id="{953A8977-50B4-4971-D7B0-D5360B242239}"/>
              </a:ext>
            </a:extLst>
          </p:cNvPr>
          <p:cNvSpPr txBox="1"/>
          <p:nvPr/>
        </p:nvSpPr>
        <p:spPr>
          <a:xfrm>
            <a:off x="53438" y="468764"/>
            <a:ext cx="9037121" cy="6001643"/>
          </a:xfrm>
          <a:prstGeom prst="rect">
            <a:avLst/>
          </a:prstGeom>
          <a:noFill/>
        </p:spPr>
        <p:txBody>
          <a:bodyPr wrap="square" rtlCol="0">
            <a:spAutoFit/>
          </a:bodyPr>
          <a:lstStyle/>
          <a:p>
            <a:r>
              <a:rPr lang="en-GB" sz="1800" dirty="0">
                <a:effectLst/>
                <a:latin typeface="Arial" panose="020B0604020202020204" pitchFamily="34" charset="0"/>
                <a:cs typeface="Arial" panose="020B0604020202020204" pitchFamily="34" charset="0"/>
              </a:rPr>
              <a:t>For adults with a </a:t>
            </a:r>
            <a:r>
              <a:rPr lang="en-GB" sz="1800" b="1" dirty="0">
                <a:effectLst/>
                <a:latin typeface="Arial" panose="020B0604020202020204" pitchFamily="34" charset="0"/>
                <a:cs typeface="Arial" panose="020B0604020202020204" pitchFamily="34" charset="0"/>
              </a:rPr>
              <a:t>new episode of (a) less severe / (b) more severe depression</a:t>
            </a:r>
            <a:r>
              <a:rPr lang="en-GB" sz="1800" dirty="0">
                <a:effectLst/>
                <a:latin typeface="Arial" panose="020B0604020202020204" pitchFamily="34" charset="0"/>
                <a:cs typeface="Arial" panose="020B0604020202020204" pitchFamily="34" charset="0"/>
              </a:rPr>
              <a:t>, what are the relative benefits and harms of psychological, psychosocial, pharmacological and physical interventions alone or in combination? [not just first episode, less severe, 142 RCTs, n=20,633; more severe, 534 RCTs, n = 89,286]</a:t>
            </a:r>
          </a:p>
          <a:p>
            <a:endParaRPr lang="en-GB" dirty="0">
              <a:latin typeface="Arial" panose="020B0604020202020204" pitchFamily="34" charset="0"/>
              <a:cs typeface="Arial" panose="020B0604020202020204" pitchFamily="34" charset="0"/>
            </a:endParaRPr>
          </a:p>
          <a:p>
            <a:r>
              <a:rPr lang="en-GB" sz="1800" dirty="0">
                <a:solidFill>
                  <a:schemeClr val="bg2"/>
                </a:solidFill>
                <a:effectLst/>
                <a:latin typeface="Arial" panose="020B0604020202020204" pitchFamily="34" charset="0"/>
                <a:cs typeface="Arial" panose="020B0604020202020204" pitchFamily="34" charset="0"/>
              </a:rPr>
              <a:t>For adults whose depression has responded to treatment, what are the relative benefits and harms of psychological, psychosocial, pharmacological and physical interventions for </a:t>
            </a:r>
            <a:r>
              <a:rPr lang="en-GB" sz="1800" b="1" dirty="0">
                <a:solidFill>
                  <a:schemeClr val="bg2"/>
                </a:solidFill>
                <a:effectLst/>
                <a:latin typeface="Arial" panose="020B0604020202020204" pitchFamily="34" charset="0"/>
                <a:cs typeface="Arial" panose="020B0604020202020204" pitchFamily="34" charset="0"/>
              </a:rPr>
              <a:t>preventing relapse </a:t>
            </a:r>
            <a:r>
              <a:rPr lang="en-GB" sz="1800" dirty="0">
                <a:solidFill>
                  <a:schemeClr val="bg2"/>
                </a:solidFill>
                <a:effectLst/>
                <a:latin typeface="Arial" panose="020B0604020202020204" pitchFamily="34" charset="0"/>
                <a:cs typeface="Arial" panose="020B0604020202020204" pitchFamily="34" charset="0"/>
              </a:rPr>
              <a:t>(including maintenance treatment)?</a:t>
            </a:r>
          </a:p>
          <a:p>
            <a:pPr>
              <a:buFont typeface="Arial" panose="020B0604020202020204" pitchFamily="34" charset="0"/>
              <a:buChar char="•"/>
            </a:pPr>
            <a:endParaRPr lang="en-GB" dirty="0">
              <a:solidFill>
                <a:schemeClr val="bg2"/>
              </a:solidFill>
              <a:latin typeface="Arial" panose="020B0604020202020204" pitchFamily="34" charset="0"/>
              <a:cs typeface="Arial" panose="020B0604020202020204" pitchFamily="34" charset="0"/>
            </a:endParaRPr>
          </a:p>
          <a:p>
            <a:r>
              <a:rPr lang="en-GB" sz="1800" dirty="0">
                <a:solidFill>
                  <a:schemeClr val="bg2"/>
                </a:solidFill>
                <a:effectLst/>
                <a:latin typeface="Arial" panose="020B0604020202020204" pitchFamily="34" charset="0"/>
                <a:cs typeface="Arial" panose="020B0604020202020204" pitchFamily="34" charset="0"/>
              </a:rPr>
              <a:t>What are the relative benefits and harms of </a:t>
            </a:r>
            <a:r>
              <a:rPr lang="en-GB" sz="1800" b="1" dirty="0">
                <a:solidFill>
                  <a:schemeClr val="bg2"/>
                </a:solidFill>
                <a:effectLst/>
                <a:latin typeface="Arial" panose="020B0604020202020204" pitchFamily="34" charset="0"/>
                <a:cs typeface="Arial" panose="020B0604020202020204" pitchFamily="34" charset="0"/>
              </a:rPr>
              <a:t>further-line </a:t>
            </a:r>
            <a:r>
              <a:rPr lang="en-GB" sz="1800" dirty="0">
                <a:solidFill>
                  <a:schemeClr val="bg2"/>
                </a:solidFill>
                <a:effectLst/>
                <a:latin typeface="Arial" panose="020B0604020202020204" pitchFamily="34" charset="0"/>
                <a:cs typeface="Arial" panose="020B0604020202020204" pitchFamily="34" charset="0"/>
              </a:rPr>
              <a:t>psychological, psychosocial, pharmacological and physical interventions (alone or in combination), for adults with depression showing an inadequate response to at least one previous intervention for the current episode? </a:t>
            </a:r>
          </a:p>
          <a:p>
            <a:endParaRPr lang="en-GB" sz="1800" dirty="0">
              <a:solidFill>
                <a:schemeClr val="bg2"/>
              </a:solidFill>
              <a:effectLst/>
              <a:latin typeface="Arial" panose="020B0604020202020204" pitchFamily="34" charset="0"/>
              <a:cs typeface="Arial" panose="020B0604020202020204" pitchFamily="34" charset="0"/>
            </a:endParaRPr>
          </a:p>
          <a:p>
            <a:r>
              <a:rPr lang="en-GB" sz="1800" dirty="0">
                <a:solidFill>
                  <a:schemeClr val="bg2"/>
                </a:solidFill>
                <a:effectLst/>
                <a:latin typeface="Arial" panose="020B0604020202020204" pitchFamily="34" charset="0"/>
                <a:cs typeface="Arial" panose="020B0604020202020204" pitchFamily="34" charset="0"/>
              </a:rPr>
              <a:t>For adults with </a:t>
            </a:r>
            <a:r>
              <a:rPr lang="en-GB" sz="1800" b="1" dirty="0">
                <a:solidFill>
                  <a:schemeClr val="bg2"/>
                </a:solidFill>
                <a:effectLst/>
                <a:latin typeface="Arial" panose="020B0604020202020204" pitchFamily="34" charset="0"/>
                <a:cs typeface="Arial" panose="020B0604020202020204" pitchFamily="34" charset="0"/>
              </a:rPr>
              <a:t>chronic depression or persistent subthreshold depression </a:t>
            </a:r>
            <a:r>
              <a:rPr lang="en-GB" sz="1800" dirty="0">
                <a:solidFill>
                  <a:schemeClr val="bg2"/>
                </a:solidFill>
                <a:effectLst/>
                <a:latin typeface="Arial" panose="020B0604020202020204" pitchFamily="34" charset="0"/>
                <a:cs typeface="Arial" panose="020B0604020202020204" pitchFamily="34" charset="0"/>
              </a:rPr>
              <a:t>symptoms what are the relative benefits and harms of first-line treatment or relapse prevention with psychological, psychosocial, pharmacological and physical interventions (alone or in combination)? </a:t>
            </a:r>
            <a:endParaRPr lang="en-GB" dirty="0">
              <a:solidFill>
                <a:schemeClr val="bg2"/>
              </a:solidFill>
              <a:latin typeface="Arial" panose="020B0604020202020204" pitchFamily="34" charset="0"/>
              <a:cs typeface="Arial" panose="020B0604020202020204" pitchFamily="34" charset="0"/>
            </a:endParaRPr>
          </a:p>
          <a:p>
            <a:pPr>
              <a:buFont typeface="Arial" panose="020B0604020202020204" pitchFamily="34" charset="0"/>
              <a:buChar char="•"/>
            </a:pPr>
            <a:endParaRPr lang="en-GB" dirty="0"/>
          </a:p>
          <a:p>
            <a:pPr>
              <a:buFont typeface="Arial" panose="020B0604020202020204" pitchFamily="34" charset="0"/>
              <a:buChar char="•"/>
            </a:pPr>
            <a:endParaRPr lang="en-GB" sz="1800" dirty="0">
              <a:effectLst/>
              <a:latin typeface="SymbolMT"/>
            </a:endParaRPr>
          </a:p>
          <a:p>
            <a:endParaRPr lang="en-US" sz="2400" dirty="0"/>
          </a:p>
        </p:txBody>
      </p:sp>
    </p:spTree>
    <p:extLst>
      <p:ext uri="{BB962C8B-B14F-4D97-AF65-F5344CB8AC3E}">
        <p14:creationId xmlns:p14="http://schemas.microsoft.com/office/powerpoint/2010/main" val="2598911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25" y="0"/>
            <a:ext cx="9195449" cy="6878196"/>
          </a:xfrm>
          <a:prstGeom prst="rect">
            <a:avLst/>
          </a:prstGeom>
        </p:spPr>
      </p:pic>
      <p:pic>
        <p:nvPicPr>
          <p:cNvPr id="3" name="Picture 2">
            <a:extLst>
              <a:ext uri="{FF2B5EF4-FFF2-40B4-BE49-F238E27FC236}">
                <a16:creationId xmlns:a16="http://schemas.microsoft.com/office/drawing/2014/main" id="{31765DFF-5CC7-7A87-55F2-684BB3D6BE96}"/>
              </a:ext>
            </a:extLst>
          </p:cNvPr>
          <p:cNvPicPr>
            <a:picLocks noChangeAspect="1"/>
          </p:cNvPicPr>
          <p:nvPr/>
        </p:nvPicPr>
        <p:blipFill>
          <a:blip r:embed="rId3"/>
          <a:stretch>
            <a:fillRect/>
          </a:stretch>
        </p:blipFill>
        <p:spPr>
          <a:xfrm>
            <a:off x="395074" y="391886"/>
            <a:ext cx="8063125" cy="5392535"/>
          </a:xfrm>
          <a:prstGeom prst="rect">
            <a:avLst/>
          </a:prstGeom>
        </p:spPr>
      </p:pic>
    </p:spTree>
    <p:extLst>
      <p:ext uri="{BB962C8B-B14F-4D97-AF65-F5344CB8AC3E}">
        <p14:creationId xmlns:p14="http://schemas.microsoft.com/office/powerpoint/2010/main" val="3758744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25" y="0"/>
            <a:ext cx="9195449" cy="6878196"/>
          </a:xfrm>
          <a:prstGeom prst="rect">
            <a:avLst/>
          </a:prstGeom>
        </p:spPr>
      </p:pic>
      <p:pic>
        <p:nvPicPr>
          <p:cNvPr id="2" name="Picture 1">
            <a:extLst>
              <a:ext uri="{FF2B5EF4-FFF2-40B4-BE49-F238E27FC236}">
                <a16:creationId xmlns:a16="http://schemas.microsoft.com/office/drawing/2014/main" id="{B5FF5893-077C-682D-5EAF-DFF12607731B}"/>
              </a:ext>
            </a:extLst>
          </p:cNvPr>
          <p:cNvPicPr>
            <a:picLocks noChangeAspect="1"/>
          </p:cNvPicPr>
          <p:nvPr/>
        </p:nvPicPr>
        <p:blipFill>
          <a:blip r:embed="rId3"/>
          <a:stretch>
            <a:fillRect/>
          </a:stretch>
        </p:blipFill>
        <p:spPr>
          <a:xfrm>
            <a:off x="653144" y="164048"/>
            <a:ext cx="5855024" cy="5694782"/>
          </a:xfrm>
          <a:prstGeom prst="rect">
            <a:avLst/>
          </a:prstGeom>
        </p:spPr>
      </p:pic>
    </p:spTree>
    <p:extLst>
      <p:ext uri="{BB962C8B-B14F-4D97-AF65-F5344CB8AC3E}">
        <p14:creationId xmlns:p14="http://schemas.microsoft.com/office/powerpoint/2010/main" val="2473694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oE Corporate Powerpoin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20196"/>
            <a:ext cx="9195449" cy="6878196"/>
          </a:xfrm>
          <a:prstGeom prst="rect">
            <a:avLst/>
          </a:prstGeom>
        </p:spPr>
      </p:pic>
      <p:pic>
        <p:nvPicPr>
          <p:cNvPr id="3" name="Picture 2">
            <a:extLst>
              <a:ext uri="{FF2B5EF4-FFF2-40B4-BE49-F238E27FC236}">
                <a16:creationId xmlns:a16="http://schemas.microsoft.com/office/drawing/2014/main" id="{D0B054EB-8E9B-370E-6E57-136013E2445C}"/>
              </a:ext>
            </a:extLst>
          </p:cNvPr>
          <p:cNvPicPr>
            <a:picLocks noChangeAspect="1"/>
          </p:cNvPicPr>
          <p:nvPr/>
        </p:nvPicPr>
        <p:blipFill>
          <a:blip r:embed="rId3"/>
          <a:stretch>
            <a:fillRect/>
          </a:stretch>
        </p:blipFill>
        <p:spPr>
          <a:xfrm>
            <a:off x="119250" y="296884"/>
            <a:ext cx="8834745" cy="5510867"/>
          </a:xfrm>
          <a:prstGeom prst="rect">
            <a:avLst/>
          </a:prstGeom>
        </p:spPr>
      </p:pic>
      <p:sp>
        <p:nvSpPr>
          <p:cNvPr id="4" name="TextBox 3">
            <a:extLst>
              <a:ext uri="{FF2B5EF4-FFF2-40B4-BE49-F238E27FC236}">
                <a16:creationId xmlns:a16="http://schemas.microsoft.com/office/drawing/2014/main" id="{6F8E6ED0-71F5-894B-D5BD-CBAE52A2A5DB}"/>
              </a:ext>
            </a:extLst>
          </p:cNvPr>
          <p:cNvSpPr txBox="1"/>
          <p:nvPr/>
        </p:nvSpPr>
        <p:spPr>
          <a:xfrm>
            <a:off x="332512" y="11876"/>
            <a:ext cx="8530431"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KEY RECOMMENDATIONS FOR LESS SEVERE DEPRESSION</a:t>
            </a:r>
          </a:p>
        </p:txBody>
      </p:sp>
      <p:sp>
        <p:nvSpPr>
          <p:cNvPr id="2" name="TextBox 1">
            <a:extLst>
              <a:ext uri="{FF2B5EF4-FFF2-40B4-BE49-F238E27FC236}">
                <a16:creationId xmlns:a16="http://schemas.microsoft.com/office/drawing/2014/main" id="{060D1699-EC16-EEC9-3D04-DBF7AD0B6D5E}"/>
              </a:ext>
            </a:extLst>
          </p:cNvPr>
          <p:cNvSpPr txBox="1"/>
          <p:nvPr/>
        </p:nvSpPr>
        <p:spPr>
          <a:xfrm>
            <a:off x="7250372" y="3776426"/>
            <a:ext cx="1893628" cy="2031325"/>
          </a:xfrm>
          <a:prstGeom prst="rect">
            <a:avLst/>
          </a:prstGeom>
          <a:noFill/>
        </p:spPr>
        <p:txBody>
          <a:bodyPr wrap="square" rtlCol="0">
            <a:spAutoFit/>
          </a:bodyPr>
          <a:lstStyle/>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information about treatment options please refer to </a:t>
            </a:r>
            <a:r>
              <a:rPr lang="en-GB" sz="18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4"/>
              </a:rPr>
              <a:t>NICE’s guideline on depression in adults</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 </a:t>
            </a:r>
            <a:r>
              <a:rPr lang="en-GB" sz="18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5"/>
              </a:rPr>
              <a:t>table 1</a:t>
            </a:r>
            <a:endParaRPr lang="en-US" dirty="0"/>
          </a:p>
        </p:txBody>
      </p:sp>
    </p:spTree>
    <p:extLst>
      <p:ext uri="{BB962C8B-B14F-4D97-AF65-F5344CB8AC3E}">
        <p14:creationId xmlns:p14="http://schemas.microsoft.com/office/powerpoint/2010/main" val="1967759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EDAR slide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15482</TotalTime>
  <Words>973</Words>
  <Application>Microsoft Macintosh PowerPoint</Application>
  <PresentationFormat>On-screen Show (4:3)</PresentationFormat>
  <Paragraphs>69</Paragraphs>
  <Slides>20</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Helvetica</vt:lpstr>
      <vt:lpstr>SymbolMT</vt:lpstr>
      <vt:lpstr>Wingdings</vt:lpstr>
      <vt:lpstr>Office Theme</vt:lpstr>
      <vt:lpstr>CEDAR slide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 Denman</dc:creator>
  <cp:lastModifiedBy>Watkins, Ed</cp:lastModifiedBy>
  <cp:revision>361</cp:revision>
  <cp:lastPrinted>2016-03-01T18:15:59Z</cp:lastPrinted>
  <dcterms:created xsi:type="dcterms:W3CDTF">2011-11-16T10:35:40Z</dcterms:created>
  <dcterms:modified xsi:type="dcterms:W3CDTF">2023-04-12T11:34:35Z</dcterms:modified>
</cp:coreProperties>
</file>