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8288000" cy="10287000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ode Pro" panose="020B0604020202020204" charset="0"/>
      <p:regular r:id="rId25"/>
    </p:embeddedFont>
    <p:embeddedFont>
      <p:font typeface="Code Pro Bold" panose="020B0604020202020204" charset="0"/>
      <p:regular r:id="rId26"/>
    </p:embeddedFont>
    <p:embeddedFont>
      <p:font typeface="Code Pro Light Bold" panose="020B0604020202020204" charset="0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08" autoAdjust="0"/>
    <p:restoredTop sz="82434" autoAdjust="0"/>
  </p:normalViewPr>
  <p:slideViewPr>
    <p:cSldViewPr>
      <p:cViewPr>
        <p:scale>
          <a:sx n="30" d="100"/>
          <a:sy n="30" d="100"/>
        </p:scale>
        <p:origin x="1830" y="73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17.04.2023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3022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29380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4939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232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712803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274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285881">
            <a:off x="-875965" y="554688"/>
            <a:ext cx="6397100" cy="1453886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903009" y="1641613"/>
            <a:ext cx="839153" cy="83915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-445309" y="8660204"/>
            <a:ext cx="19178618" cy="2932492"/>
            <a:chOff x="0" y="0"/>
            <a:chExt cx="186375649" cy="28497625"/>
          </a:xfrm>
        </p:grpSpPr>
        <p:sp>
          <p:nvSpPr>
            <p:cNvPr id="5" name="Freeform 5"/>
            <p:cNvSpPr/>
            <p:nvPr/>
          </p:nvSpPr>
          <p:spPr>
            <a:xfrm>
              <a:off x="72390" y="72390"/>
              <a:ext cx="186230868" cy="28352846"/>
            </a:xfrm>
            <a:custGeom>
              <a:avLst/>
              <a:gdLst/>
              <a:ahLst/>
              <a:cxnLst/>
              <a:rect l="l" t="t" r="r" b="b"/>
              <a:pathLst>
                <a:path w="186230868" h="28352846">
                  <a:moveTo>
                    <a:pt x="0" y="0"/>
                  </a:moveTo>
                  <a:lnTo>
                    <a:pt x="186230868" y="0"/>
                  </a:lnTo>
                  <a:lnTo>
                    <a:pt x="186230868" y="28352845"/>
                  </a:lnTo>
                  <a:lnTo>
                    <a:pt x="0" y="28352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6" name="Freeform 6"/>
            <p:cNvSpPr/>
            <p:nvPr/>
          </p:nvSpPr>
          <p:spPr>
            <a:xfrm>
              <a:off x="0" y="0"/>
              <a:ext cx="186375650" cy="28497625"/>
            </a:xfrm>
            <a:custGeom>
              <a:avLst/>
              <a:gdLst/>
              <a:ahLst/>
              <a:cxnLst/>
              <a:rect l="l" t="t" r="r" b="b"/>
              <a:pathLst>
                <a:path w="186375650" h="28497625">
                  <a:moveTo>
                    <a:pt x="186230865" y="28352846"/>
                  </a:moveTo>
                  <a:lnTo>
                    <a:pt x="186375650" y="28352846"/>
                  </a:lnTo>
                  <a:lnTo>
                    <a:pt x="186375650" y="28497625"/>
                  </a:lnTo>
                  <a:lnTo>
                    <a:pt x="186230865" y="28497625"/>
                  </a:lnTo>
                  <a:lnTo>
                    <a:pt x="186230865" y="28352846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8352846"/>
                  </a:lnTo>
                  <a:lnTo>
                    <a:pt x="0" y="28352846"/>
                  </a:lnTo>
                  <a:lnTo>
                    <a:pt x="0" y="144780"/>
                  </a:lnTo>
                  <a:close/>
                  <a:moveTo>
                    <a:pt x="0" y="28352846"/>
                  </a:moveTo>
                  <a:lnTo>
                    <a:pt x="144780" y="28352846"/>
                  </a:lnTo>
                  <a:lnTo>
                    <a:pt x="144780" y="28497625"/>
                  </a:lnTo>
                  <a:lnTo>
                    <a:pt x="0" y="28497625"/>
                  </a:lnTo>
                  <a:lnTo>
                    <a:pt x="0" y="28352846"/>
                  </a:lnTo>
                  <a:close/>
                  <a:moveTo>
                    <a:pt x="186230865" y="144780"/>
                  </a:moveTo>
                  <a:lnTo>
                    <a:pt x="186375650" y="144780"/>
                  </a:lnTo>
                  <a:lnTo>
                    <a:pt x="186375650" y="28352846"/>
                  </a:lnTo>
                  <a:lnTo>
                    <a:pt x="186230865" y="28352846"/>
                  </a:lnTo>
                  <a:lnTo>
                    <a:pt x="186230865" y="144780"/>
                  </a:lnTo>
                  <a:close/>
                  <a:moveTo>
                    <a:pt x="144780" y="28352846"/>
                  </a:moveTo>
                  <a:lnTo>
                    <a:pt x="186230865" y="28352846"/>
                  </a:lnTo>
                  <a:lnTo>
                    <a:pt x="186230865" y="28497625"/>
                  </a:lnTo>
                  <a:lnTo>
                    <a:pt x="144780" y="28497625"/>
                  </a:lnTo>
                  <a:lnTo>
                    <a:pt x="144780" y="28352846"/>
                  </a:lnTo>
                  <a:close/>
                  <a:moveTo>
                    <a:pt x="186230865" y="0"/>
                  </a:moveTo>
                  <a:lnTo>
                    <a:pt x="186375650" y="0"/>
                  </a:lnTo>
                  <a:lnTo>
                    <a:pt x="186375650" y="144780"/>
                  </a:lnTo>
                  <a:lnTo>
                    <a:pt x="186230865" y="144780"/>
                  </a:lnTo>
                  <a:lnTo>
                    <a:pt x="186230865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86230865" y="0"/>
                  </a:lnTo>
                  <a:lnTo>
                    <a:pt x="186230865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028700" y="2480765"/>
            <a:ext cx="7058399" cy="5800721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>
            <a:off x="9257747" y="927395"/>
            <a:ext cx="8594728" cy="6710223"/>
            <a:chOff x="0" y="0"/>
            <a:chExt cx="11459637" cy="8946964"/>
          </a:xfrm>
        </p:grpSpPr>
        <p:sp>
          <p:nvSpPr>
            <p:cNvPr id="9" name="TextBox 9"/>
            <p:cNvSpPr txBox="1"/>
            <p:nvPr/>
          </p:nvSpPr>
          <p:spPr>
            <a:xfrm>
              <a:off x="0" y="76200"/>
              <a:ext cx="11459637" cy="615829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9057"/>
                </a:lnSpc>
              </a:pPr>
              <a:r>
                <a:rPr lang="en-US" sz="8234">
                  <a:solidFill>
                    <a:srgbClr val="162942"/>
                  </a:solidFill>
                  <a:latin typeface="Code Pro Bold"/>
                </a:rPr>
                <a:t>Improving access to psychological therapies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6671070"/>
              <a:ext cx="11459637" cy="22758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75"/>
                </a:lnSpc>
              </a:pPr>
              <a:r>
                <a:rPr lang="en-US" sz="2482">
                  <a:solidFill>
                    <a:srgbClr val="162942"/>
                  </a:solidFill>
                  <a:latin typeface="Code Pro"/>
                </a:rPr>
                <a:t>Analysis of effects associated with remote provision during COVID-19</a:t>
              </a:r>
            </a:p>
            <a:p>
              <a:pPr algn="ctr">
                <a:lnSpc>
                  <a:spcPts val="3475"/>
                </a:lnSpc>
              </a:pPr>
              <a:endParaRPr lang="en-US" sz="2482">
                <a:solidFill>
                  <a:srgbClr val="162942"/>
                </a:solidFill>
                <a:latin typeface="Code Pro"/>
              </a:endParaRPr>
            </a:p>
            <a:p>
              <a:pPr algn="ctr">
                <a:lnSpc>
                  <a:spcPts val="3475"/>
                </a:lnSpc>
                <a:spcBef>
                  <a:spcPct val="0"/>
                </a:spcBef>
              </a:pPr>
              <a:r>
                <a:rPr lang="en-US" sz="2482">
                  <a:solidFill>
                    <a:srgbClr val="162942"/>
                  </a:solidFill>
                  <a:latin typeface="Code Pro"/>
                </a:rPr>
                <a:t>Dr. Lora Capobianco</a:t>
              </a:r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11975368" y="9220200"/>
            <a:ext cx="5283932" cy="6920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CAPOBIANCO, L, VERBIST I, HEAL C, HUEY, D, &amp; WELLS, A (2022)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075051" y="-339268"/>
            <a:ext cx="1615238" cy="11003283"/>
            <a:chOff x="0" y="0"/>
            <a:chExt cx="15696704" cy="106928664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15551925" cy="106783885"/>
            </a:xfrm>
            <a:custGeom>
              <a:avLst/>
              <a:gdLst/>
              <a:ahLst/>
              <a:cxnLst/>
              <a:rect l="l" t="t" r="r" b="b"/>
              <a:pathLst>
                <a:path w="15551925" h="106783885">
                  <a:moveTo>
                    <a:pt x="0" y="0"/>
                  </a:moveTo>
                  <a:lnTo>
                    <a:pt x="15551925" y="0"/>
                  </a:lnTo>
                  <a:lnTo>
                    <a:pt x="15551925" y="106783885"/>
                  </a:lnTo>
                  <a:lnTo>
                    <a:pt x="0" y="10678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5696704" cy="106928667"/>
            </a:xfrm>
            <a:custGeom>
              <a:avLst/>
              <a:gdLst/>
              <a:ahLst/>
              <a:cxnLst/>
              <a:rect l="l" t="t" r="r" b="b"/>
              <a:pathLst>
                <a:path w="15696704" h="106928667">
                  <a:moveTo>
                    <a:pt x="15551924" y="106783882"/>
                  </a:moveTo>
                  <a:lnTo>
                    <a:pt x="15696704" y="106783882"/>
                  </a:lnTo>
                  <a:lnTo>
                    <a:pt x="15696704" y="106928667"/>
                  </a:lnTo>
                  <a:lnTo>
                    <a:pt x="15551924" y="106928667"/>
                  </a:lnTo>
                  <a:lnTo>
                    <a:pt x="15551924" y="10678388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6783882"/>
                  </a:lnTo>
                  <a:lnTo>
                    <a:pt x="0" y="106783882"/>
                  </a:lnTo>
                  <a:lnTo>
                    <a:pt x="0" y="144780"/>
                  </a:lnTo>
                  <a:close/>
                  <a:moveTo>
                    <a:pt x="0" y="106783882"/>
                  </a:moveTo>
                  <a:lnTo>
                    <a:pt x="144780" y="106783882"/>
                  </a:lnTo>
                  <a:lnTo>
                    <a:pt x="144780" y="106928667"/>
                  </a:lnTo>
                  <a:lnTo>
                    <a:pt x="0" y="106928667"/>
                  </a:lnTo>
                  <a:lnTo>
                    <a:pt x="0" y="106783882"/>
                  </a:lnTo>
                  <a:close/>
                  <a:moveTo>
                    <a:pt x="15551924" y="144780"/>
                  </a:moveTo>
                  <a:lnTo>
                    <a:pt x="15696704" y="144780"/>
                  </a:lnTo>
                  <a:lnTo>
                    <a:pt x="15696704" y="106783882"/>
                  </a:lnTo>
                  <a:lnTo>
                    <a:pt x="15551924" y="106783882"/>
                  </a:lnTo>
                  <a:lnTo>
                    <a:pt x="15551924" y="144780"/>
                  </a:lnTo>
                  <a:close/>
                  <a:moveTo>
                    <a:pt x="144780" y="106783882"/>
                  </a:moveTo>
                  <a:lnTo>
                    <a:pt x="15551924" y="106783882"/>
                  </a:lnTo>
                  <a:lnTo>
                    <a:pt x="15551924" y="106928667"/>
                  </a:lnTo>
                  <a:lnTo>
                    <a:pt x="144780" y="106928667"/>
                  </a:lnTo>
                  <a:lnTo>
                    <a:pt x="144780" y="106783882"/>
                  </a:lnTo>
                  <a:close/>
                  <a:moveTo>
                    <a:pt x="15551924" y="0"/>
                  </a:moveTo>
                  <a:lnTo>
                    <a:pt x="15696704" y="0"/>
                  </a:lnTo>
                  <a:lnTo>
                    <a:pt x="15696704" y="144780"/>
                  </a:lnTo>
                  <a:lnTo>
                    <a:pt x="15551924" y="144780"/>
                  </a:lnTo>
                  <a:lnTo>
                    <a:pt x="15551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5551924" y="0"/>
                  </a:lnTo>
                  <a:lnTo>
                    <a:pt x="15551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3673939" y="5390576"/>
            <a:ext cx="1194767" cy="1284696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3949770" y="573654"/>
            <a:ext cx="9184669" cy="2149476"/>
            <a:chOff x="0" y="0"/>
            <a:chExt cx="12246225" cy="2865968"/>
          </a:xfrm>
        </p:grpSpPr>
        <p:sp>
          <p:nvSpPr>
            <p:cNvPr id="7" name="TextBox 7"/>
            <p:cNvSpPr txBox="1"/>
            <p:nvPr/>
          </p:nvSpPr>
          <p:spPr>
            <a:xfrm>
              <a:off x="0" y="-9525"/>
              <a:ext cx="12246225" cy="1304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79"/>
                </a:lnSpc>
              </a:pPr>
              <a:r>
                <a:rPr lang="en-US" sz="6399">
                  <a:solidFill>
                    <a:srgbClr val="162942"/>
                  </a:solidFill>
                  <a:latin typeface="Code Pro Bold"/>
                </a:rPr>
                <a:t>Results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364582" y="1772498"/>
              <a:ext cx="9517062" cy="10934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>
                  <a:solidFill>
                    <a:srgbClr val="162942"/>
                  </a:solidFill>
                  <a:latin typeface="Code Pro"/>
                </a:rPr>
                <a:t>Remote Therapy Change in Anxiety &amp; Depression Symptoms (During COVID-19)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 rot="-5400000">
            <a:off x="15070890" y="6582253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25230" y="3235416"/>
            <a:ext cx="14344458" cy="14801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0"/>
              </a:lnSpc>
            </a:pPr>
            <a:r>
              <a:rPr lang="en-US" sz="2100" dirty="0">
                <a:solidFill>
                  <a:srgbClr val="162942"/>
                </a:solidFill>
                <a:latin typeface="Code Pro Bold"/>
              </a:rPr>
              <a:t>Remote therapy significantly reduced symptoms of anxiety and depression over time.</a:t>
            </a:r>
          </a:p>
          <a:p>
            <a:pPr>
              <a:lnSpc>
                <a:spcPts val="2940"/>
              </a:lnSpc>
            </a:pPr>
            <a:endParaRPr lang="en-US" sz="2100" dirty="0">
              <a:solidFill>
                <a:srgbClr val="162942"/>
              </a:solidFill>
              <a:latin typeface="Code Pro Bold"/>
            </a:endParaRPr>
          </a:p>
          <a:p>
            <a:pPr>
              <a:lnSpc>
                <a:spcPts val="2940"/>
              </a:lnSpc>
              <a:spcBef>
                <a:spcPct val="0"/>
              </a:spcBef>
            </a:pPr>
            <a:r>
              <a:rPr lang="en-US" sz="2100" dirty="0">
                <a:solidFill>
                  <a:srgbClr val="162942"/>
                </a:solidFill>
                <a:latin typeface="Code Pro Bold"/>
              </a:rPr>
              <a:t>Remote therapy associated with an average reduction in 0.062 units a day on GAD-7 and 0.067 units a day on the PHQ-9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271323" y="7639260"/>
            <a:ext cx="3741258" cy="11212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006"/>
              </a:lnSpc>
            </a:pPr>
            <a:r>
              <a:rPr lang="en-US" sz="1800">
                <a:solidFill>
                  <a:srgbClr val="191919"/>
                </a:solidFill>
                <a:latin typeface="Code Pro"/>
              </a:rPr>
              <a:t>months of treatment (13 weeks weekly treatment) to cross cut off</a:t>
            </a:r>
          </a:p>
        </p:txBody>
      </p:sp>
      <p:grpSp>
        <p:nvGrpSpPr>
          <p:cNvPr id="12" name="Group 12"/>
          <p:cNvGrpSpPr>
            <a:grpSpLocks noChangeAspect="1"/>
          </p:cNvGrpSpPr>
          <p:nvPr/>
        </p:nvGrpSpPr>
        <p:grpSpPr>
          <a:xfrm rot="-2700000">
            <a:off x="2149083" y="7611659"/>
            <a:ext cx="1262210" cy="1262210"/>
            <a:chOff x="0" y="0"/>
            <a:chExt cx="14400530" cy="1440053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4400530" cy="14399261"/>
            </a:xfrm>
            <a:custGeom>
              <a:avLst/>
              <a:gdLst/>
              <a:ahLst/>
              <a:cxnLst/>
              <a:rect l="l" t="t" r="r" b="b"/>
              <a:pathLst>
                <a:path w="14400530" h="14399261">
                  <a:moveTo>
                    <a:pt x="7199630" y="0"/>
                  </a:moveTo>
                  <a:cubicBezTo>
                    <a:pt x="3223260" y="0"/>
                    <a:pt x="0" y="3223260"/>
                    <a:pt x="0" y="7199630"/>
                  </a:cubicBezTo>
                  <a:cubicBezTo>
                    <a:pt x="0" y="11176001"/>
                    <a:pt x="3223260" y="14399261"/>
                    <a:pt x="7199630" y="14399261"/>
                  </a:cubicBezTo>
                  <a:lnTo>
                    <a:pt x="14399261" y="14399261"/>
                  </a:lnTo>
                  <a:lnTo>
                    <a:pt x="14399261" y="7199630"/>
                  </a:lnTo>
                  <a:cubicBezTo>
                    <a:pt x="14400530" y="3223260"/>
                    <a:pt x="11176000" y="0"/>
                    <a:pt x="7199630" y="0"/>
                  </a:cubicBezTo>
                  <a:close/>
                </a:path>
              </a:pathLst>
            </a:custGeom>
            <a:solidFill>
              <a:srgbClr val="F79A91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2354984" y="8004639"/>
            <a:ext cx="850409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000">
                <a:solidFill>
                  <a:srgbClr val="F6F6F6"/>
                </a:solidFill>
                <a:latin typeface="Code Pro"/>
              </a:rPr>
              <a:t>3.33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148074" y="5691107"/>
            <a:ext cx="2864506" cy="7402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1800">
                <a:solidFill>
                  <a:srgbClr val="191919"/>
                </a:solidFill>
                <a:latin typeface="Code Pro"/>
              </a:rPr>
              <a:t>average unit reduction on GAD-7 per month</a:t>
            </a:r>
          </a:p>
        </p:txBody>
      </p:sp>
      <p:sp>
        <p:nvSpPr>
          <p:cNvPr id="16" name="AutoShape 16"/>
          <p:cNvSpPr/>
          <p:nvPr/>
        </p:nvSpPr>
        <p:spPr>
          <a:xfrm>
            <a:off x="2133677" y="5390576"/>
            <a:ext cx="1293022" cy="1284696"/>
          </a:xfrm>
          <a:prstGeom prst="rect">
            <a:avLst/>
          </a:prstGeom>
          <a:solidFill>
            <a:srgbClr val="3383AA"/>
          </a:solidFill>
        </p:spPr>
      </p:sp>
      <p:sp>
        <p:nvSpPr>
          <p:cNvPr id="17" name="TextBox 17"/>
          <p:cNvSpPr txBox="1"/>
          <p:nvPr/>
        </p:nvSpPr>
        <p:spPr>
          <a:xfrm>
            <a:off x="2395566" y="5794799"/>
            <a:ext cx="769244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000">
                <a:solidFill>
                  <a:srgbClr val="F6F6F6"/>
                </a:solidFill>
                <a:latin typeface="Code Pro"/>
              </a:rPr>
              <a:t>1.86</a:t>
            </a:r>
          </a:p>
        </p:txBody>
      </p:sp>
      <p:grpSp>
        <p:nvGrpSpPr>
          <p:cNvPr id="18" name="Group 18"/>
          <p:cNvGrpSpPr>
            <a:grpSpLocks noChangeAspect="1"/>
          </p:cNvGrpSpPr>
          <p:nvPr/>
        </p:nvGrpSpPr>
        <p:grpSpPr>
          <a:xfrm rot="-2700000">
            <a:off x="10052828" y="7611659"/>
            <a:ext cx="1262210" cy="1262210"/>
            <a:chOff x="0" y="0"/>
            <a:chExt cx="14400530" cy="1440053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4400530" cy="14399261"/>
            </a:xfrm>
            <a:custGeom>
              <a:avLst/>
              <a:gdLst/>
              <a:ahLst/>
              <a:cxnLst/>
              <a:rect l="l" t="t" r="r" b="b"/>
              <a:pathLst>
                <a:path w="14400530" h="14399261">
                  <a:moveTo>
                    <a:pt x="7199630" y="0"/>
                  </a:moveTo>
                  <a:cubicBezTo>
                    <a:pt x="3223260" y="0"/>
                    <a:pt x="0" y="3223260"/>
                    <a:pt x="0" y="7199630"/>
                  </a:cubicBezTo>
                  <a:cubicBezTo>
                    <a:pt x="0" y="11176001"/>
                    <a:pt x="3223260" y="14399261"/>
                    <a:pt x="7199630" y="14399261"/>
                  </a:cubicBezTo>
                  <a:lnTo>
                    <a:pt x="14399261" y="14399261"/>
                  </a:lnTo>
                  <a:lnTo>
                    <a:pt x="14399261" y="7199630"/>
                  </a:lnTo>
                  <a:cubicBezTo>
                    <a:pt x="14400530" y="3223260"/>
                    <a:pt x="11176000" y="0"/>
                    <a:pt x="7199630" y="0"/>
                  </a:cubicBezTo>
                  <a:close/>
                </a:path>
              </a:pathLst>
            </a:custGeom>
            <a:solidFill>
              <a:srgbClr val="DD3C66"/>
            </a:solidFill>
          </p:spPr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1534042" y="5308690"/>
            <a:ext cx="1194767" cy="1284696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>
            <a:off x="12175068" y="7932736"/>
            <a:ext cx="4194620" cy="7402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006"/>
              </a:lnSpc>
            </a:pPr>
            <a:r>
              <a:rPr lang="en-US" sz="1800">
                <a:solidFill>
                  <a:srgbClr val="191919"/>
                </a:solidFill>
                <a:latin typeface="Code Pro"/>
              </a:rPr>
              <a:t>months of treatment (11 weeks weekly treatment) to cross cut off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0258729" y="7971645"/>
            <a:ext cx="850409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000">
                <a:solidFill>
                  <a:srgbClr val="F6F6F6"/>
                </a:solidFill>
                <a:latin typeface="Code Pro"/>
              </a:rPr>
              <a:t>3.8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134439" y="5691107"/>
            <a:ext cx="2864506" cy="7402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1800">
                <a:solidFill>
                  <a:srgbClr val="191919"/>
                </a:solidFill>
                <a:latin typeface="Code Pro"/>
              </a:rPr>
              <a:t>average unit reduction on PHQ-9 per month</a:t>
            </a:r>
          </a:p>
        </p:txBody>
      </p:sp>
      <p:sp>
        <p:nvSpPr>
          <p:cNvPr id="24" name="AutoShape 24"/>
          <p:cNvSpPr/>
          <p:nvPr/>
        </p:nvSpPr>
        <p:spPr>
          <a:xfrm>
            <a:off x="9964795" y="5390576"/>
            <a:ext cx="1293022" cy="1202810"/>
          </a:xfrm>
          <a:prstGeom prst="rect">
            <a:avLst/>
          </a:prstGeom>
          <a:solidFill>
            <a:srgbClr val="345B94"/>
          </a:solidFill>
        </p:spPr>
      </p:sp>
      <p:sp>
        <p:nvSpPr>
          <p:cNvPr id="25" name="TextBox 25"/>
          <p:cNvSpPr txBox="1"/>
          <p:nvPr/>
        </p:nvSpPr>
        <p:spPr>
          <a:xfrm>
            <a:off x="10226684" y="5712913"/>
            <a:ext cx="769244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000">
                <a:solidFill>
                  <a:srgbClr val="F6F6F6"/>
                </a:solidFill>
                <a:latin typeface="Code Pro"/>
              </a:rPr>
              <a:t>2.01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  <p:bldP spid="17" grpId="0"/>
      <p:bldP spid="21" grpId="0"/>
      <p:bldP spid="22" grpId="0"/>
      <p:bldP spid="23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075051" y="-339268"/>
            <a:ext cx="1615238" cy="11003283"/>
            <a:chOff x="0" y="0"/>
            <a:chExt cx="15696704" cy="106928664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15551925" cy="106783885"/>
            </a:xfrm>
            <a:custGeom>
              <a:avLst/>
              <a:gdLst/>
              <a:ahLst/>
              <a:cxnLst/>
              <a:rect l="l" t="t" r="r" b="b"/>
              <a:pathLst>
                <a:path w="15551925" h="106783885">
                  <a:moveTo>
                    <a:pt x="0" y="0"/>
                  </a:moveTo>
                  <a:lnTo>
                    <a:pt x="15551925" y="0"/>
                  </a:lnTo>
                  <a:lnTo>
                    <a:pt x="15551925" y="106783885"/>
                  </a:lnTo>
                  <a:lnTo>
                    <a:pt x="0" y="10678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5696704" cy="106928667"/>
            </a:xfrm>
            <a:custGeom>
              <a:avLst/>
              <a:gdLst/>
              <a:ahLst/>
              <a:cxnLst/>
              <a:rect l="l" t="t" r="r" b="b"/>
              <a:pathLst>
                <a:path w="15696704" h="106928667">
                  <a:moveTo>
                    <a:pt x="15551924" y="106783882"/>
                  </a:moveTo>
                  <a:lnTo>
                    <a:pt x="15696704" y="106783882"/>
                  </a:lnTo>
                  <a:lnTo>
                    <a:pt x="15696704" y="106928667"/>
                  </a:lnTo>
                  <a:lnTo>
                    <a:pt x="15551924" y="106928667"/>
                  </a:lnTo>
                  <a:lnTo>
                    <a:pt x="15551924" y="10678388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6783882"/>
                  </a:lnTo>
                  <a:lnTo>
                    <a:pt x="0" y="106783882"/>
                  </a:lnTo>
                  <a:lnTo>
                    <a:pt x="0" y="144780"/>
                  </a:lnTo>
                  <a:close/>
                  <a:moveTo>
                    <a:pt x="0" y="106783882"/>
                  </a:moveTo>
                  <a:lnTo>
                    <a:pt x="144780" y="106783882"/>
                  </a:lnTo>
                  <a:lnTo>
                    <a:pt x="144780" y="106928667"/>
                  </a:lnTo>
                  <a:lnTo>
                    <a:pt x="0" y="106928667"/>
                  </a:lnTo>
                  <a:lnTo>
                    <a:pt x="0" y="106783882"/>
                  </a:lnTo>
                  <a:close/>
                  <a:moveTo>
                    <a:pt x="15551924" y="144780"/>
                  </a:moveTo>
                  <a:lnTo>
                    <a:pt x="15696704" y="144780"/>
                  </a:lnTo>
                  <a:lnTo>
                    <a:pt x="15696704" y="106783882"/>
                  </a:lnTo>
                  <a:lnTo>
                    <a:pt x="15551924" y="106783882"/>
                  </a:lnTo>
                  <a:lnTo>
                    <a:pt x="15551924" y="144780"/>
                  </a:lnTo>
                  <a:close/>
                  <a:moveTo>
                    <a:pt x="144780" y="106783882"/>
                  </a:moveTo>
                  <a:lnTo>
                    <a:pt x="15551924" y="106783882"/>
                  </a:lnTo>
                  <a:lnTo>
                    <a:pt x="15551924" y="106928667"/>
                  </a:lnTo>
                  <a:lnTo>
                    <a:pt x="144780" y="106928667"/>
                  </a:lnTo>
                  <a:lnTo>
                    <a:pt x="144780" y="106783882"/>
                  </a:lnTo>
                  <a:close/>
                  <a:moveTo>
                    <a:pt x="15551924" y="0"/>
                  </a:moveTo>
                  <a:lnTo>
                    <a:pt x="15696704" y="0"/>
                  </a:lnTo>
                  <a:lnTo>
                    <a:pt x="15696704" y="144780"/>
                  </a:lnTo>
                  <a:lnTo>
                    <a:pt x="15551924" y="144780"/>
                  </a:lnTo>
                  <a:lnTo>
                    <a:pt x="15551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5551924" y="0"/>
                  </a:lnTo>
                  <a:lnTo>
                    <a:pt x="15551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673939" y="5390576"/>
            <a:ext cx="1194767" cy="1284696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3949770" y="573654"/>
            <a:ext cx="9184669" cy="2149476"/>
            <a:chOff x="0" y="0"/>
            <a:chExt cx="12246225" cy="2865968"/>
          </a:xfrm>
        </p:grpSpPr>
        <p:sp>
          <p:nvSpPr>
            <p:cNvPr id="7" name="TextBox 7"/>
            <p:cNvSpPr txBox="1"/>
            <p:nvPr/>
          </p:nvSpPr>
          <p:spPr>
            <a:xfrm>
              <a:off x="0" y="-9525"/>
              <a:ext cx="12246225" cy="1304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79"/>
                </a:lnSpc>
              </a:pPr>
              <a:r>
                <a:rPr lang="en-US" sz="6399">
                  <a:solidFill>
                    <a:srgbClr val="162942"/>
                  </a:solidFill>
                  <a:latin typeface="Code Pro Bold"/>
                </a:rPr>
                <a:t>Results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364582" y="1772498"/>
              <a:ext cx="9517062" cy="10934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>
                  <a:solidFill>
                    <a:srgbClr val="162942"/>
                  </a:solidFill>
                  <a:latin typeface="Code Pro"/>
                </a:rPr>
                <a:t>In Person Therapy Change in Anxiety &amp; Depression Symptoms (Pre COVID-19)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 rot="-5400000">
            <a:off x="15070890" y="6582253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25230" y="3235416"/>
            <a:ext cx="14344458" cy="1851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0"/>
              </a:lnSpc>
            </a:pPr>
            <a:r>
              <a:rPr lang="en-US" sz="2100" dirty="0">
                <a:solidFill>
                  <a:srgbClr val="162942"/>
                </a:solidFill>
                <a:latin typeface="Code Pro Bold"/>
              </a:rPr>
              <a:t>In-person therapy delivered in the 12 months prior to COVID-19 associated with a significant reduction in symptoms of anxiety and depression over time. </a:t>
            </a:r>
          </a:p>
          <a:p>
            <a:pPr>
              <a:lnSpc>
                <a:spcPts val="2940"/>
              </a:lnSpc>
            </a:pPr>
            <a:endParaRPr lang="en-US" sz="2100" dirty="0">
              <a:solidFill>
                <a:srgbClr val="162942"/>
              </a:solidFill>
              <a:latin typeface="Code Pro Bold"/>
            </a:endParaRPr>
          </a:p>
          <a:p>
            <a:pPr>
              <a:lnSpc>
                <a:spcPts val="2940"/>
              </a:lnSpc>
              <a:spcBef>
                <a:spcPct val="0"/>
              </a:spcBef>
            </a:pPr>
            <a:r>
              <a:rPr lang="en-US" sz="2100" dirty="0">
                <a:solidFill>
                  <a:srgbClr val="162942"/>
                </a:solidFill>
                <a:latin typeface="Code Pro Bold"/>
              </a:rPr>
              <a:t>Remote therapy associated with an average reduction in 0.039 units a day on GAD-7 and 0.042 units a day on the PHQ-9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271323" y="7639260"/>
            <a:ext cx="3741258" cy="11212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006"/>
              </a:lnSpc>
            </a:pPr>
            <a:r>
              <a:rPr lang="en-US" sz="1800">
                <a:solidFill>
                  <a:srgbClr val="191919"/>
                </a:solidFill>
                <a:latin typeface="Code Pro"/>
              </a:rPr>
              <a:t>months of treatment (22 weeks weekly treatment) to cross cut off</a:t>
            </a:r>
          </a:p>
        </p:txBody>
      </p:sp>
      <p:grpSp>
        <p:nvGrpSpPr>
          <p:cNvPr id="12" name="Group 12"/>
          <p:cNvGrpSpPr>
            <a:grpSpLocks noChangeAspect="1"/>
          </p:cNvGrpSpPr>
          <p:nvPr/>
        </p:nvGrpSpPr>
        <p:grpSpPr>
          <a:xfrm rot="-2700000">
            <a:off x="2149083" y="7611659"/>
            <a:ext cx="1262210" cy="1262210"/>
            <a:chOff x="0" y="0"/>
            <a:chExt cx="14400530" cy="1440053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4400530" cy="14399261"/>
            </a:xfrm>
            <a:custGeom>
              <a:avLst/>
              <a:gdLst/>
              <a:ahLst/>
              <a:cxnLst/>
              <a:rect l="l" t="t" r="r" b="b"/>
              <a:pathLst>
                <a:path w="14400530" h="14399261">
                  <a:moveTo>
                    <a:pt x="7199630" y="0"/>
                  </a:moveTo>
                  <a:cubicBezTo>
                    <a:pt x="3223260" y="0"/>
                    <a:pt x="0" y="3223260"/>
                    <a:pt x="0" y="7199630"/>
                  </a:cubicBezTo>
                  <a:cubicBezTo>
                    <a:pt x="0" y="11176001"/>
                    <a:pt x="3223260" y="14399261"/>
                    <a:pt x="7199630" y="14399261"/>
                  </a:cubicBezTo>
                  <a:lnTo>
                    <a:pt x="14399261" y="14399261"/>
                  </a:lnTo>
                  <a:lnTo>
                    <a:pt x="14399261" y="7199630"/>
                  </a:lnTo>
                  <a:cubicBezTo>
                    <a:pt x="14400530" y="3223260"/>
                    <a:pt x="11176000" y="0"/>
                    <a:pt x="7199630" y="0"/>
                  </a:cubicBezTo>
                  <a:close/>
                </a:path>
              </a:pathLst>
            </a:custGeom>
            <a:solidFill>
              <a:srgbClr val="F79A91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2354984" y="8004639"/>
            <a:ext cx="850409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000">
                <a:solidFill>
                  <a:srgbClr val="F6F6F6"/>
                </a:solidFill>
                <a:latin typeface="Code Pro"/>
              </a:rPr>
              <a:t>5.5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148074" y="5691107"/>
            <a:ext cx="2864506" cy="7402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1800">
                <a:solidFill>
                  <a:srgbClr val="191919"/>
                </a:solidFill>
                <a:latin typeface="Code Pro"/>
              </a:rPr>
              <a:t>average unit reduction on GAD-7 per month</a:t>
            </a:r>
          </a:p>
        </p:txBody>
      </p:sp>
      <p:sp>
        <p:nvSpPr>
          <p:cNvPr id="16" name="AutoShape 16"/>
          <p:cNvSpPr/>
          <p:nvPr/>
        </p:nvSpPr>
        <p:spPr>
          <a:xfrm>
            <a:off x="2133677" y="5390576"/>
            <a:ext cx="1293022" cy="1284696"/>
          </a:xfrm>
          <a:prstGeom prst="rect">
            <a:avLst/>
          </a:prstGeom>
          <a:solidFill>
            <a:srgbClr val="3383AA"/>
          </a:solidFill>
        </p:spPr>
      </p:sp>
      <p:sp>
        <p:nvSpPr>
          <p:cNvPr id="17" name="TextBox 17"/>
          <p:cNvSpPr txBox="1"/>
          <p:nvPr/>
        </p:nvSpPr>
        <p:spPr>
          <a:xfrm>
            <a:off x="2395566" y="5794799"/>
            <a:ext cx="769244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000">
                <a:solidFill>
                  <a:srgbClr val="F6F6F6"/>
                </a:solidFill>
                <a:latin typeface="Code Pro"/>
              </a:rPr>
              <a:t>1.17</a:t>
            </a:r>
          </a:p>
        </p:txBody>
      </p:sp>
      <p:grpSp>
        <p:nvGrpSpPr>
          <p:cNvPr id="18" name="Group 18"/>
          <p:cNvGrpSpPr>
            <a:grpSpLocks noChangeAspect="1"/>
          </p:cNvGrpSpPr>
          <p:nvPr/>
        </p:nvGrpSpPr>
        <p:grpSpPr>
          <a:xfrm rot="-2700000">
            <a:off x="10052828" y="7611659"/>
            <a:ext cx="1262210" cy="1262210"/>
            <a:chOff x="0" y="0"/>
            <a:chExt cx="14400530" cy="1440053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4400530" cy="14399261"/>
            </a:xfrm>
            <a:custGeom>
              <a:avLst/>
              <a:gdLst/>
              <a:ahLst/>
              <a:cxnLst/>
              <a:rect l="l" t="t" r="r" b="b"/>
              <a:pathLst>
                <a:path w="14400530" h="14399261">
                  <a:moveTo>
                    <a:pt x="7199630" y="0"/>
                  </a:moveTo>
                  <a:cubicBezTo>
                    <a:pt x="3223260" y="0"/>
                    <a:pt x="0" y="3223260"/>
                    <a:pt x="0" y="7199630"/>
                  </a:cubicBezTo>
                  <a:cubicBezTo>
                    <a:pt x="0" y="11176001"/>
                    <a:pt x="3223260" y="14399261"/>
                    <a:pt x="7199630" y="14399261"/>
                  </a:cubicBezTo>
                  <a:lnTo>
                    <a:pt x="14399261" y="14399261"/>
                  </a:lnTo>
                  <a:lnTo>
                    <a:pt x="14399261" y="7199630"/>
                  </a:lnTo>
                  <a:cubicBezTo>
                    <a:pt x="14400530" y="3223260"/>
                    <a:pt x="11176000" y="0"/>
                    <a:pt x="7199630" y="0"/>
                  </a:cubicBezTo>
                  <a:close/>
                </a:path>
              </a:pathLst>
            </a:custGeom>
            <a:solidFill>
              <a:srgbClr val="DD3C66"/>
            </a:solidFill>
          </p:spPr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1534042" y="5308690"/>
            <a:ext cx="1194767" cy="1284696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>
            <a:off x="12175068" y="7932736"/>
            <a:ext cx="4194620" cy="7402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006"/>
              </a:lnSpc>
            </a:pPr>
            <a:r>
              <a:rPr lang="en-US" sz="1800">
                <a:solidFill>
                  <a:srgbClr val="191919"/>
                </a:solidFill>
                <a:latin typeface="Code Pro"/>
              </a:rPr>
              <a:t>months of treatment (20 weeks weekly treatment) to cross cut off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0258729" y="7971645"/>
            <a:ext cx="850409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000">
                <a:solidFill>
                  <a:srgbClr val="F6F6F6"/>
                </a:solidFill>
                <a:latin typeface="Code Pro"/>
              </a:rPr>
              <a:t>5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134439" y="5691107"/>
            <a:ext cx="2864506" cy="7402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6"/>
              </a:lnSpc>
            </a:pPr>
            <a:r>
              <a:rPr lang="en-US" sz="1800">
                <a:solidFill>
                  <a:srgbClr val="191919"/>
                </a:solidFill>
                <a:latin typeface="Code Pro"/>
              </a:rPr>
              <a:t>average unit reduction on PHQ-9 per month</a:t>
            </a:r>
          </a:p>
        </p:txBody>
      </p:sp>
      <p:sp>
        <p:nvSpPr>
          <p:cNvPr id="24" name="AutoShape 24"/>
          <p:cNvSpPr/>
          <p:nvPr/>
        </p:nvSpPr>
        <p:spPr>
          <a:xfrm>
            <a:off x="9964795" y="5390576"/>
            <a:ext cx="1293022" cy="1202810"/>
          </a:xfrm>
          <a:prstGeom prst="rect">
            <a:avLst/>
          </a:prstGeom>
          <a:solidFill>
            <a:srgbClr val="345B94"/>
          </a:solidFill>
        </p:spPr>
      </p:sp>
      <p:sp>
        <p:nvSpPr>
          <p:cNvPr id="25" name="TextBox 25"/>
          <p:cNvSpPr txBox="1"/>
          <p:nvPr/>
        </p:nvSpPr>
        <p:spPr>
          <a:xfrm>
            <a:off x="10226684" y="5712913"/>
            <a:ext cx="769244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000">
                <a:solidFill>
                  <a:srgbClr val="F6F6F6"/>
                </a:solidFill>
                <a:latin typeface="Code Pro"/>
              </a:rPr>
              <a:t>1.26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  <p:bldP spid="17" grpId="0"/>
      <p:bldP spid="21" grpId="0"/>
      <p:bldP spid="22" grpId="0"/>
      <p:bldP spid="23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075051" y="-339268"/>
            <a:ext cx="1615238" cy="11003283"/>
            <a:chOff x="0" y="0"/>
            <a:chExt cx="15696704" cy="106928664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15551925" cy="106783885"/>
            </a:xfrm>
            <a:custGeom>
              <a:avLst/>
              <a:gdLst/>
              <a:ahLst/>
              <a:cxnLst/>
              <a:rect l="l" t="t" r="r" b="b"/>
              <a:pathLst>
                <a:path w="15551925" h="106783885">
                  <a:moveTo>
                    <a:pt x="0" y="0"/>
                  </a:moveTo>
                  <a:lnTo>
                    <a:pt x="15551925" y="0"/>
                  </a:lnTo>
                  <a:lnTo>
                    <a:pt x="15551925" y="106783885"/>
                  </a:lnTo>
                  <a:lnTo>
                    <a:pt x="0" y="10678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5696704" cy="106928667"/>
            </a:xfrm>
            <a:custGeom>
              <a:avLst/>
              <a:gdLst/>
              <a:ahLst/>
              <a:cxnLst/>
              <a:rect l="l" t="t" r="r" b="b"/>
              <a:pathLst>
                <a:path w="15696704" h="106928667">
                  <a:moveTo>
                    <a:pt x="15551924" y="106783882"/>
                  </a:moveTo>
                  <a:lnTo>
                    <a:pt x="15696704" y="106783882"/>
                  </a:lnTo>
                  <a:lnTo>
                    <a:pt x="15696704" y="106928667"/>
                  </a:lnTo>
                  <a:lnTo>
                    <a:pt x="15551924" y="106928667"/>
                  </a:lnTo>
                  <a:lnTo>
                    <a:pt x="15551924" y="10678388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6783882"/>
                  </a:lnTo>
                  <a:lnTo>
                    <a:pt x="0" y="106783882"/>
                  </a:lnTo>
                  <a:lnTo>
                    <a:pt x="0" y="144780"/>
                  </a:lnTo>
                  <a:close/>
                  <a:moveTo>
                    <a:pt x="0" y="106783882"/>
                  </a:moveTo>
                  <a:lnTo>
                    <a:pt x="144780" y="106783882"/>
                  </a:lnTo>
                  <a:lnTo>
                    <a:pt x="144780" y="106928667"/>
                  </a:lnTo>
                  <a:lnTo>
                    <a:pt x="0" y="106928667"/>
                  </a:lnTo>
                  <a:lnTo>
                    <a:pt x="0" y="106783882"/>
                  </a:lnTo>
                  <a:close/>
                  <a:moveTo>
                    <a:pt x="15551924" y="144780"/>
                  </a:moveTo>
                  <a:lnTo>
                    <a:pt x="15696704" y="144780"/>
                  </a:lnTo>
                  <a:lnTo>
                    <a:pt x="15696704" y="106783882"/>
                  </a:lnTo>
                  <a:lnTo>
                    <a:pt x="15551924" y="106783882"/>
                  </a:lnTo>
                  <a:lnTo>
                    <a:pt x="15551924" y="144780"/>
                  </a:lnTo>
                  <a:close/>
                  <a:moveTo>
                    <a:pt x="144780" y="106783882"/>
                  </a:moveTo>
                  <a:lnTo>
                    <a:pt x="15551924" y="106783882"/>
                  </a:lnTo>
                  <a:lnTo>
                    <a:pt x="15551924" y="106928667"/>
                  </a:lnTo>
                  <a:lnTo>
                    <a:pt x="144780" y="106928667"/>
                  </a:lnTo>
                  <a:lnTo>
                    <a:pt x="144780" y="106783882"/>
                  </a:lnTo>
                  <a:close/>
                  <a:moveTo>
                    <a:pt x="15551924" y="0"/>
                  </a:moveTo>
                  <a:lnTo>
                    <a:pt x="15696704" y="0"/>
                  </a:lnTo>
                  <a:lnTo>
                    <a:pt x="15696704" y="144780"/>
                  </a:lnTo>
                  <a:lnTo>
                    <a:pt x="15551924" y="144780"/>
                  </a:lnTo>
                  <a:lnTo>
                    <a:pt x="15551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5551924" y="0"/>
                  </a:lnTo>
                  <a:lnTo>
                    <a:pt x="15551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 l="17185" t="27442" r="59670" b="32080"/>
          <a:stretch>
            <a:fillRect/>
          </a:stretch>
        </p:blipFill>
        <p:spPr>
          <a:xfrm>
            <a:off x="226867" y="3251247"/>
            <a:ext cx="8425287" cy="5777339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3949770" y="573654"/>
            <a:ext cx="9184669" cy="1730376"/>
            <a:chOff x="0" y="0"/>
            <a:chExt cx="12246225" cy="2307168"/>
          </a:xfrm>
        </p:grpSpPr>
        <p:sp>
          <p:nvSpPr>
            <p:cNvPr id="7" name="TextBox 7"/>
            <p:cNvSpPr txBox="1"/>
            <p:nvPr/>
          </p:nvSpPr>
          <p:spPr>
            <a:xfrm>
              <a:off x="0" y="-9525"/>
              <a:ext cx="12246225" cy="1304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79"/>
                </a:lnSpc>
              </a:pPr>
              <a:r>
                <a:rPr lang="en-US" sz="6399">
                  <a:solidFill>
                    <a:srgbClr val="162942"/>
                  </a:solidFill>
                  <a:latin typeface="Code Pro Bold"/>
                </a:rPr>
                <a:t>Results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364582" y="1772498"/>
              <a:ext cx="9517062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>
                  <a:solidFill>
                    <a:srgbClr val="162942"/>
                  </a:solidFill>
                  <a:latin typeface="Code Pro"/>
                </a:rPr>
                <a:t>Remote Therapy vs Pre COVID-19 Benchmark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 rot="-5400000">
            <a:off x="15070890" y="6582253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067183" y="3213147"/>
            <a:ext cx="7592839" cy="28213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162942"/>
                </a:solidFill>
                <a:latin typeface="Code Pro"/>
              </a:rPr>
              <a:t>Is the reduction over time greater in remote therapy or face to face? </a:t>
            </a:r>
          </a:p>
          <a:p>
            <a:pPr>
              <a:lnSpc>
                <a:spcPts val="2520"/>
              </a:lnSpc>
            </a:pPr>
            <a:endParaRPr lang="en-US" sz="1800">
              <a:solidFill>
                <a:srgbClr val="162942"/>
              </a:solidFill>
              <a:latin typeface="Code Pro"/>
            </a:endParaRPr>
          </a:p>
          <a:p>
            <a:pPr>
              <a:lnSpc>
                <a:spcPts val="2520"/>
              </a:lnSpc>
            </a:pPr>
            <a:r>
              <a:rPr lang="en-US" sz="1800">
                <a:solidFill>
                  <a:srgbClr val="162942"/>
                </a:solidFill>
                <a:latin typeface="Code Pro"/>
              </a:rPr>
              <a:t>Patients who receive remote therapy during COVID-19 had a </a:t>
            </a:r>
            <a:r>
              <a:rPr lang="en-US" sz="1800">
                <a:solidFill>
                  <a:srgbClr val="162942"/>
                </a:solidFill>
                <a:latin typeface="Code Pro Bold"/>
              </a:rPr>
              <a:t>greater</a:t>
            </a:r>
            <a:r>
              <a:rPr lang="en-US" sz="1800">
                <a:solidFill>
                  <a:srgbClr val="162942"/>
                </a:solidFill>
                <a:latin typeface="Code Pro"/>
              </a:rPr>
              <a:t> reduction in anxiety and depression symptoms. Results remain unchanged when analyses controlled for baseline severity and demographic variables found to differ at baseline. </a:t>
            </a:r>
          </a:p>
          <a:p>
            <a:pPr>
              <a:lnSpc>
                <a:spcPts val="2520"/>
              </a:lnSpc>
            </a:pPr>
            <a:endParaRPr lang="en-US" sz="1800">
              <a:solidFill>
                <a:srgbClr val="162942"/>
              </a:solidFill>
              <a:latin typeface="Code Pro"/>
            </a:endParaRPr>
          </a:p>
          <a:p>
            <a:pPr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162942"/>
                </a:solidFill>
                <a:latin typeface="Code Pro"/>
              </a:rPr>
              <a:t>Rate of change is depicted in Figure.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70612" y="9157814"/>
            <a:ext cx="7137797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"/>
              </a:rPr>
              <a:t>Reproduced from Capobianco et al (2022)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075051" y="-339268"/>
            <a:ext cx="1615238" cy="11003283"/>
            <a:chOff x="0" y="0"/>
            <a:chExt cx="15696704" cy="106928664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15551925" cy="106783885"/>
            </a:xfrm>
            <a:custGeom>
              <a:avLst/>
              <a:gdLst/>
              <a:ahLst/>
              <a:cxnLst/>
              <a:rect l="l" t="t" r="r" b="b"/>
              <a:pathLst>
                <a:path w="15551925" h="106783885">
                  <a:moveTo>
                    <a:pt x="0" y="0"/>
                  </a:moveTo>
                  <a:lnTo>
                    <a:pt x="15551925" y="0"/>
                  </a:lnTo>
                  <a:lnTo>
                    <a:pt x="15551925" y="106783885"/>
                  </a:lnTo>
                  <a:lnTo>
                    <a:pt x="0" y="10678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5696704" cy="106928667"/>
            </a:xfrm>
            <a:custGeom>
              <a:avLst/>
              <a:gdLst/>
              <a:ahLst/>
              <a:cxnLst/>
              <a:rect l="l" t="t" r="r" b="b"/>
              <a:pathLst>
                <a:path w="15696704" h="106928667">
                  <a:moveTo>
                    <a:pt x="15551924" y="106783882"/>
                  </a:moveTo>
                  <a:lnTo>
                    <a:pt x="15696704" y="106783882"/>
                  </a:lnTo>
                  <a:lnTo>
                    <a:pt x="15696704" y="106928667"/>
                  </a:lnTo>
                  <a:lnTo>
                    <a:pt x="15551924" y="106928667"/>
                  </a:lnTo>
                  <a:lnTo>
                    <a:pt x="15551924" y="10678388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6783882"/>
                  </a:lnTo>
                  <a:lnTo>
                    <a:pt x="0" y="106783882"/>
                  </a:lnTo>
                  <a:lnTo>
                    <a:pt x="0" y="144780"/>
                  </a:lnTo>
                  <a:close/>
                  <a:moveTo>
                    <a:pt x="0" y="106783882"/>
                  </a:moveTo>
                  <a:lnTo>
                    <a:pt x="144780" y="106783882"/>
                  </a:lnTo>
                  <a:lnTo>
                    <a:pt x="144780" y="106928667"/>
                  </a:lnTo>
                  <a:lnTo>
                    <a:pt x="0" y="106928667"/>
                  </a:lnTo>
                  <a:lnTo>
                    <a:pt x="0" y="106783882"/>
                  </a:lnTo>
                  <a:close/>
                  <a:moveTo>
                    <a:pt x="15551924" y="144780"/>
                  </a:moveTo>
                  <a:lnTo>
                    <a:pt x="15696704" y="144780"/>
                  </a:lnTo>
                  <a:lnTo>
                    <a:pt x="15696704" y="106783882"/>
                  </a:lnTo>
                  <a:lnTo>
                    <a:pt x="15551924" y="106783882"/>
                  </a:lnTo>
                  <a:lnTo>
                    <a:pt x="15551924" y="144780"/>
                  </a:lnTo>
                  <a:close/>
                  <a:moveTo>
                    <a:pt x="144780" y="106783882"/>
                  </a:moveTo>
                  <a:lnTo>
                    <a:pt x="15551924" y="106783882"/>
                  </a:lnTo>
                  <a:lnTo>
                    <a:pt x="15551924" y="106928667"/>
                  </a:lnTo>
                  <a:lnTo>
                    <a:pt x="144780" y="106928667"/>
                  </a:lnTo>
                  <a:lnTo>
                    <a:pt x="144780" y="106783882"/>
                  </a:lnTo>
                  <a:close/>
                  <a:moveTo>
                    <a:pt x="15551924" y="0"/>
                  </a:moveTo>
                  <a:lnTo>
                    <a:pt x="15696704" y="0"/>
                  </a:lnTo>
                  <a:lnTo>
                    <a:pt x="15696704" y="144780"/>
                  </a:lnTo>
                  <a:lnTo>
                    <a:pt x="15551924" y="144780"/>
                  </a:lnTo>
                  <a:lnTo>
                    <a:pt x="15551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5551924" y="0"/>
                  </a:lnTo>
                  <a:lnTo>
                    <a:pt x="15551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aphicFrame>
        <p:nvGraphicFramePr>
          <p:cNvPr id="5" name="Table 5"/>
          <p:cNvGraphicFramePr>
            <a:graphicFrameLocks noGrp="1"/>
          </p:cNvGraphicFramePr>
          <p:nvPr/>
        </p:nvGraphicFramePr>
        <p:xfrm>
          <a:off x="704852" y="4133850"/>
          <a:ext cx="7435448" cy="5124449"/>
        </p:xfrm>
        <a:graphic>
          <a:graphicData uri="http://schemas.openxmlformats.org/drawingml/2006/table">
            <a:tbl>
              <a:tblPr/>
              <a:tblGrid>
                <a:gridCol w="1462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17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29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3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81874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N. Sessions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A9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Pre COVID</a:t>
                      </a: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        N                  M (SD)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A9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Pre COVID</a:t>
                      </a: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        N                  M (SD)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A9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During COVID</a:t>
                      </a: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        N                    M (SD)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A9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During COVID</a:t>
                      </a: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        N                    M (SD)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A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851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2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757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1.3(4.3)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541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1.5 (4.3)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851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3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659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2.4 (5.1)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433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2.5 (5.2)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851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4-6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1323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4.8 (5.7)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829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4.3 (5.7)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851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7-9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1039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6.9 (5.5)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498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7.0 (5.6)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851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10+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1036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7.0 (5.8)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451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7.0 (5.4)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6" name="Group 6"/>
          <p:cNvGrpSpPr/>
          <p:nvPr/>
        </p:nvGrpSpPr>
        <p:grpSpPr>
          <a:xfrm>
            <a:off x="3949770" y="573654"/>
            <a:ext cx="9184669" cy="1730376"/>
            <a:chOff x="0" y="0"/>
            <a:chExt cx="12246225" cy="2307168"/>
          </a:xfrm>
        </p:grpSpPr>
        <p:sp>
          <p:nvSpPr>
            <p:cNvPr id="7" name="TextBox 7"/>
            <p:cNvSpPr txBox="1"/>
            <p:nvPr/>
          </p:nvSpPr>
          <p:spPr>
            <a:xfrm>
              <a:off x="0" y="-9525"/>
              <a:ext cx="12246225" cy="1304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79"/>
                </a:lnSpc>
              </a:pPr>
              <a:r>
                <a:rPr lang="en-US" sz="6399">
                  <a:solidFill>
                    <a:srgbClr val="162942"/>
                  </a:solidFill>
                  <a:latin typeface="Code Pro Bold"/>
                </a:rPr>
                <a:t>Results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364582" y="1772498"/>
              <a:ext cx="9517062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>
                  <a:solidFill>
                    <a:srgbClr val="162942"/>
                  </a:solidFill>
                  <a:latin typeface="Code Pro"/>
                </a:rPr>
                <a:t>Minimal Clinically Important Change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 rot="-5400000">
            <a:off x="15070890" y="6582253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53678" y="3191848"/>
            <a:ext cx="7137797" cy="834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 Bold"/>
              </a:rPr>
              <a:t>GAD-7 Reduction between first and last session</a:t>
            </a:r>
          </a:p>
        </p:txBody>
      </p:sp>
      <p:graphicFrame>
        <p:nvGraphicFramePr>
          <p:cNvPr id="11" name="Table 11"/>
          <p:cNvGraphicFramePr>
            <a:graphicFrameLocks noGrp="1"/>
          </p:cNvGraphicFramePr>
          <p:nvPr/>
        </p:nvGraphicFramePr>
        <p:xfrm>
          <a:off x="9204941" y="4133850"/>
          <a:ext cx="7435448" cy="5124449"/>
        </p:xfrm>
        <a:graphic>
          <a:graphicData uri="http://schemas.openxmlformats.org/drawingml/2006/table">
            <a:tbl>
              <a:tblPr/>
              <a:tblGrid>
                <a:gridCol w="1462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17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29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3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81874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N. Sessions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A9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Pre COVID</a:t>
                      </a: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        N                  M (SD)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A9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Pre COVID</a:t>
                      </a: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        N                  M (SD)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A9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During COVID</a:t>
                      </a: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        N                    M (SD)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A9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During COVID</a:t>
                      </a: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endParaRPr lang="en-US" sz="1100"/>
                    </a:p>
                    <a:p>
                      <a:pPr>
                        <a:lnSpc>
                          <a:spcPts val="2520"/>
                        </a:lnSpc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 Bold"/>
                        </a:rPr>
                        <a:t>        N                    M (SD)</a:t>
                      </a:r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A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851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2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761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1.4 (4.5)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541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1.6 (4.9)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851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3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660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2.8 (5.5)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438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2.9 (5.6)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851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4-6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1328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5.1 (5.63)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832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4.8 (6.3)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851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7-9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1042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7.3 (6.2)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499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6.9 (6.2)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8515"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10+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1310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7.7 (6.4)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452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0"/>
                        </a:lnSpc>
                        <a:defRPr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ode Pro"/>
                        </a:rPr>
                        <a:t>7.1 (6.1)</a:t>
                      </a:r>
                      <a:endParaRPr lang="en-US" sz="1100"/>
                    </a:p>
                  </a:txBody>
                  <a:tcPr marL="190500" marR="190500" marT="190500" marB="190500" anchor="ctr">
                    <a:lnL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extBox 12"/>
          <p:cNvSpPr txBox="1"/>
          <p:nvPr/>
        </p:nvSpPr>
        <p:spPr>
          <a:xfrm>
            <a:off x="9081053" y="3191848"/>
            <a:ext cx="7137797" cy="834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 Bold"/>
              </a:rPr>
              <a:t>PHQ-9 Reduction between first and last session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139130"/>
            <a:ext cx="6953006" cy="2924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679"/>
              </a:lnSpc>
            </a:pPr>
            <a:r>
              <a:rPr lang="en-US" sz="6399" dirty="0">
                <a:solidFill>
                  <a:srgbClr val="162942"/>
                </a:solidFill>
                <a:latin typeface="Code Pro Bold"/>
              </a:rPr>
              <a:t>What does this all mean for IAPT?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028700" y="4396536"/>
            <a:ext cx="4612021" cy="3988682"/>
            <a:chOff x="0" y="0"/>
            <a:chExt cx="44819098" cy="38761559"/>
          </a:xfrm>
        </p:grpSpPr>
        <p:sp>
          <p:nvSpPr>
            <p:cNvPr id="4" name="Freeform 4"/>
            <p:cNvSpPr/>
            <p:nvPr/>
          </p:nvSpPr>
          <p:spPr>
            <a:xfrm>
              <a:off x="72390" y="72390"/>
              <a:ext cx="44674317" cy="38616780"/>
            </a:xfrm>
            <a:custGeom>
              <a:avLst/>
              <a:gdLst/>
              <a:ahLst/>
              <a:cxnLst/>
              <a:rect l="l" t="t" r="r" b="b"/>
              <a:pathLst>
                <a:path w="44674317" h="38616780">
                  <a:moveTo>
                    <a:pt x="0" y="0"/>
                  </a:moveTo>
                  <a:lnTo>
                    <a:pt x="44674317" y="0"/>
                  </a:lnTo>
                  <a:lnTo>
                    <a:pt x="44674317" y="38616780"/>
                  </a:lnTo>
                  <a:lnTo>
                    <a:pt x="0" y="386167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0" y="0"/>
              <a:ext cx="44819097" cy="38761560"/>
            </a:xfrm>
            <a:custGeom>
              <a:avLst/>
              <a:gdLst/>
              <a:ahLst/>
              <a:cxnLst/>
              <a:rect l="l" t="t" r="r" b="b"/>
              <a:pathLst>
                <a:path w="44819097" h="38761560">
                  <a:moveTo>
                    <a:pt x="44674318" y="38616778"/>
                  </a:moveTo>
                  <a:lnTo>
                    <a:pt x="44819097" y="38616778"/>
                  </a:lnTo>
                  <a:lnTo>
                    <a:pt x="44819097" y="38761560"/>
                  </a:lnTo>
                  <a:lnTo>
                    <a:pt x="44674318" y="38761560"/>
                  </a:lnTo>
                  <a:lnTo>
                    <a:pt x="44674318" y="38616778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38616778"/>
                  </a:lnTo>
                  <a:lnTo>
                    <a:pt x="0" y="38616778"/>
                  </a:lnTo>
                  <a:lnTo>
                    <a:pt x="0" y="144780"/>
                  </a:lnTo>
                  <a:close/>
                  <a:moveTo>
                    <a:pt x="0" y="38616778"/>
                  </a:moveTo>
                  <a:lnTo>
                    <a:pt x="144780" y="38616778"/>
                  </a:lnTo>
                  <a:lnTo>
                    <a:pt x="144780" y="38761560"/>
                  </a:lnTo>
                  <a:lnTo>
                    <a:pt x="0" y="38761560"/>
                  </a:lnTo>
                  <a:lnTo>
                    <a:pt x="0" y="38616778"/>
                  </a:lnTo>
                  <a:close/>
                  <a:moveTo>
                    <a:pt x="44674318" y="144780"/>
                  </a:moveTo>
                  <a:lnTo>
                    <a:pt x="44819097" y="144780"/>
                  </a:lnTo>
                  <a:lnTo>
                    <a:pt x="44819097" y="38616778"/>
                  </a:lnTo>
                  <a:lnTo>
                    <a:pt x="44674318" y="38616778"/>
                  </a:lnTo>
                  <a:lnTo>
                    <a:pt x="44674318" y="144780"/>
                  </a:lnTo>
                  <a:close/>
                  <a:moveTo>
                    <a:pt x="144780" y="38616778"/>
                  </a:moveTo>
                  <a:lnTo>
                    <a:pt x="44674318" y="38616778"/>
                  </a:lnTo>
                  <a:lnTo>
                    <a:pt x="44674318" y="38761560"/>
                  </a:lnTo>
                  <a:lnTo>
                    <a:pt x="144780" y="38761560"/>
                  </a:lnTo>
                  <a:lnTo>
                    <a:pt x="144780" y="38616778"/>
                  </a:lnTo>
                  <a:close/>
                  <a:moveTo>
                    <a:pt x="44674318" y="0"/>
                  </a:moveTo>
                  <a:lnTo>
                    <a:pt x="44819097" y="0"/>
                  </a:lnTo>
                  <a:lnTo>
                    <a:pt x="44819097" y="144780"/>
                  </a:lnTo>
                  <a:lnTo>
                    <a:pt x="44674318" y="144780"/>
                  </a:lnTo>
                  <a:lnTo>
                    <a:pt x="4467431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44674318" y="0"/>
                  </a:lnTo>
                  <a:lnTo>
                    <a:pt x="4467431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363047" y="4660135"/>
            <a:ext cx="3908717" cy="3491568"/>
            <a:chOff x="0" y="0"/>
            <a:chExt cx="5211622" cy="4655424"/>
          </a:xfrm>
        </p:grpSpPr>
        <p:sp>
          <p:nvSpPr>
            <p:cNvPr id="7" name="TextBox 7"/>
            <p:cNvSpPr txBox="1"/>
            <p:nvPr/>
          </p:nvSpPr>
          <p:spPr>
            <a:xfrm>
              <a:off x="0" y="-47625"/>
              <a:ext cx="5211622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40"/>
                </a:lnSpc>
                <a:spcBef>
                  <a:spcPct val="0"/>
                </a:spcBef>
              </a:pPr>
              <a:r>
                <a:rPr lang="en-US" sz="2100" spc="105">
                  <a:solidFill>
                    <a:srgbClr val="162942"/>
                  </a:solidFill>
                  <a:latin typeface="Code Pro Bold"/>
                </a:rPr>
                <a:t>Service Provision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906384"/>
              <a:ext cx="5211622" cy="37490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20"/>
                </a:lnSpc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Remote therapy was not associated with variation in service provision and uptake. </a:t>
              </a:r>
            </a:p>
            <a:p>
              <a:pPr>
                <a:lnSpc>
                  <a:spcPts val="2520"/>
                </a:lnSpc>
              </a:pPr>
              <a:endParaRPr lang="en-US" sz="1800">
                <a:solidFill>
                  <a:srgbClr val="162942"/>
                </a:solidFill>
                <a:latin typeface="Code Pro"/>
              </a:endParaRPr>
            </a:p>
            <a:p>
              <a:pPr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Remote therapy appeared to reduce number of days from referral to first session and may be associated with faster access to treatment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6298280" y="4396536"/>
            <a:ext cx="4612021" cy="3988682"/>
            <a:chOff x="0" y="0"/>
            <a:chExt cx="44819098" cy="38761559"/>
          </a:xfrm>
        </p:grpSpPr>
        <p:sp>
          <p:nvSpPr>
            <p:cNvPr id="10" name="Freeform 10"/>
            <p:cNvSpPr/>
            <p:nvPr/>
          </p:nvSpPr>
          <p:spPr>
            <a:xfrm>
              <a:off x="72390" y="72390"/>
              <a:ext cx="44674317" cy="38616780"/>
            </a:xfrm>
            <a:custGeom>
              <a:avLst/>
              <a:gdLst/>
              <a:ahLst/>
              <a:cxnLst/>
              <a:rect l="l" t="t" r="r" b="b"/>
              <a:pathLst>
                <a:path w="44674317" h="38616780">
                  <a:moveTo>
                    <a:pt x="0" y="0"/>
                  </a:moveTo>
                  <a:lnTo>
                    <a:pt x="44674317" y="0"/>
                  </a:lnTo>
                  <a:lnTo>
                    <a:pt x="44674317" y="38616780"/>
                  </a:lnTo>
                  <a:lnTo>
                    <a:pt x="0" y="386167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44819097" cy="38761560"/>
            </a:xfrm>
            <a:custGeom>
              <a:avLst/>
              <a:gdLst/>
              <a:ahLst/>
              <a:cxnLst/>
              <a:rect l="l" t="t" r="r" b="b"/>
              <a:pathLst>
                <a:path w="44819097" h="38761560">
                  <a:moveTo>
                    <a:pt x="44674318" y="38616778"/>
                  </a:moveTo>
                  <a:lnTo>
                    <a:pt x="44819097" y="38616778"/>
                  </a:lnTo>
                  <a:lnTo>
                    <a:pt x="44819097" y="38761560"/>
                  </a:lnTo>
                  <a:lnTo>
                    <a:pt x="44674318" y="38761560"/>
                  </a:lnTo>
                  <a:lnTo>
                    <a:pt x="44674318" y="38616778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38616778"/>
                  </a:lnTo>
                  <a:lnTo>
                    <a:pt x="0" y="38616778"/>
                  </a:lnTo>
                  <a:lnTo>
                    <a:pt x="0" y="144780"/>
                  </a:lnTo>
                  <a:close/>
                  <a:moveTo>
                    <a:pt x="0" y="38616778"/>
                  </a:moveTo>
                  <a:lnTo>
                    <a:pt x="144780" y="38616778"/>
                  </a:lnTo>
                  <a:lnTo>
                    <a:pt x="144780" y="38761560"/>
                  </a:lnTo>
                  <a:lnTo>
                    <a:pt x="0" y="38761560"/>
                  </a:lnTo>
                  <a:lnTo>
                    <a:pt x="0" y="38616778"/>
                  </a:lnTo>
                  <a:close/>
                  <a:moveTo>
                    <a:pt x="44674318" y="144780"/>
                  </a:moveTo>
                  <a:lnTo>
                    <a:pt x="44819097" y="144780"/>
                  </a:lnTo>
                  <a:lnTo>
                    <a:pt x="44819097" y="38616778"/>
                  </a:lnTo>
                  <a:lnTo>
                    <a:pt x="44674318" y="38616778"/>
                  </a:lnTo>
                  <a:lnTo>
                    <a:pt x="44674318" y="144780"/>
                  </a:lnTo>
                  <a:close/>
                  <a:moveTo>
                    <a:pt x="144780" y="38616778"/>
                  </a:moveTo>
                  <a:lnTo>
                    <a:pt x="44674318" y="38616778"/>
                  </a:lnTo>
                  <a:lnTo>
                    <a:pt x="44674318" y="38761560"/>
                  </a:lnTo>
                  <a:lnTo>
                    <a:pt x="144780" y="38761560"/>
                  </a:lnTo>
                  <a:lnTo>
                    <a:pt x="144780" y="38616778"/>
                  </a:lnTo>
                  <a:close/>
                  <a:moveTo>
                    <a:pt x="44674318" y="0"/>
                  </a:moveTo>
                  <a:lnTo>
                    <a:pt x="44819097" y="0"/>
                  </a:lnTo>
                  <a:lnTo>
                    <a:pt x="44819097" y="144780"/>
                  </a:lnTo>
                  <a:lnTo>
                    <a:pt x="44674318" y="144780"/>
                  </a:lnTo>
                  <a:lnTo>
                    <a:pt x="4467431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44674318" y="0"/>
                  </a:lnTo>
                  <a:lnTo>
                    <a:pt x="4467431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6659457" y="4660135"/>
            <a:ext cx="3908717" cy="2291418"/>
            <a:chOff x="0" y="0"/>
            <a:chExt cx="5211622" cy="3055224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47625"/>
              <a:ext cx="3575569" cy="9671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940"/>
                </a:lnSpc>
                <a:spcBef>
                  <a:spcPct val="0"/>
                </a:spcBef>
              </a:pPr>
              <a:r>
                <a:rPr lang="en-US" sz="2100" spc="105">
                  <a:solidFill>
                    <a:srgbClr val="162942"/>
                  </a:solidFill>
                  <a:latin typeface="Code Pro Bold"/>
                </a:rPr>
                <a:t>Dropouts from Treatment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1401684"/>
              <a:ext cx="5211622" cy="16535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Remains unclear due to poor data reporting by therapists as 36% did not have a reason for end of treatment listed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1479955" y="4396536"/>
            <a:ext cx="4612021" cy="3988682"/>
            <a:chOff x="0" y="0"/>
            <a:chExt cx="44819098" cy="38761559"/>
          </a:xfrm>
        </p:grpSpPr>
        <p:sp>
          <p:nvSpPr>
            <p:cNvPr id="16" name="Freeform 16"/>
            <p:cNvSpPr/>
            <p:nvPr/>
          </p:nvSpPr>
          <p:spPr>
            <a:xfrm>
              <a:off x="72390" y="72390"/>
              <a:ext cx="44674317" cy="38616780"/>
            </a:xfrm>
            <a:custGeom>
              <a:avLst/>
              <a:gdLst/>
              <a:ahLst/>
              <a:cxnLst/>
              <a:rect l="l" t="t" r="r" b="b"/>
              <a:pathLst>
                <a:path w="44674317" h="38616780">
                  <a:moveTo>
                    <a:pt x="0" y="0"/>
                  </a:moveTo>
                  <a:lnTo>
                    <a:pt x="44674317" y="0"/>
                  </a:lnTo>
                  <a:lnTo>
                    <a:pt x="44674317" y="38616780"/>
                  </a:lnTo>
                  <a:lnTo>
                    <a:pt x="0" y="386167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0" y="0"/>
              <a:ext cx="44819097" cy="38761560"/>
            </a:xfrm>
            <a:custGeom>
              <a:avLst/>
              <a:gdLst/>
              <a:ahLst/>
              <a:cxnLst/>
              <a:rect l="l" t="t" r="r" b="b"/>
              <a:pathLst>
                <a:path w="44819097" h="38761560">
                  <a:moveTo>
                    <a:pt x="44674318" y="38616778"/>
                  </a:moveTo>
                  <a:lnTo>
                    <a:pt x="44819097" y="38616778"/>
                  </a:lnTo>
                  <a:lnTo>
                    <a:pt x="44819097" y="38761560"/>
                  </a:lnTo>
                  <a:lnTo>
                    <a:pt x="44674318" y="38761560"/>
                  </a:lnTo>
                  <a:lnTo>
                    <a:pt x="44674318" y="38616778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38616778"/>
                  </a:lnTo>
                  <a:lnTo>
                    <a:pt x="0" y="38616778"/>
                  </a:lnTo>
                  <a:lnTo>
                    <a:pt x="0" y="144780"/>
                  </a:lnTo>
                  <a:close/>
                  <a:moveTo>
                    <a:pt x="0" y="38616778"/>
                  </a:moveTo>
                  <a:lnTo>
                    <a:pt x="144780" y="38616778"/>
                  </a:lnTo>
                  <a:lnTo>
                    <a:pt x="144780" y="38761560"/>
                  </a:lnTo>
                  <a:lnTo>
                    <a:pt x="0" y="38761560"/>
                  </a:lnTo>
                  <a:lnTo>
                    <a:pt x="0" y="38616778"/>
                  </a:lnTo>
                  <a:close/>
                  <a:moveTo>
                    <a:pt x="44674318" y="144780"/>
                  </a:moveTo>
                  <a:lnTo>
                    <a:pt x="44819097" y="144780"/>
                  </a:lnTo>
                  <a:lnTo>
                    <a:pt x="44819097" y="38616778"/>
                  </a:lnTo>
                  <a:lnTo>
                    <a:pt x="44674318" y="38616778"/>
                  </a:lnTo>
                  <a:lnTo>
                    <a:pt x="44674318" y="144780"/>
                  </a:lnTo>
                  <a:close/>
                  <a:moveTo>
                    <a:pt x="144780" y="38616778"/>
                  </a:moveTo>
                  <a:lnTo>
                    <a:pt x="44674318" y="38616778"/>
                  </a:lnTo>
                  <a:lnTo>
                    <a:pt x="44674318" y="38761560"/>
                  </a:lnTo>
                  <a:lnTo>
                    <a:pt x="144780" y="38761560"/>
                  </a:lnTo>
                  <a:lnTo>
                    <a:pt x="144780" y="38616778"/>
                  </a:lnTo>
                  <a:close/>
                  <a:moveTo>
                    <a:pt x="44674318" y="0"/>
                  </a:moveTo>
                  <a:lnTo>
                    <a:pt x="44819097" y="0"/>
                  </a:lnTo>
                  <a:lnTo>
                    <a:pt x="44819097" y="144780"/>
                  </a:lnTo>
                  <a:lnTo>
                    <a:pt x="44674318" y="144780"/>
                  </a:lnTo>
                  <a:lnTo>
                    <a:pt x="4467431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44674318" y="0"/>
                  </a:lnTo>
                  <a:lnTo>
                    <a:pt x="4467431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18" name="Group 18"/>
          <p:cNvGrpSpPr/>
          <p:nvPr/>
        </p:nvGrpSpPr>
        <p:grpSpPr>
          <a:xfrm>
            <a:off x="11936818" y="4660135"/>
            <a:ext cx="3908717" cy="3234393"/>
            <a:chOff x="0" y="0"/>
            <a:chExt cx="5211622" cy="4312524"/>
          </a:xfrm>
        </p:grpSpPr>
        <p:sp>
          <p:nvSpPr>
            <p:cNvPr id="19" name="TextBox 19"/>
            <p:cNvSpPr txBox="1"/>
            <p:nvPr/>
          </p:nvSpPr>
          <p:spPr>
            <a:xfrm>
              <a:off x="0" y="-47625"/>
              <a:ext cx="3575569" cy="9671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940"/>
                </a:lnSpc>
                <a:spcBef>
                  <a:spcPct val="0"/>
                </a:spcBef>
              </a:pPr>
              <a:r>
                <a:rPr lang="en-US" sz="2100" spc="105">
                  <a:solidFill>
                    <a:srgbClr val="162942"/>
                  </a:solidFill>
                  <a:latin typeface="Code Pro Bold"/>
                </a:rPr>
                <a:t>Decrease in Symptoms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1401684"/>
              <a:ext cx="5211622" cy="29108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Both remote therapy and face to face therapy were associated with a decrease in symptoms over time. Patients who received remote therapy had a greater reduction in symptoms than face to face. 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-445309" y="8660204"/>
            <a:ext cx="19178618" cy="2932492"/>
            <a:chOff x="0" y="0"/>
            <a:chExt cx="186375649" cy="28497625"/>
          </a:xfrm>
        </p:grpSpPr>
        <p:sp>
          <p:nvSpPr>
            <p:cNvPr id="22" name="Freeform 22"/>
            <p:cNvSpPr/>
            <p:nvPr/>
          </p:nvSpPr>
          <p:spPr>
            <a:xfrm>
              <a:off x="72390" y="72390"/>
              <a:ext cx="186230868" cy="28352846"/>
            </a:xfrm>
            <a:custGeom>
              <a:avLst/>
              <a:gdLst/>
              <a:ahLst/>
              <a:cxnLst/>
              <a:rect l="l" t="t" r="r" b="b"/>
              <a:pathLst>
                <a:path w="186230868" h="28352846">
                  <a:moveTo>
                    <a:pt x="0" y="0"/>
                  </a:moveTo>
                  <a:lnTo>
                    <a:pt x="186230868" y="0"/>
                  </a:lnTo>
                  <a:lnTo>
                    <a:pt x="186230868" y="28352845"/>
                  </a:lnTo>
                  <a:lnTo>
                    <a:pt x="0" y="28352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23" name="Freeform 23"/>
            <p:cNvSpPr/>
            <p:nvPr/>
          </p:nvSpPr>
          <p:spPr>
            <a:xfrm>
              <a:off x="0" y="0"/>
              <a:ext cx="186375650" cy="28497625"/>
            </a:xfrm>
            <a:custGeom>
              <a:avLst/>
              <a:gdLst/>
              <a:ahLst/>
              <a:cxnLst/>
              <a:rect l="l" t="t" r="r" b="b"/>
              <a:pathLst>
                <a:path w="186375650" h="28497625">
                  <a:moveTo>
                    <a:pt x="186230865" y="28352846"/>
                  </a:moveTo>
                  <a:lnTo>
                    <a:pt x="186375650" y="28352846"/>
                  </a:lnTo>
                  <a:lnTo>
                    <a:pt x="186375650" y="28497625"/>
                  </a:lnTo>
                  <a:lnTo>
                    <a:pt x="186230865" y="28497625"/>
                  </a:lnTo>
                  <a:lnTo>
                    <a:pt x="186230865" y="28352846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8352846"/>
                  </a:lnTo>
                  <a:lnTo>
                    <a:pt x="0" y="28352846"/>
                  </a:lnTo>
                  <a:lnTo>
                    <a:pt x="0" y="144780"/>
                  </a:lnTo>
                  <a:close/>
                  <a:moveTo>
                    <a:pt x="0" y="28352846"/>
                  </a:moveTo>
                  <a:lnTo>
                    <a:pt x="144780" y="28352846"/>
                  </a:lnTo>
                  <a:lnTo>
                    <a:pt x="144780" y="28497625"/>
                  </a:lnTo>
                  <a:lnTo>
                    <a:pt x="0" y="28497625"/>
                  </a:lnTo>
                  <a:lnTo>
                    <a:pt x="0" y="28352846"/>
                  </a:lnTo>
                  <a:close/>
                  <a:moveTo>
                    <a:pt x="186230865" y="144780"/>
                  </a:moveTo>
                  <a:lnTo>
                    <a:pt x="186375650" y="144780"/>
                  </a:lnTo>
                  <a:lnTo>
                    <a:pt x="186375650" y="28352846"/>
                  </a:lnTo>
                  <a:lnTo>
                    <a:pt x="186230865" y="28352846"/>
                  </a:lnTo>
                  <a:lnTo>
                    <a:pt x="186230865" y="144780"/>
                  </a:lnTo>
                  <a:close/>
                  <a:moveTo>
                    <a:pt x="144780" y="28352846"/>
                  </a:moveTo>
                  <a:lnTo>
                    <a:pt x="186230865" y="28352846"/>
                  </a:lnTo>
                  <a:lnTo>
                    <a:pt x="186230865" y="28497625"/>
                  </a:lnTo>
                  <a:lnTo>
                    <a:pt x="144780" y="28497625"/>
                  </a:lnTo>
                  <a:lnTo>
                    <a:pt x="144780" y="28352846"/>
                  </a:lnTo>
                  <a:close/>
                  <a:moveTo>
                    <a:pt x="186230865" y="0"/>
                  </a:moveTo>
                  <a:lnTo>
                    <a:pt x="186375650" y="0"/>
                  </a:lnTo>
                  <a:lnTo>
                    <a:pt x="186375650" y="144780"/>
                  </a:lnTo>
                  <a:lnTo>
                    <a:pt x="186230865" y="144780"/>
                  </a:lnTo>
                  <a:lnTo>
                    <a:pt x="186230865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86230865" y="0"/>
                  </a:lnTo>
                  <a:lnTo>
                    <a:pt x="186230865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sp>
        <p:nvSpPr>
          <p:cNvPr id="24" name="TextBox 24"/>
          <p:cNvSpPr txBox="1"/>
          <p:nvPr/>
        </p:nvSpPr>
        <p:spPr>
          <a:xfrm>
            <a:off x="11975368" y="9220200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93829" y="1515083"/>
            <a:ext cx="5802926" cy="5911945"/>
            <a:chOff x="0" y="0"/>
            <a:chExt cx="7737234" cy="7882594"/>
          </a:xfrm>
        </p:grpSpPr>
        <p:sp>
          <p:nvSpPr>
            <p:cNvPr id="3" name="TextBox 3"/>
            <p:cNvSpPr txBox="1"/>
            <p:nvPr/>
          </p:nvSpPr>
          <p:spPr>
            <a:xfrm>
              <a:off x="0" y="38100"/>
              <a:ext cx="7737234" cy="8763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50"/>
                </a:lnSpc>
              </a:pPr>
              <a:r>
                <a:rPr lang="en-US" sz="4500" dirty="0">
                  <a:solidFill>
                    <a:srgbClr val="162942"/>
                  </a:solidFill>
                  <a:latin typeface="Code Pro Bold"/>
                </a:rPr>
                <a:t>Symptom Change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1606427"/>
              <a:ext cx="7737234" cy="9671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4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162942"/>
                  </a:solidFill>
                  <a:latin typeface="Code Pro Bold"/>
                </a:rPr>
                <a:t>Significant reduction in symptoms over time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2876254"/>
              <a:ext cx="7174249" cy="50063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20"/>
                </a:lnSpc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Change over time only resulted in an average 3 point change on both measures. </a:t>
              </a:r>
            </a:p>
            <a:p>
              <a:pPr>
                <a:lnSpc>
                  <a:spcPts val="2520"/>
                </a:lnSpc>
              </a:pPr>
              <a:endParaRPr lang="en-US" sz="1800">
                <a:solidFill>
                  <a:srgbClr val="162942"/>
                </a:solidFill>
                <a:latin typeface="Code Pro"/>
              </a:endParaRPr>
            </a:p>
            <a:p>
              <a:pPr>
                <a:lnSpc>
                  <a:spcPts val="2520"/>
                </a:lnSpc>
              </a:pPr>
              <a:r>
                <a:rPr lang="en-US" sz="1800">
                  <a:solidFill>
                    <a:srgbClr val="162942"/>
                  </a:solidFill>
                  <a:latin typeface="Code Pro Bold"/>
                </a:rPr>
                <a:t>Clinical improvement was slow</a:t>
              </a:r>
              <a:r>
                <a:rPr lang="en-US" sz="1800">
                  <a:solidFill>
                    <a:srgbClr val="162942"/>
                  </a:solidFill>
                  <a:latin typeface="Code Pro"/>
                </a:rPr>
                <a:t>. </a:t>
              </a:r>
            </a:p>
            <a:p>
              <a:pPr>
                <a:lnSpc>
                  <a:spcPts val="2520"/>
                </a:lnSpc>
              </a:pPr>
              <a:endParaRPr lang="en-US" sz="1800">
                <a:solidFill>
                  <a:srgbClr val="162942"/>
                </a:solidFill>
                <a:latin typeface="Code Pro"/>
              </a:endParaRPr>
            </a:p>
            <a:p>
              <a:pPr>
                <a:lnSpc>
                  <a:spcPts val="2520"/>
                </a:lnSpc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Remote therapy rate of improvement equates to 1.49 unit decrease on GAD-7 per month, and 1.58 unit decrease on PHQ-9 per moth. </a:t>
              </a:r>
            </a:p>
            <a:p>
              <a:pPr>
                <a:lnSpc>
                  <a:spcPts val="2520"/>
                </a:lnSpc>
              </a:pPr>
              <a:endParaRPr lang="en-US" sz="1800">
                <a:solidFill>
                  <a:srgbClr val="162942"/>
                </a:solidFill>
                <a:latin typeface="Code Pro"/>
              </a:endParaRPr>
            </a:p>
            <a:p>
              <a:pPr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This would average 16 and 15 weeks to cross the cut off on GAD-7 and PHQ-9 compared with 28 and 24 weeks in face to face</a:t>
              </a: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1529966" y="1515083"/>
            <a:ext cx="6090457" cy="5969096"/>
            <a:chOff x="0" y="0"/>
            <a:chExt cx="8120609" cy="7958795"/>
          </a:xfrm>
        </p:grpSpPr>
        <p:sp>
          <p:nvSpPr>
            <p:cNvPr id="7" name="TextBox 7"/>
            <p:cNvSpPr txBox="1"/>
            <p:nvPr/>
          </p:nvSpPr>
          <p:spPr>
            <a:xfrm>
              <a:off x="0" y="38100"/>
              <a:ext cx="8120609" cy="25527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50"/>
                </a:lnSpc>
              </a:pPr>
              <a:r>
                <a:rPr lang="en-US" sz="4500" dirty="0">
                  <a:solidFill>
                    <a:srgbClr val="162942"/>
                  </a:solidFill>
                  <a:latin typeface="Code Pro Bold"/>
                </a:rPr>
                <a:t>Minimum Clinically Important Difference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3282828"/>
              <a:ext cx="8120609" cy="14624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4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162942"/>
                  </a:solidFill>
                  <a:latin typeface="Code Pro Bold"/>
                </a:rPr>
                <a:t>Patient do not appear to be receiving the required length of time to reach required cut off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5047955"/>
              <a:ext cx="7114957" cy="29108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20"/>
                </a:lnSpc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During COVID-19, 50.9% met MCID on GAD-7 and 47.5% met MCID on PHQ-9</a:t>
              </a:r>
            </a:p>
            <a:p>
              <a:pPr>
                <a:lnSpc>
                  <a:spcPts val="2520"/>
                </a:lnSpc>
              </a:pPr>
              <a:endParaRPr lang="en-US" sz="1800">
                <a:solidFill>
                  <a:srgbClr val="162942"/>
                </a:solidFill>
                <a:latin typeface="Code Pro"/>
              </a:endParaRPr>
            </a:p>
            <a:p>
              <a:pPr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Pre COVID-19 55.3% met MCID on GAD-7 and 51.7% met MCID on PHQ-9, which does not occur until 4-6 treatment sessions, and the median number of sessions attended is two.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-445309" y="8660204"/>
            <a:ext cx="19178618" cy="2932492"/>
            <a:chOff x="0" y="0"/>
            <a:chExt cx="186375649" cy="28497625"/>
          </a:xfrm>
        </p:grpSpPr>
        <p:sp>
          <p:nvSpPr>
            <p:cNvPr id="11" name="Freeform 11"/>
            <p:cNvSpPr/>
            <p:nvPr/>
          </p:nvSpPr>
          <p:spPr>
            <a:xfrm>
              <a:off x="72390" y="72390"/>
              <a:ext cx="186230868" cy="28352846"/>
            </a:xfrm>
            <a:custGeom>
              <a:avLst/>
              <a:gdLst/>
              <a:ahLst/>
              <a:cxnLst/>
              <a:rect l="l" t="t" r="r" b="b"/>
              <a:pathLst>
                <a:path w="186230868" h="28352846">
                  <a:moveTo>
                    <a:pt x="0" y="0"/>
                  </a:moveTo>
                  <a:lnTo>
                    <a:pt x="186230868" y="0"/>
                  </a:lnTo>
                  <a:lnTo>
                    <a:pt x="186230868" y="28352845"/>
                  </a:lnTo>
                  <a:lnTo>
                    <a:pt x="0" y="28352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12" name="Freeform 12"/>
            <p:cNvSpPr/>
            <p:nvPr/>
          </p:nvSpPr>
          <p:spPr>
            <a:xfrm>
              <a:off x="0" y="0"/>
              <a:ext cx="186375650" cy="28497625"/>
            </a:xfrm>
            <a:custGeom>
              <a:avLst/>
              <a:gdLst/>
              <a:ahLst/>
              <a:cxnLst/>
              <a:rect l="l" t="t" r="r" b="b"/>
              <a:pathLst>
                <a:path w="186375650" h="28497625">
                  <a:moveTo>
                    <a:pt x="186230865" y="28352846"/>
                  </a:moveTo>
                  <a:lnTo>
                    <a:pt x="186375650" y="28352846"/>
                  </a:lnTo>
                  <a:lnTo>
                    <a:pt x="186375650" y="28497625"/>
                  </a:lnTo>
                  <a:lnTo>
                    <a:pt x="186230865" y="28497625"/>
                  </a:lnTo>
                  <a:lnTo>
                    <a:pt x="186230865" y="28352846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8352846"/>
                  </a:lnTo>
                  <a:lnTo>
                    <a:pt x="0" y="28352846"/>
                  </a:lnTo>
                  <a:lnTo>
                    <a:pt x="0" y="144780"/>
                  </a:lnTo>
                  <a:close/>
                  <a:moveTo>
                    <a:pt x="0" y="28352846"/>
                  </a:moveTo>
                  <a:lnTo>
                    <a:pt x="144780" y="28352846"/>
                  </a:lnTo>
                  <a:lnTo>
                    <a:pt x="144780" y="28497625"/>
                  </a:lnTo>
                  <a:lnTo>
                    <a:pt x="0" y="28497625"/>
                  </a:lnTo>
                  <a:lnTo>
                    <a:pt x="0" y="28352846"/>
                  </a:lnTo>
                  <a:close/>
                  <a:moveTo>
                    <a:pt x="186230865" y="144780"/>
                  </a:moveTo>
                  <a:lnTo>
                    <a:pt x="186375650" y="144780"/>
                  </a:lnTo>
                  <a:lnTo>
                    <a:pt x="186375650" y="28352846"/>
                  </a:lnTo>
                  <a:lnTo>
                    <a:pt x="186230865" y="28352846"/>
                  </a:lnTo>
                  <a:lnTo>
                    <a:pt x="186230865" y="144780"/>
                  </a:lnTo>
                  <a:close/>
                  <a:moveTo>
                    <a:pt x="144780" y="28352846"/>
                  </a:moveTo>
                  <a:lnTo>
                    <a:pt x="186230865" y="28352846"/>
                  </a:lnTo>
                  <a:lnTo>
                    <a:pt x="186230865" y="28497625"/>
                  </a:lnTo>
                  <a:lnTo>
                    <a:pt x="144780" y="28497625"/>
                  </a:lnTo>
                  <a:lnTo>
                    <a:pt x="144780" y="28352846"/>
                  </a:lnTo>
                  <a:close/>
                  <a:moveTo>
                    <a:pt x="186230865" y="0"/>
                  </a:moveTo>
                  <a:lnTo>
                    <a:pt x="186375650" y="0"/>
                  </a:lnTo>
                  <a:lnTo>
                    <a:pt x="186375650" y="144780"/>
                  </a:lnTo>
                  <a:lnTo>
                    <a:pt x="186230865" y="144780"/>
                  </a:lnTo>
                  <a:lnTo>
                    <a:pt x="186230865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86230865" y="0"/>
                  </a:lnTo>
                  <a:lnTo>
                    <a:pt x="186230865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11975368" y="9220200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  <p:pic>
        <p:nvPicPr>
          <p:cNvPr id="14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488988" y="3581977"/>
            <a:ext cx="3811407" cy="3845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833569" y="1089574"/>
            <a:ext cx="8470883" cy="2386887"/>
            <a:chOff x="0" y="0"/>
            <a:chExt cx="82319086" cy="23195497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82174304" cy="23050716"/>
            </a:xfrm>
            <a:custGeom>
              <a:avLst/>
              <a:gdLst/>
              <a:ahLst/>
              <a:cxnLst/>
              <a:rect l="l" t="t" r="r" b="b"/>
              <a:pathLst>
                <a:path w="82174304" h="23050716">
                  <a:moveTo>
                    <a:pt x="0" y="0"/>
                  </a:moveTo>
                  <a:lnTo>
                    <a:pt x="82174304" y="0"/>
                  </a:lnTo>
                  <a:lnTo>
                    <a:pt x="82174304" y="23050716"/>
                  </a:lnTo>
                  <a:lnTo>
                    <a:pt x="0" y="230507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82319087" cy="23195497"/>
            </a:xfrm>
            <a:custGeom>
              <a:avLst/>
              <a:gdLst/>
              <a:ahLst/>
              <a:cxnLst/>
              <a:rect l="l" t="t" r="r" b="b"/>
              <a:pathLst>
                <a:path w="82319087" h="23195497">
                  <a:moveTo>
                    <a:pt x="82174308" y="23050717"/>
                  </a:moveTo>
                  <a:lnTo>
                    <a:pt x="82319087" y="23050717"/>
                  </a:lnTo>
                  <a:lnTo>
                    <a:pt x="82319087" y="23195497"/>
                  </a:lnTo>
                  <a:lnTo>
                    <a:pt x="82174308" y="23195497"/>
                  </a:lnTo>
                  <a:lnTo>
                    <a:pt x="82174308" y="23050717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3050717"/>
                  </a:lnTo>
                  <a:lnTo>
                    <a:pt x="0" y="23050717"/>
                  </a:lnTo>
                  <a:lnTo>
                    <a:pt x="0" y="144780"/>
                  </a:lnTo>
                  <a:close/>
                  <a:moveTo>
                    <a:pt x="0" y="23050717"/>
                  </a:moveTo>
                  <a:lnTo>
                    <a:pt x="144780" y="23050717"/>
                  </a:lnTo>
                  <a:lnTo>
                    <a:pt x="144780" y="23195497"/>
                  </a:lnTo>
                  <a:lnTo>
                    <a:pt x="0" y="23195497"/>
                  </a:lnTo>
                  <a:lnTo>
                    <a:pt x="0" y="23050717"/>
                  </a:lnTo>
                  <a:close/>
                  <a:moveTo>
                    <a:pt x="82174308" y="144780"/>
                  </a:moveTo>
                  <a:lnTo>
                    <a:pt x="82319087" y="144780"/>
                  </a:lnTo>
                  <a:lnTo>
                    <a:pt x="82319087" y="23050717"/>
                  </a:lnTo>
                  <a:lnTo>
                    <a:pt x="82174308" y="23050717"/>
                  </a:lnTo>
                  <a:lnTo>
                    <a:pt x="82174308" y="144780"/>
                  </a:lnTo>
                  <a:close/>
                  <a:moveTo>
                    <a:pt x="144780" y="23050717"/>
                  </a:moveTo>
                  <a:lnTo>
                    <a:pt x="82174308" y="23050717"/>
                  </a:lnTo>
                  <a:lnTo>
                    <a:pt x="82174308" y="23195497"/>
                  </a:lnTo>
                  <a:lnTo>
                    <a:pt x="144780" y="23195497"/>
                  </a:lnTo>
                  <a:lnTo>
                    <a:pt x="144780" y="23050717"/>
                  </a:lnTo>
                  <a:close/>
                  <a:moveTo>
                    <a:pt x="82174308" y="0"/>
                  </a:moveTo>
                  <a:lnTo>
                    <a:pt x="82319087" y="0"/>
                  </a:lnTo>
                  <a:lnTo>
                    <a:pt x="82319087" y="144780"/>
                  </a:lnTo>
                  <a:lnTo>
                    <a:pt x="82174308" y="144780"/>
                  </a:lnTo>
                  <a:lnTo>
                    <a:pt x="8217430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82174308" y="0"/>
                  </a:lnTo>
                  <a:lnTo>
                    <a:pt x="8217430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7833569" y="3968930"/>
            <a:ext cx="8470883" cy="2386887"/>
            <a:chOff x="0" y="0"/>
            <a:chExt cx="82319086" cy="23195497"/>
          </a:xfrm>
        </p:grpSpPr>
        <p:sp>
          <p:nvSpPr>
            <p:cNvPr id="6" name="Freeform 6"/>
            <p:cNvSpPr/>
            <p:nvPr/>
          </p:nvSpPr>
          <p:spPr>
            <a:xfrm>
              <a:off x="72390" y="72390"/>
              <a:ext cx="82174304" cy="23050716"/>
            </a:xfrm>
            <a:custGeom>
              <a:avLst/>
              <a:gdLst/>
              <a:ahLst/>
              <a:cxnLst/>
              <a:rect l="l" t="t" r="r" b="b"/>
              <a:pathLst>
                <a:path w="82174304" h="23050716">
                  <a:moveTo>
                    <a:pt x="0" y="0"/>
                  </a:moveTo>
                  <a:lnTo>
                    <a:pt x="82174304" y="0"/>
                  </a:lnTo>
                  <a:lnTo>
                    <a:pt x="82174304" y="23050716"/>
                  </a:lnTo>
                  <a:lnTo>
                    <a:pt x="0" y="230507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0" y="0"/>
              <a:ext cx="82319087" cy="23195497"/>
            </a:xfrm>
            <a:custGeom>
              <a:avLst/>
              <a:gdLst/>
              <a:ahLst/>
              <a:cxnLst/>
              <a:rect l="l" t="t" r="r" b="b"/>
              <a:pathLst>
                <a:path w="82319087" h="23195497">
                  <a:moveTo>
                    <a:pt x="82174308" y="23050717"/>
                  </a:moveTo>
                  <a:lnTo>
                    <a:pt x="82319087" y="23050717"/>
                  </a:lnTo>
                  <a:lnTo>
                    <a:pt x="82319087" y="23195497"/>
                  </a:lnTo>
                  <a:lnTo>
                    <a:pt x="82174308" y="23195497"/>
                  </a:lnTo>
                  <a:lnTo>
                    <a:pt x="82174308" y="23050717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3050717"/>
                  </a:lnTo>
                  <a:lnTo>
                    <a:pt x="0" y="23050717"/>
                  </a:lnTo>
                  <a:lnTo>
                    <a:pt x="0" y="144780"/>
                  </a:lnTo>
                  <a:close/>
                  <a:moveTo>
                    <a:pt x="0" y="23050717"/>
                  </a:moveTo>
                  <a:lnTo>
                    <a:pt x="144780" y="23050717"/>
                  </a:lnTo>
                  <a:lnTo>
                    <a:pt x="144780" y="23195497"/>
                  </a:lnTo>
                  <a:lnTo>
                    <a:pt x="0" y="23195497"/>
                  </a:lnTo>
                  <a:lnTo>
                    <a:pt x="0" y="23050717"/>
                  </a:lnTo>
                  <a:close/>
                  <a:moveTo>
                    <a:pt x="82174308" y="144780"/>
                  </a:moveTo>
                  <a:lnTo>
                    <a:pt x="82319087" y="144780"/>
                  </a:lnTo>
                  <a:lnTo>
                    <a:pt x="82319087" y="23050717"/>
                  </a:lnTo>
                  <a:lnTo>
                    <a:pt x="82174308" y="23050717"/>
                  </a:lnTo>
                  <a:lnTo>
                    <a:pt x="82174308" y="144780"/>
                  </a:lnTo>
                  <a:close/>
                  <a:moveTo>
                    <a:pt x="144780" y="23050717"/>
                  </a:moveTo>
                  <a:lnTo>
                    <a:pt x="82174308" y="23050717"/>
                  </a:lnTo>
                  <a:lnTo>
                    <a:pt x="82174308" y="23195497"/>
                  </a:lnTo>
                  <a:lnTo>
                    <a:pt x="144780" y="23195497"/>
                  </a:lnTo>
                  <a:lnTo>
                    <a:pt x="144780" y="23050717"/>
                  </a:lnTo>
                  <a:close/>
                  <a:moveTo>
                    <a:pt x="82174308" y="0"/>
                  </a:moveTo>
                  <a:lnTo>
                    <a:pt x="82319087" y="0"/>
                  </a:lnTo>
                  <a:lnTo>
                    <a:pt x="82319087" y="144780"/>
                  </a:lnTo>
                  <a:lnTo>
                    <a:pt x="82174308" y="144780"/>
                  </a:lnTo>
                  <a:lnTo>
                    <a:pt x="8217430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82174308" y="0"/>
                  </a:lnTo>
                  <a:lnTo>
                    <a:pt x="8217430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7833569" y="6871413"/>
            <a:ext cx="8470883" cy="2386887"/>
            <a:chOff x="0" y="0"/>
            <a:chExt cx="82319086" cy="23195497"/>
          </a:xfrm>
        </p:grpSpPr>
        <p:sp>
          <p:nvSpPr>
            <p:cNvPr id="9" name="Freeform 9"/>
            <p:cNvSpPr/>
            <p:nvPr/>
          </p:nvSpPr>
          <p:spPr>
            <a:xfrm>
              <a:off x="72390" y="72390"/>
              <a:ext cx="82174304" cy="23050716"/>
            </a:xfrm>
            <a:custGeom>
              <a:avLst/>
              <a:gdLst/>
              <a:ahLst/>
              <a:cxnLst/>
              <a:rect l="l" t="t" r="r" b="b"/>
              <a:pathLst>
                <a:path w="82174304" h="23050716">
                  <a:moveTo>
                    <a:pt x="0" y="0"/>
                  </a:moveTo>
                  <a:lnTo>
                    <a:pt x="82174304" y="0"/>
                  </a:lnTo>
                  <a:lnTo>
                    <a:pt x="82174304" y="23050716"/>
                  </a:lnTo>
                  <a:lnTo>
                    <a:pt x="0" y="230507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0" y="0"/>
              <a:ext cx="82319087" cy="23195497"/>
            </a:xfrm>
            <a:custGeom>
              <a:avLst/>
              <a:gdLst/>
              <a:ahLst/>
              <a:cxnLst/>
              <a:rect l="l" t="t" r="r" b="b"/>
              <a:pathLst>
                <a:path w="82319087" h="23195497">
                  <a:moveTo>
                    <a:pt x="82174308" y="23050717"/>
                  </a:moveTo>
                  <a:lnTo>
                    <a:pt x="82319087" y="23050717"/>
                  </a:lnTo>
                  <a:lnTo>
                    <a:pt x="82319087" y="23195497"/>
                  </a:lnTo>
                  <a:lnTo>
                    <a:pt x="82174308" y="23195497"/>
                  </a:lnTo>
                  <a:lnTo>
                    <a:pt x="82174308" y="23050717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3050717"/>
                  </a:lnTo>
                  <a:lnTo>
                    <a:pt x="0" y="23050717"/>
                  </a:lnTo>
                  <a:lnTo>
                    <a:pt x="0" y="144780"/>
                  </a:lnTo>
                  <a:close/>
                  <a:moveTo>
                    <a:pt x="0" y="23050717"/>
                  </a:moveTo>
                  <a:lnTo>
                    <a:pt x="144780" y="23050717"/>
                  </a:lnTo>
                  <a:lnTo>
                    <a:pt x="144780" y="23195497"/>
                  </a:lnTo>
                  <a:lnTo>
                    <a:pt x="0" y="23195497"/>
                  </a:lnTo>
                  <a:lnTo>
                    <a:pt x="0" y="23050717"/>
                  </a:lnTo>
                  <a:close/>
                  <a:moveTo>
                    <a:pt x="82174308" y="144780"/>
                  </a:moveTo>
                  <a:lnTo>
                    <a:pt x="82319087" y="144780"/>
                  </a:lnTo>
                  <a:lnTo>
                    <a:pt x="82319087" y="23050717"/>
                  </a:lnTo>
                  <a:lnTo>
                    <a:pt x="82174308" y="23050717"/>
                  </a:lnTo>
                  <a:lnTo>
                    <a:pt x="82174308" y="144780"/>
                  </a:lnTo>
                  <a:close/>
                  <a:moveTo>
                    <a:pt x="144780" y="23050717"/>
                  </a:moveTo>
                  <a:lnTo>
                    <a:pt x="82174308" y="23050717"/>
                  </a:lnTo>
                  <a:lnTo>
                    <a:pt x="82174308" y="23195497"/>
                  </a:lnTo>
                  <a:lnTo>
                    <a:pt x="144780" y="23195497"/>
                  </a:lnTo>
                  <a:lnTo>
                    <a:pt x="144780" y="23050717"/>
                  </a:lnTo>
                  <a:close/>
                  <a:moveTo>
                    <a:pt x="82174308" y="0"/>
                  </a:moveTo>
                  <a:lnTo>
                    <a:pt x="82319087" y="0"/>
                  </a:lnTo>
                  <a:lnTo>
                    <a:pt x="82319087" y="144780"/>
                  </a:lnTo>
                  <a:lnTo>
                    <a:pt x="82174308" y="144780"/>
                  </a:lnTo>
                  <a:lnTo>
                    <a:pt x="8217430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82174308" y="0"/>
                  </a:lnTo>
                  <a:lnTo>
                    <a:pt x="8217430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7075051" y="-339268"/>
            <a:ext cx="1615238" cy="11003283"/>
            <a:chOff x="0" y="0"/>
            <a:chExt cx="15696704" cy="106928664"/>
          </a:xfrm>
        </p:grpSpPr>
        <p:sp>
          <p:nvSpPr>
            <p:cNvPr id="12" name="Freeform 12"/>
            <p:cNvSpPr/>
            <p:nvPr/>
          </p:nvSpPr>
          <p:spPr>
            <a:xfrm>
              <a:off x="72390" y="72390"/>
              <a:ext cx="15551925" cy="106783885"/>
            </a:xfrm>
            <a:custGeom>
              <a:avLst/>
              <a:gdLst/>
              <a:ahLst/>
              <a:cxnLst/>
              <a:rect l="l" t="t" r="r" b="b"/>
              <a:pathLst>
                <a:path w="15551925" h="106783885">
                  <a:moveTo>
                    <a:pt x="0" y="0"/>
                  </a:moveTo>
                  <a:lnTo>
                    <a:pt x="15551925" y="0"/>
                  </a:lnTo>
                  <a:lnTo>
                    <a:pt x="15551925" y="106783885"/>
                  </a:lnTo>
                  <a:lnTo>
                    <a:pt x="0" y="10678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13" name="Freeform 13"/>
            <p:cNvSpPr/>
            <p:nvPr/>
          </p:nvSpPr>
          <p:spPr>
            <a:xfrm>
              <a:off x="0" y="0"/>
              <a:ext cx="15696704" cy="106928667"/>
            </a:xfrm>
            <a:custGeom>
              <a:avLst/>
              <a:gdLst/>
              <a:ahLst/>
              <a:cxnLst/>
              <a:rect l="l" t="t" r="r" b="b"/>
              <a:pathLst>
                <a:path w="15696704" h="106928667">
                  <a:moveTo>
                    <a:pt x="15551924" y="106783882"/>
                  </a:moveTo>
                  <a:lnTo>
                    <a:pt x="15696704" y="106783882"/>
                  </a:lnTo>
                  <a:lnTo>
                    <a:pt x="15696704" y="106928667"/>
                  </a:lnTo>
                  <a:lnTo>
                    <a:pt x="15551924" y="106928667"/>
                  </a:lnTo>
                  <a:lnTo>
                    <a:pt x="15551924" y="10678388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6783882"/>
                  </a:lnTo>
                  <a:lnTo>
                    <a:pt x="0" y="106783882"/>
                  </a:lnTo>
                  <a:lnTo>
                    <a:pt x="0" y="144780"/>
                  </a:lnTo>
                  <a:close/>
                  <a:moveTo>
                    <a:pt x="0" y="106783882"/>
                  </a:moveTo>
                  <a:lnTo>
                    <a:pt x="144780" y="106783882"/>
                  </a:lnTo>
                  <a:lnTo>
                    <a:pt x="144780" y="106928667"/>
                  </a:lnTo>
                  <a:lnTo>
                    <a:pt x="0" y="106928667"/>
                  </a:lnTo>
                  <a:lnTo>
                    <a:pt x="0" y="106783882"/>
                  </a:lnTo>
                  <a:close/>
                  <a:moveTo>
                    <a:pt x="15551924" y="144780"/>
                  </a:moveTo>
                  <a:lnTo>
                    <a:pt x="15696704" y="144780"/>
                  </a:lnTo>
                  <a:lnTo>
                    <a:pt x="15696704" y="106783882"/>
                  </a:lnTo>
                  <a:lnTo>
                    <a:pt x="15551924" y="106783882"/>
                  </a:lnTo>
                  <a:lnTo>
                    <a:pt x="15551924" y="144780"/>
                  </a:lnTo>
                  <a:close/>
                  <a:moveTo>
                    <a:pt x="144780" y="106783882"/>
                  </a:moveTo>
                  <a:lnTo>
                    <a:pt x="15551924" y="106783882"/>
                  </a:lnTo>
                  <a:lnTo>
                    <a:pt x="15551924" y="106928667"/>
                  </a:lnTo>
                  <a:lnTo>
                    <a:pt x="144780" y="106928667"/>
                  </a:lnTo>
                  <a:lnTo>
                    <a:pt x="144780" y="106783882"/>
                  </a:lnTo>
                  <a:close/>
                  <a:moveTo>
                    <a:pt x="15551924" y="0"/>
                  </a:moveTo>
                  <a:lnTo>
                    <a:pt x="15696704" y="0"/>
                  </a:lnTo>
                  <a:lnTo>
                    <a:pt x="15696704" y="144780"/>
                  </a:lnTo>
                  <a:lnTo>
                    <a:pt x="15551924" y="144780"/>
                  </a:lnTo>
                  <a:lnTo>
                    <a:pt x="15551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5551924" y="0"/>
                  </a:lnTo>
                  <a:lnTo>
                    <a:pt x="15551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pic>
        <p:nvPicPr>
          <p:cNvPr id="14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65054" y="3476461"/>
            <a:ext cx="3790872" cy="5278429"/>
          </a:xfrm>
          <a:prstGeom prst="rect">
            <a:avLst/>
          </a:prstGeom>
        </p:spPr>
      </p:pic>
      <p:sp>
        <p:nvSpPr>
          <p:cNvPr id="15" name="TextBox 15"/>
          <p:cNvSpPr txBox="1"/>
          <p:nvPr/>
        </p:nvSpPr>
        <p:spPr>
          <a:xfrm>
            <a:off x="742689" y="1019175"/>
            <a:ext cx="6613192" cy="1952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679"/>
              </a:lnSpc>
            </a:pPr>
            <a:r>
              <a:rPr lang="en-US" sz="6399">
                <a:solidFill>
                  <a:srgbClr val="162942"/>
                </a:solidFill>
                <a:latin typeface="Code Pro Bold"/>
              </a:rPr>
              <a:t>Clinical Implications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8362814" y="1537603"/>
            <a:ext cx="7188623" cy="1490829"/>
            <a:chOff x="0" y="0"/>
            <a:chExt cx="9584831" cy="1987772"/>
          </a:xfrm>
        </p:grpSpPr>
        <p:sp>
          <p:nvSpPr>
            <p:cNvPr id="17" name="TextBox 17"/>
            <p:cNvSpPr txBox="1"/>
            <p:nvPr/>
          </p:nvSpPr>
          <p:spPr>
            <a:xfrm>
              <a:off x="0" y="-47625"/>
              <a:ext cx="5755510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4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162942"/>
                  </a:solidFill>
                  <a:latin typeface="Code Pro Bold"/>
                </a:rPr>
                <a:t>Effect of Remote Therapy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753332"/>
              <a:ext cx="9584831" cy="12344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Remote therapy was associated with improvements in outcomes similar to face-to-face pre-COVID- 19 level, however the data was variable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8407283" y="4398086"/>
            <a:ext cx="7099686" cy="1490829"/>
            <a:chOff x="0" y="0"/>
            <a:chExt cx="9466248" cy="1987772"/>
          </a:xfrm>
        </p:grpSpPr>
        <p:sp>
          <p:nvSpPr>
            <p:cNvPr id="20" name="TextBox 20"/>
            <p:cNvSpPr txBox="1"/>
            <p:nvPr/>
          </p:nvSpPr>
          <p:spPr>
            <a:xfrm>
              <a:off x="0" y="-47625"/>
              <a:ext cx="5755510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94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162942"/>
                  </a:solidFill>
                  <a:latin typeface="Code Pro Bold"/>
                </a:rPr>
                <a:t>Treatment Length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753332"/>
              <a:ext cx="9466248" cy="12344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It appears in order to meet target cut offs for clinical improvement more time would be required in both face to face and remote therapy 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8466575" y="6944243"/>
            <a:ext cx="6981103" cy="2119479"/>
            <a:chOff x="0" y="0"/>
            <a:chExt cx="9308137" cy="2825972"/>
          </a:xfrm>
        </p:grpSpPr>
        <p:sp>
          <p:nvSpPr>
            <p:cNvPr id="23" name="TextBox 23"/>
            <p:cNvSpPr txBox="1"/>
            <p:nvPr/>
          </p:nvSpPr>
          <p:spPr>
            <a:xfrm>
              <a:off x="0" y="-47625"/>
              <a:ext cx="5755510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94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162942"/>
                  </a:solidFill>
                  <a:latin typeface="Code Pro Bold"/>
                </a:rPr>
                <a:t>Rate of Change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753332"/>
              <a:ext cx="9308137" cy="20726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Remote therapy time did appear to be associated with more rapid change in symptoms compared with the face-to-face pre-COVID-19 therapy time, but questions must remain concerning how effective the treatment element is and how much time is needed to realize an adequate dose</a:t>
              </a:r>
            </a:p>
          </p:txBody>
        </p:sp>
      </p:grpSp>
      <p:sp>
        <p:nvSpPr>
          <p:cNvPr id="25" name="TextBox 25"/>
          <p:cNvSpPr txBox="1"/>
          <p:nvPr/>
        </p:nvSpPr>
        <p:spPr>
          <a:xfrm rot="-5400000">
            <a:off x="15070890" y="6582253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445309" y="8660204"/>
            <a:ext cx="19178618" cy="2932492"/>
            <a:chOff x="0" y="0"/>
            <a:chExt cx="186375649" cy="28497625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186230868" cy="28352846"/>
            </a:xfrm>
            <a:custGeom>
              <a:avLst/>
              <a:gdLst/>
              <a:ahLst/>
              <a:cxnLst/>
              <a:rect l="l" t="t" r="r" b="b"/>
              <a:pathLst>
                <a:path w="186230868" h="28352846">
                  <a:moveTo>
                    <a:pt x="0" y="0"/>
                  </a:moveTo>
                  <a:lnTo>
                    <a:pt x="186230868" y="0"/>
                  </a:lnTo>
                  <a:lnTo>
                    <a:pt x="186230868" y="28352845"/>
                  </a:lnTo>
                  <a:lnTo>
                    <a:pt x="0" y="28352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86375650" cy="28497625"/>
            </a:xfrm>
            <a:custGeom>
              <a:avLst/>
              <a:gdLst/>
              <a:ahLst/>
              <a:cxnLst/>
              <a:rect l="l" t="t" r="r" b="b"/>
              <a:pathLst>
                <a:path w="186375650" h="28497625">
                  <a:moveTo>
                    <a:pt x="186230865" y="28352846"/>
                  </a:moveTo>
                  <a:lnTo>
                    <a:pt x="186375650" y="28352846"/>
                  </a:lnTo>
                  <a:lnTo>
                    <a:pt x="186375650" y="28497625"/>
                  </a:lnTo>
                  <a:lnTo>
                    <a:pt x="186230865" y="28497625"/>
                  </a:lnTo>
                  <a:lnTo>
                    <a:pt x="186230865" y="28352846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8352846"/>
                  </a:lnTo>
                  <a:lnTo>
                    <a:pt x="0" y="28352846"/>
                  </a:lnTo>
                  <a:lnTo>
                    <a:pt x="0" y="144780"/>
                  </a:lnTo>
                  <a:close/>
                  <a:moveTo>
                    <a:pt x="0" y="28352846"/>
                  </a:moveTo>
                  <a:lnTo>
                    <a:pt x="144780" y="28352846"/>
                  </a:lnTo>
                  <a:lnTo>
                    <a:pt x="144780" y="28497625"/>
                  </a:lnTo>
                  <a:lnTo>
                    <a:pt x="0" y="28497625"/>
                  </a:lnTo>
                  <a:lnTo>
                    <a:pt x="0" y="28352846"/>
                  </a:lnTo>
                  <a:close/>
                  <a:moveTo>
                    <a:pt x="186230865" y="144780"/>
                  </a:moveTo>
                  <a:lnTo>
                    <a:pt x="186375650" y="144780"/>
                  </a:lnTo>
                  <a:lnTo>
                    <a:pt x="186375650" y="28352846"/>
                  </a:lnTo>
                  <a:lnTo>
                    <a:pt x="186230865" y="28352846"/>
                  </a:lnTo>
                  <a:lnTo>
                    <a:pt x="186230865" y="144780"/>
                  </a:lnTo>
                  <a:close/>
                  <a:moveTo>
                    <a:pt x="144780" y="28352846"/>
                  </a:moveTo>
                  <a:lnTo>
                    <a:pt x="186230865" y="28352846"/>
                  </a:lnTo>
                  <a:lnTo>
                    <a:pt x="186230865" y="28497625"/>
                  </a:lnTo>
                  <a:lnTo>
                    <a:pt x="144780" y="28497625"/>
                  </a:lnTo>
                  <a:lnTo>
                    <a:pt x="144780" y="28352846"/>
                  </a:lnTo>
                  <a:close/>
                  <a:moveTo>
                    <a:pt x="186230865" y="0"/>
                  </a:moveTo>
                  <a:lnTo>
                    <a:pt x="186375650" y="0"/>
                  </a:lnTo>
                  <a:lnTo>
                    <a:pt x="186375650" y="144780"/>
                  </a:lnTo>
                  <a:lnTo>
                    <a:pt x="186230865" y="144780"/>
                  </a:lnTo>
                  <a:lnTo>
                    <a:pt x="186230865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86230865" y="0"/>
                  </a:lnTo>
                  <a:lnTo>
                    <a:pt x="186230865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085582" y="2931996"/>
            <a:ext cx="6597995" cy="5242407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1028700" y="2391999"/>
            <a:ext cx="5882148" cy="2498981"/>
            <a:chOff x="0" y="0"/>
            <a:chExt cx="7842864" cy="3331975"/>
          </a:xfrm>
        </p:grpSpPr>
        <p:sp>
          <p:nvSpPr>
            <p:cNvPr id="7" name="TextBox 7"/>
            <p:cNvSpPr txBox="1"/>
            <p:nvPr/>
          </p:nvSpPr>
          <p:spPr>
            <a:xfrm>
              <a:off x="0" y="47625"/>
              <a:ext cx="7842864" cy="24229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039"/>
                </a:lnSpc>
              </a:pPr>
              <a:r>
                <a:rPr lang="en-US" sz="6399">
                  <a:solidFill>
                    <a:srgbClr val="162942"/>
                  </a:solidFill>
                  <a:latin typeface="Code Pro Bold"/>
                </a:rPr>
                <a:t>Questions or comments?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2633898"/>
              <a:ext cx="7842864" cy="6980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48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876110" y="5424951"/>
            <a:ext cx="4030287" cy="788168"/>
            <a:chOff x="0" y="0"/>
            <a:chExt cx="5373716" cy="1050891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47625"/>
              <a:ext cx="5373716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94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162942"/>
                  </a:solidFill>
                  <a:latin typeface="Code Pro Bold"/>
                </a:rPr>
                <a:t>Email Address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654651"/>
              <a:ext cx="5373716" cy="3962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lora.capobianco@gmmh.nhs.uk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876110" y="7046796"/>
            <a:ext cx="3372842" cy="788168"/>
            <a:chOff x="0" y="0"/>
            <a:chExt cx="4497123" cy="1050891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47625"/>
              <a:ext cx="4497123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940"/>
                </a:lnSpc>
                <a:spcBef>
                  <a:spcPct val="0"/>
                </a:spcBef>
              </a:pPr>
              <a:r>
                <a:rPr lang="en-US" sz="2100" u="none">
                  <a:solidFill>
                    <a:srgbClr val="162942"/>
                  </a:solidFill>
                  <a:latin typeface="Code Pro Bold"/>
                </a:rPr>
                <a:t>Website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654651"/>
              <a:ext cx="4497123" cy="3962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www.adept-ru.com</a:t>
              </a:r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11975368" y="9220200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01979B-77AC-5CCE-B8FB-DACC32310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516600" cy="1041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155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42689" y="1019175"/>
            <a:ext cx="6613192" cy="1952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679"/>
              </a:lnSpc>
            </a:pPr>
            <a:r>
              <a:rPr lang="en-US" sz="6399">
                <a:solidFill>
                  <a:srgbClr val="162942"/>
                </a:solidFill>
                <a:latin typeface="Code Pro Bold"/>
              </a:rPr>
              <a:t>IAPT &amp; </a:t>
            </a:r>
          </a:p>
          <a:p>
            <a:pPr>
              <a:lnSpc>
                <a:spcPts val="7679"/>
              </a:lnSpc>
            </a:pPr>
            <a:r>
              <a:rPr lang="en-US" sz="6399">
                <a:solidFill>
                  <a:srgbClr val="162942"/>
                </a:solidFill>
                <a:latin typeface="Code Pro Bold"/>
              </a:rPr>
              <a:t>COVID-19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7833569" y="1089574"/>
            <a:ext cx="8470883" cy="2386887"/>
            <a:chOff x="0" y="0"/>
            <a:chExt cx="82319086" cy="23195497"/>
          </a:xfrm>
        </p:grpSpPr>
        <p:sp>
          <p:nvSpPr>
            <p:cNvPr id="4" name="Freeform 4"/>
            <p:cNvSpPr/>
            <p:nvPr/>
          </p:nvSpPr>
          <p:spPr>
            <a:xfrm>
              <a:off x="72390" y="72390"/>
              <a:ext cx="82174304" cy="23050716"/>
            </a:xfrm>
            <a:custGeom>
              <a:avLst/>
              <a:gdLst/>
              <a:ahLst/>
              <a:cxnLst/>
              <a:rect l="l" t="t" r="r" b="b"/>
              <a:pathLst>
                <a:path w="82174304" h="23050716">
                  <a:moveTo>
                    <a:pt x="0" y="0"/>
                  </a:moveTo>
                  <a:lnTo>
                    <a:pt x="82174304" y="0"/>
                  </a:lnTo>
                  <a:lnTo>
                    <a:pt x="82174304" y="23050716"/>
                  </a:lnTo>
                  <a:lnTo>
                    <a:pt x="0" y="230507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0" y="0"/>
              <a:ext cx="82319087" cy="23195497"/>
            </a:xfrm>
            <a:custGeom>
              <a:avLst/>
              <a:gdLst/>
              <a:ahLst/>
              <a:cxnLst/>
              <a:rect l="l" t="t" r="r" b="b"/>
              <a:pathLst>
                <a:path w="82319087" h="23195497">
                  <a:moveTo>
                    <a:pt x="82174308" y="23050717"/>
                  </a:moveTo>
                  <a:lnTo>
                    <a:pt x="82319087" y="23050717"/>
                  </a:lnTo>
                  <a:lnTo>
                    <a:pt x="82319087" y="23195497"/>
                  </a:lnTo>
                  <a:lnTo>
                    <a:pt x="82174308" y="23195497"/>
                  </a:lnTo>
                  <a:lnTo>
                    <a:pt x="82174308" y="23050717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3050717"/>
                  </a:lnTo>
                  <a:lnTo>
                    <a:pt x="0" y="23050717"/>
                  </a:lnTo>
                  <a:lnTo>
                    <a:pt x="0" y="144780"/>
                  </a:lnTo>
                  <a:close/>
                  <a:moveTo>
                    <a:pt x="0" y="23050717"/>
                  </a:moveTo>
                  <a:lnTo>
                    <a:pt x="144780" y="23050717"/>
                  </a:lnTo>
                  <a:lnTo>
                    <a:pt x="144780" y="23195497"/>
                  </a:lnTo>
                  <a:lnTo>
                    <a:pt x="0" y="23195497"/>
                  </a:lnTo>
                  <a:lnTo>
                    <a:pt x="0" y="23050717"/>
                  </a:lnTo>
                  <a:close/>
                  <a:moveTo>
                    <a:pt x="82174308" y="144780"/>
                  </a:moveTo>
                  <a:lnTo>
                    <a:pt x="82319087" y="144780"/>
                  </a:lnTo>
                  <a:lnTo>
                    <a:pt x="82319087" y="23050717"/>
                  </a:lnTo>
                  <a:lnTo>
                    <a:pt x="82174308" y="23050717"/>
                  </a:lnTo>
                  <a:lnTo>
                    <a:pt x="82174308" y="144780"/>
                  </a:lnTo>
                  <a:close/>
                  <a:moveTo>
                    <a:pt x="144780" y="23050717"/>
                  </a:moveTo>
                  <a:lnTo>
                    <a:pt x="82174308" y="23050717"/>
                  </a:lnTo>
                  <a:lnTo>
                    <a:pt x="82174308" y="23195497"/>
                  </a:lnTo>
                  <a:lnTo>
                    <a:pt x="144780" y="23195497"/>
                  </a:lnTo>
                  <a:lnTo>
                    <a:pt x="144780" y="23050717"/>
                  </a:lnTo>
                  <a:close/>
                  <a:moveTo>
                    <a:pt x="82174308" y="0"/>
                  </a:moveTo>
                  <a:lnTo>
                    <a:pt x="82319087" y="0"/>
                  </a:lnTo>
                  <a:lnTo>
                    <a:pt x="82319087" y="144780"/>
                  </a:lnTo>
                  <a:lnTo>
                    <a:pt x="82174308" y="144780"/>
                  </a:lnTo>
                  <a:lnTo>
                    <a:pt x="8217430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82174308" y="0"/>
                  </a:lnTo>
                  <a:lnTo>
                    <a:pt x="8217430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8362814" y="1380440"/>
            <a:ext cx="7188623" cy="1805154"/>
            <a:chOff x="0" y="0"/>
            <a:chExt cx="9584831" cy="2406872"/>
          </a:xfrm>
        </p:grpSpPr>
        <p:sp>
          <p:nvSpPr>
            <p:cNvPr id="7" name="TextBox 7"/>
            <p:cNvSpPr txBox="1"/>
            <p:nvPr/>
          </p:nvSpPr>
          <p:spPr>
            <a:xfrm>
              <a:off x="0" y="-47625"/>
              <a:ext cx="5755510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4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162942"/>
                  </a:solidFill>
                  <a:latin typeface="Code Pro Bold"/>
                </a:rPr>
                <a:t>COVID-19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753332"/>
              <a:ext cx="9584831" cy="16535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20"/>
                </a:lnSpc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Immediate impact on service delivery.</a:t>
              </a:r>
            </a:p>
            <a:p>
              <a:pPr>
                <a:lnSpc>
                  <a:spcPts val="2520"/>
                </a:lnSpc>
              </a:pPr>
              <a:endParaRPr lang="en-US" sz="1800">
                <a:solidFill>
                  <a:srgbClr val="162942"/>
                </a:solidFill>
                <a:latin typeface="Code Pro"/>
              </a:endParaRPr>
            </a:p>
            <a:p>
              <a:pPr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IAPT published guidance on the delivery of remote therapy treatment (NHS England and NHS Improvement, 2020).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7833569" y="3968930"/>
            <a:ext cx="8470883" cy="2386887"/>
            <a:chOff x="0" y="0"/>
            <a:chExt cx="82319086" cy="23195497"/>
          </a:xfrm>
        </p:grpSpPr>
        <p:sp>
          <p:nvSpPr>
            <p:cNvPr id="10" name="Freeform 10"/>
            <p:cNvSpPr/>
            <p:nvPr/>
          </p:nvSpPr>
          <p:spPr>
            <a:xfrm>
              <a:off x="72390" y="72390"/>
              <a:ext cx="82174304" cy="23050716"/>
            </a:xfrm>
            <a:custGeom>
              <a:avLst/>
              <a:gdLst/>
              <a:ahLst/>
              <a:cxnLst/>
              <a:rect l="l" t="t" r="r" b="b"/>
              <a:pathLst>
                <a:path w="82174304" h="23050716">
                  <a:moveTo>
                    <a:pt x="0" y="0"/>
                  </a:moveTo>
                  <a:lnTo>
                    <a:pt x="82174304" y="0"/>
                  </a:lnTo>
                  <a:lnTo>
                    <a:pt x="82174304" y="23050716"/>
                  </a:lnTo>
                  <a:lnTo>
                    <a:pt x="0" y="230507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82319087" cy="23195497"/>
            </a:xfrm>
            <a:custGeom>
              <a:avLst/>
              <a:gdLst/>
              <a:ahLst/>
              <a:cxnLst/>
              <a:rect l="l" t="t" r="r" b="b"/>
              <a:pathLst>
                <a:path w="82319087" h="23195497">
                  <a:moveTo>
                    <a:pt x="82174308" y="23050717"/>
                  </a:moveTo>
                  <a:lnTo>
                    <a:pt x="82319087" y="23050717"/>
                  </a:lnTo>
                  <a:lnTo>
                    <a:pt x="82319087" y="23195497"/>
                  </a:lnTo>
                  <a:lnTo>
                    <a:pt x="82174308" y="23195497"/>
                  </a:lnTo>
                  <a:lnTo>
                    <a:pt x="82174308" y="23050717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3050717"/>
                  </a:lnTo>
                  <a:lnTo>
                    <a:pt x="0" y="23050717"/>
                  </a:lnTo>
                  <a:lnTo>
                    <a:pt x="0" y="144780"/>
                  </a:lnTo>
                  <a:close/>
                  <a:moveTo>
                    <a:pt x="0" y="23050717"/>
                  </a:moveTo>
                  <a:lnTo>
                    <a:pt x="144780" y="23050717"/>
                  </a:lnTo>
                  <a:lnTo>
                    <a:pt x="144780" y="23195497"/>
                  </a:lnTo>
                  <a:lnTo>
                    <a:pt x="0" y="23195497"/>
                  </a:lnTo>
                  <a:lnTo>
                    <a:pt x="0" y="23050717"/>
                  </a:lnTo>
                  <a:close/>
                  <a:moveTo>
                    <a:pt x="82174308" y="144780"/>
                  </a:moveTo>
                  <a:lnTo>
                    <a:pt x="82319087" y="144780"/>
                  </a:lnTo>
                  <a:lnTo>
                    <a:pt x="82319087" y="23050717"/>
                  </a:lnTo>
                  <a:lnTo>
                    <a:pt x="82174308" y="23050717"/>
                  </a:lnTo>
                  <a:lnTo>
                    <a:pt x="82174308" y="144780"/>
                  </a:lnTo>
                  <a:close/>
                  <a:moveTo>
                    <a:pt x="144780" y="23050717"/>
                  </a:moveTo>
                  <a:lnTo>
                    <a:pt x="82174308" y="23050717"/>
                  </a:lnTo>
                  <a:lnTo>
                    <a:pt x="82174308" y="23195497"/>
                  </a:lnTo>
                  <a:lnTo>
                    <a:pt x="144780" y="23195497"/>
                  </a:lnTo>
                  <a:lnTo>
                    <a:pt x="144780" y="23050717"/>
                  </a:lnTo>
                  <a:close/>
                  <a:moveTo>
                    <a:pt x="82174308" y="0"/>
                  </a:moveTo>
                  <a:lnTo>
                    <a:pt x="82319087" y="0"/>
                  </a:lnTo>
                  <a:lnTo>
                    <a:pt x="82319087" y="144780"/>
                  </a:lnTo>
                  <a:lnTo>
                    <a:pt x="82174308" y="144780"/>
                  </a:lnTo>
                  <a:lnTo>
                    <a:pt x="8217430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82174308" y="0"/>
                  </a:lnTo>
                  <a:lnTo>
                    <a:pt x="8217430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7833569" y="6871413"/>
            <a:ext cx="8470883" cy="2615487"/>
            <a:chOff x="0" y="0"/>
            <a:chExt cx="82319086" cy="23195497"/>
          </a:xfrm>
        </p:grpSpPr>
        <p:sp>
          <p:nvSpPr>
            <p:cNvPr id="13" name="Freeform 13"/>
            <p:cNvSpPr/>
            <p:nvPr/>
          </p:nvSpPr>
          <p:spPr>
            <a:xfrm>
              <a:off x="72390" y="72390"/>
              <a:ext cx="82174304" cy="23050716"/>
            </a:xfrm>
            <a:custGeom>
              <a:avLst/>
              <a:gdLst/>
              <a:ahLst/>
              <a:cxnLst/>
              <a:rect l="l" t="t" r="r" b="b"/>
              <a:pathLst>
                <a:path w="82174304" h="23050716">
                  <a:moveTo>
                    <a:pt x="0" y="0"/>
                  </a:moveTo>
                  <a:lnTo>
                    <a:pt x="82174304" y="0"/>
                  </a:lnTo>
                  <a:lnTo>
                    <a:pt x="82174304" y="23050716"/>
                  </a:lnTo>
                  <a:lnTo>
                    <a:pt x="0" y="230507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0" y="0"/>
              <a:ext cx="82319087" cy="23195497"/>
            </a:xfrm>
            <a:custGeom>
              <a:avLst/>
              <a:gdLst/>
              <a:ahLst/>
              <a:cxnLst/>
              <a:rect l="l" t="t" r="r" b="b"/>
              <a:pathLst>
                <a:path w="82319087" h="23195497">
                  <a:moveTo>
                    <a:pt x="82174308" y="23050717"/>
                  </a:moveTo>
                  <a:lnTo>
                    <a:pt x="82319087" y="23050717"/>
                  </a:lnTo>
                  <a:lnTo>
                    <a:pt x="82319087" y="23195497"/>
                  </a:lnTo>
                  <a:lnTo>
                    <a:pt x="82174308" y="23195497"/>
                  </a:lnTo>
                  <a:lnTo>
                    <a:pt x="82174308" y="23050717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3050717"/>
                  </a:lnTo>
                  <a:lnTo>
                    <a:pt x="0" y="23050717"/>
                  </a:lnTo>
                  <a:lnTo>
                    <a:pt x="0" y="144780"/>
                  </a:lnTo>
                  <a:close/>
                  <a:moveTo>
                    <a:pt x="0" y="23050717"/>
                  </a:moveTo>
                  <a:lnTo>
                    <a:pt x="144780" y="23050717"/>
                  </a:lnTo>
                  <a:lnTo>
                    <a:pt x="144780" y="23195497"/>
                  </a:lnTo>
                  <a:lnTo>
                    <a:pt x="0" y="23195497"/>
                  </a:lnTo>
                  <a:lnTo>
                    <a:pt x="0" y="23050717"/>
                  </a:lnTo>
                  <a:close/>
                  <a:moveTo>
                    <a:pt x="82174308" y="144780"/>
                  </a:moveTo>
                  <a:lnTo>
                    <a:pt x="82319087" y="144780"/>
                  </a:lnTo>
                  <a:lnTo>
                    <a:pt x="82319087" y="23050717"/>
                  </a:lnTo>
                  <a:lnTo>
                    <a:pt x="82174308" y="23050717"/>
                  </a:lnTo>
                  <a:lnTo>
                    <a:pt x="82174308" y="144780"/>
                  </a:lnTo>
                  <a:close/>
                  <a:moveTo>
                    <a:pt x="144780" y="23050717"/>
                  </a:moveTo>
                  <a:lnTo>
                    <a:pt x="82174308" y="23050717"/>
                  </a:lnTo>
                  <a:lnTo>
                    <a:pt x="82174308" y="23195497"/>
                  </a:lnTo>
                  <a:lnTo>
                    <a:pt x="144780" y="23195497"/>
                  </a:lnTo>
                  <a:lnTo>
                    <a:pt x="144780" y="23050717"/>
                  </a:lnTo>
                  <a:close/>
                  <a:moveTo>
                    <a:pt x="82174308" y="0"/>
                  </a:moveTo>
                  <a:lnTo>
                    <a:pt x="82319087" y="0"/>
                  </a:lnTo>
                  <a:lnTo>
                    <a:pt x="82319087" y="144780"/>
                  </a:lnTo>
                  <a:lnTo>
                    <a:pt x="82174308" y="144780"/>
                  </a:lnTo>
                  <a:lnTo>
                    <a:pt x="8217430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82174308" y="0"/>
                  </a:lnTo>
                  <a:lnTo>
                    <a:pt x="8217430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8407283" y="4083761"/>
            <a:ext cx="7099686" cy="2119479"/>
            <a:chOff x="0" y="0"/>
            <a:chExt cx="9466248" cy="2825972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47625"/>
              <a:ext cx="5755510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94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162942"/>
                  </a:solidFill>
                  <a:latin typeface="Code Pro Bold"/>
                </a:rPr>
                <a:t>Remote Therapy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753332"/>
              <a:ext cx="9466248" cy="20726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520"/>
                </a:lnSpc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Issues regarding practicalities of remote therapy (technology, confidentiality, therapeutic relationships).</a:t>
              </a:r>
            </a:p>
            <a:p>
              <a:pPr>
                <a:lnSpc>
                  <a:spcPts val="2520"/>
                </a:lnSpc>
              </a:pPr>
              <a:endParaRPr lang="en-US" sz="1800">
                <a:solidFill>
                  <a:srgbClr val="162942"/>
                </a:solidFill>
                <a:latin typeface="Code Pro"/>
              </a:endParaRPr>
            </a:p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Previous reviews (i.e Berryhill et al., 2019) suggest remote therapy may be as effective as face to face therapy.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8466575" y="7351437"/>
            <a:ext cx="6981103" cy="1911553"/>
            <a:chOff x="0" y="-47625"/>
            <a:chExt cx="9308137" cy="2548737"/>
          </a:xfrm>
        </p:grpSpPr>
        <p:sp>
          <p:nvSpPr>
            <p:cNvPr id="19" name="TextBox 19"/>
            <p:cNvSpPr txBox="1"/>
            <p:nvPr/>
          </p:nvSpPr>
          <p:spPr>
            <a:xfrm>
              <a:off x="0" y="-47625"/>
              <a:ext cx="7710433" cy="4616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lvl="0" indent="0" algn="l">
                <a:lnSpc>
                  <a:spcPts val="2940"/>
                </a:lnSpc>
                <a:spcBef>
                  <a:spcPct val="0"/>
                </a:spcBef>
              </a:pPr>
              <a:r>
                <a:rPr lang="en-US" sz="2100" dirty="0">
                  <a:solidFill>
                    <a:srgbClr val="162942"/>
                  </a:solidFill>
                  <a:latin typeface="Code Pro Bold"/>
                </a:rPr>
                <a:t>Remote Therapy During COVID-19 in IAPT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1248632"/>
              <a:ext cx="9308137" cy="12524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520"/>
                </a:lnSpc>
                <a:spcBef>
                  <a:spcPct val="0"/>
                </a:spcBef>
              </a:pPr>
              <a:r>
                <a:rPr lang="en-US" sz="1800" dirty="0">
                  <a:solidFill>
                    <a:srgbClr val="162942"/>
                  </a:solidFill>
                  <a:latin typeface="Code Pro"/>
                </a:rPr>
                <a:t>Previous research (i.e., Saunders &amp; Allen, 2021; Nguyen et al., 2022) found that remote therapy in IAPT was associated with a decrease in symptoms of anxiety and depression.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7075051" y="-339268"/>
            <a:ext cx="1615238" cy="11003283"/>
            <a:chOff x="0" y="0"/>
            <a:chExt cx="15696704" cy="106928664"/>
          </a:xfrm>
        </p:grpSpPr>
        <p:sp>
          <p:nvSpPr>
            <p:cNvPr id="22" name="Freeform 22"/>
            <p:cNvSpPr/>
            <p:nvPr/>
          </p:nvSpPr>
          <p:spPr>
            <a:xfrm>
              <a:off x="72390" y="72390"/>
              <a:ext cx="15551925" cy="106783885"/>
            </a:xfrm>
            <a:custGeom>
              <a:avLst/>
              <a:gdLst/>
              <a:ahLst/>
              <a:cxnLst/>
              <a:rect l="l" t="t" r="r" b="b"/>
              <a:pathLst>
                <a:path w="15551925" h="106783885">
                  <a:moveTo>
                    <a:pt x="0" y="0"/>
                  </a:moveTo>
                  <a:lnTo>
                    <a:pt x="15551925" y="0"/>
                  </a:lnTo>
                  <a:lnTo>
                    <a:pt x="15551925" y="106783885"/>
                  </a:lnTo>
                  <a:lnTo>
                    <a:pt x="0" y="10678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23" name="Freeform 23"/>
            <p:cNvSpPr/>
            <p:nvPr/>
          </p:nvSpPr>
          <p:spPr>
            <a:xfrm>
              <a:off x="0" y="0"/>
              <a:ext cx="15696704" cy="106928667"/>
            </a:xfrm>
            <a:custGeom>
              <a:avLst/>
              <a:gdLst/>
              <a:ahLst/>
              <a:cxnLst/>
              <a:rect l="l" t="t" r="r" b="b"/>
              <a:pathLst>
                <a:path w="15696704" h="106928667">
                  <a:moveTo>
                    <a:pt x="15551924" y="106783882"/>
                  </a:moveTo>
                  <a:lnTo>
                    <a:pt x="15696704" y="106783882"/>
                  </a:lnTo>
                  <a:lnTo>
                    <a:pt x="15696704" y="106928667"/>
                  </a:lnTo>
                  <a:lnTo>
                    <a:pt x="15551924" y="106928667"/>
                  </a:lnTo>
                  <a:lnTo>
                    <a:pt x="15551924" y="10678388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6783882"/>
                  </a:lnTo>
                  <a:lnTo>
                    <a:pt x="0" y="106783882"/>
                  </a:lnTo>
                  <a:lnTo>
                    <a:pt x="0" y="144780"/>
                  </a:lnTo>
                  <a:close/>
                  <a:moveTo>
                    <a:pt x="0" y="106783882"/>
                  </a:moveTo>
                  <a:lnTo>
                    <a:pt x="144780" y="106783882"/>
                  </a:lnTo>
                  <a:lnTo>
                    <a:pt x="144780" y="106928667"/>
                  </a:lnTo>
                  <a:lnTo>
                    <a:pt x="0" y="106928667"/>
                  </a:lnTo>
                  <a:lnTo>
                    <a:pt x="0" y="106783882"/>
                  </a:lnTo>
                  <a:close/>
                  <a:moveTo>
                    <a:pt x="15551924" y="144780"/>
                  </a:moveTo>
                  <a:lnTo>
                    <a:pt x="15696704" y="144780"/>
                  </a:lnTo>
                  <a:lnTo>
                    <a:pt x="15696704" y="106783882"/>
                  </a:lnTo>
                  <a:lnTo>
                    <a:pt x="15551924" y="106783882"/>
                  </a:lnTo>
                  <a:lnTo>
                    <a:pt x="15551924" y="144780"/>
                  </a:lnTo>
                  <a:close/>
                  <a:moveTo>
                    <a:pt x="144780" y="106783882"/>
                  </a:moveTo>
                  <a:lnTo>
                    <a:pt x="15551924" y="106783882"/>
                  </a:lnTo>
                  <a:lnTo>
                    <a:pt x="15551924" y="106928667"/>
                  </a:lnTo>
                  <a:lnTo>
                    <a:pt x="144780" y="106928667"/>
                  </a:lnTo>
                  <a:lnTo>
                    <a:pt x="144780" y="106783882"/>
                  </a:lnTo>
                  <a:close/>
                  <a:moveTo>
                    <a:pt x="15551924" y="0"/>
                  </a:moveTo>
                  <a:lnTo>
                    <a:pt x="15696704" y="0"/>
                  </a:lnTo>
                  <a:lnTo>
                    <a:pt x="15696704" y="144780"/>
                  </a:lnTo>
                  <a:lnTo>
                    <a:pt x="15551924" y="144780"/>
                  </a:lnTo>
                  <a:lnTo>
                    <a:pt x="15551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5551924" y="0"/>
                  </a:lnTo>
                  <a:lnTo>
                    <a:pt x="15551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sp>
        <p:nvSpPr>
          <p:cNvPr id="24" name="TextBox 24"/>
          <p:cNvSpPr txBox="1"/>
          <p:nvPr/>
        </p:nvSpPr>
        <p:spPr>
          <a:xfrm rot="-5400000">
            <a:off x="15070890" y="6582253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  <p:pic>
        <p:nvPicPr>
          <p:cNvPr id="25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742689" y="4382563"/>
            <a:ext cx="5965748" cy="3012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075051" y="-339268"/>
            <a:ext cx="1615238" cy="11003283"/>
            <a:chOff x="0" y="0"/>
            <a:chExt cx="15696704" cy="106928664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15551925" cy="106783885"/>
            </a:xfrm>
            <a:custGeom>
              <a:avLst/>
              <a:gdLst/>
              <a:ahLst/>
              <a:cxnLst/>
              <a:rect l="l" t="t" r="r" b="b"/>
              <a:pathLst>
                <a:path w="15551925" h="106783885">
                  <a:moveTo>
                    <a:pt x="0" y="0"/>
                  </a:moveTo>
                  <a:lnTo>
                    <a:pt x="15551925" y="0"/>
                  </a:lnTo>
                  <a:lnTo>
                    <a:pt x="15551925" y="106783885"/>
                  </a:lnTo>
                  <a:lnTo>
                    <a:pt x="0" y="10678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5696704" cy="106928667"/>
            </a:xfrm>
            <a:custGeom>
              <a:avLst/>
              <a:gdLst/>
              <a:ahLst/>
              <a:cxnLst/>
              <a:rect l="l" t="t" r="r" b="b"/>
              <a:pathLst>
                <a:path w="15696704" h="106928667">
                  <a:moveTo>
                    <a:pt x="15551924" y="106783882"/>
                  </a:moveTo>
                  <a:lnTo>
                    <a:pt x="15696704" y="106783882"/>
                  </a:lnTo>
                  <a:lnTo>
                    <a:pt x="15696704" y="106928667"/>
                  </a:lnTo>
                  <a:lnTo>
                    <a:pt x="15551924" y="106928667"/>
                  </a:lnTo>
                  <a:lnTo>
                    <a:pt x="15551924" y="10678388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6783882"/>
                  </a:lnTo>
                  <a:lnTo>
                    <a:pt x="0" y="106783882"/>
                  </a:lnTo>
                  <a:lnTo>
                    <a:pt x="0" y="144780"/>
                  </a:lnTo>
                  <a:close/>
                  <a:moveTo>
                    <a:pt x="0" y="106783882"/>
                  </a:moveTo>
                  <a:lnTo>
                    <a:pt x="144780" y="106783882"/>
                  </a:lnTo>
                  <a:lnTo>
                    <a:pt x="144780" y="106928667"/>
                  </a:lnTo>
                  <a:lnTo>
                    <a:pt x="0" y="106928667"/>
                  </a:lnTo>
                  <a:lnTo>
                    <a:pt x="0" y="106783882"/>
                  </a:lnTo>
                  <a:close/>
                  <a:moveTo>
                    <a:pt x="15551924" y="144780"/>
                  </a:moveTo>
                  <a:lnTo>
                    <a:pt x="15696704" y="144780"/>
                  </a:lnTo>
                  <a:lnTo>
                    <a:pt x="15696704" y="106783882"/>
                  </a:lnTo>
                  <a:lnTo>
                    <a:pt x="15551924" y="106783882"/>
                  </a:lnTo>
                  <a:lnTo>
                    <a:pt x="15551924" y="144780"/>
                  </a:lnTo>
                  <a:close/>
                  <a:moveTo>
                    <a:pt x="144780" y="106783882"/>
                  </a:moveTo>
                  <a:lnTo>
                    <a:pt x="15551924" y="106783882"/>
                  </a:lnTo>
                  <a:lnTo>
                    <a:pt x="15551924" y="106928667"/>
                  </a:lnTo>
                  <a:lnTo>
                    <a:pt x="144780" y="106928667"/>
                  </a:lnTo>
                  <a:lnTo>
                    <a:pt x="144780" y="106783882"/>
                  </a:lnTo>
                  <a:close/>
                  <a:moveTo>
                    <a:pt x="15551924" y="0"/>
                  </a:moveTo>
                  <a:lnTo>
                    <a:pt x="15696704" y="0"/>
                  </a:lnTo>
                  <a:lnTo>
                    <a:pt x="15696704" y="144780"/>
                  </a:lnTo>
                  <a:lnTo>
                    <a:pt x="15551924" y="144780"/>
                  </a:lnTo>
                  <a:lnTo>
                    <a:pt x="15551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5551924" y="0"/>
                  </a:lnTo>
                  <a:lnTo>
                    <a:pt x="15551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530142" y="3458116"/>
            <a:ext cx="5143735" cy="3407941"/>
            <a:chOff x="0" y="0"/>
            <a:chExt cx="6858314" cy="4543921"/>
          </a:xfrm>
        </p:grpSpPr>
        <p:sp>
          <p:nvSpPr>
            <p:cNvPr id="6" name="TextBox 6"/>
            <p:cNvSpPr txBox="1"/>
            <p:nvPr/>
          </p:nvSpPr>
          <p:spPr>
            <a:xfrm>
              <a:off x="0" y="-152400"/>
              <a:ext cx="6858314" cy="36186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059"/>
                </a:lnSpc>
              </a:pPr>
              <a:r>
                <a:rPr lang="en-US" sz="7899">
                  <a:solidFill>
                    <a:srgbClr val="162942"/>
                  </a:solidFill>
                  <a:latin typeface="Code Pro Bold"/>
                </a:rPr>
                <a:t>Research Questions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4072116"/>
              <a:ext cx="6858314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4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6013804" y="3162141"/>
            <a:ext cx="6245545" cy="1362521"/>
            <a:chOff x="0" y="0"/>
            <a:chExt cx="60693501" cy="13240823"/>
          </a:xfrm>
        </p:grpSpPr>
        <p:sp>
          <p:nvSpPr>
            <p:cNvPr id="9" name="Freeform 9"/>
            <p:cNvSpPr/>
            <p:nvPr/>
          </p:nvSpPr>
          <p:spPr>
            <a:xfrm>
              <a:off x="72390" y="72390"/>
              <a:ext cx="60548722" cy="13096043"/>
            </a:xfrm>
            <a:custGeom>
              <a:avLst/>
              <a:gdLst/>
              <a:ahLst/>
              <a:cxnLst/>
              <a:rect l="l" t="t" r="r" b="b"/>
              <a:pathLst>
                <a:path w="60548722" h="13096043">
                  <a:moveTo>
                    <a:pt x="0" y="0"/>
                  </a:moveTo>
                  <a:lnTo>
                    <a:pt x="60548722" y="0"/>
                  </a:lnTo>
                  <a:lnTo>
                    <a:pt x="60548722" y="13096043"/>
                  </a:lnTo>
                  <a:lnTo>
                    <a:pt x="0" y="130960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0" y="0"/>
              <a:ext cx="60693498" cy="13240823"/>
            </a:xfrm>
            <a:custGeom>
              <a:avLst/>
              <a:gdLst/>
              <a:ahLst/>
              <a:cxnLst/>
              <a:rect l="l" t="t" r="r" b="b"/>
              <a:pathLst>
                <a:path w="60693498" h="13240823">
                  <a:moveTo>
                    <a:pt x="60548720" y="13096042"/>
                  </a:moveTo>
                  <a:lnTo>
                    <a:pt x="60693498" y="13096042"/>
                  </a:lnTo>
                  <a:lnTo>
                    <a:pt x="60693498" y="13240823"/>
                  </a:lnTo>
                  <a:lnTo>
                    <a:pt x="60548720" y="13240823"/>
                  </a:lnTo>
                  <a:lnTo>
                    <a:pt x="60548720" y="1309604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3096042"/>
                  </a:lnTo>
                  <a:lnTo>
                    <a:pt x="0" y="13096042"/>
                  </a:lnTo>
                  <a:lnTo>
                    <a:pt x="0" y="144780"/>
                  </a:lnTo>
                  <a:close/>
                  <a:moveTo>
                    <a:pt x="0" y="13096042"/>
                  </a:moveTo>
                  <a:lnTo>
                    <a:pt x="144780" y="13096042"/>
                  </a:lnTo>
                  <a:lnTo>
                    <a:pt x="144780" y="13240823"/>
                  </a:lnTo>
                  <a:lnTo>
                    <a:pt x="0" y="13240823"/>
                  </a:lnTo>
                  <a:lnTo>
                    <a:pt x="0" y="13096042"/>
                  </a:lnTo>
                  <a:close/>
                  <a:moveTo>
                    <a:pt x="60548720" y="144780"/>
                  </a:moveTo>
                  <a:lnTo>
                    <a:pt x="60693498" y="144780"/>
                  </a:lnTo>
                  <a:lnTo>
                    <a:pt x="60693498" y="13096042"/>
                  </a:lnTo>
                  <a:lnTo>
                    <a:pt x="60548720" y="13096042"/>
                  </a:lnTo>
                  <a:lnTo>
                    <a:pt x="60548720" y="144780"/>
                  </a:lnTo>
                  <a:close/>
                  <a:moveTo>
                    <a:pt x="144780" y="13096042"/>
                  </a:moveTo>
                  <a:lnTo>
                    <a:pt x="60548720" y="13096042"/>
                  </a:lnTo>
                  <a:lnTo>
                    <a:pt x="60548720" y="13240823"/>
                  </a:lnTo>
                  <a:lnTo>
                    <a:pt x="144780" y="13240823"/>
                  </a:lnTo>
                  <a:lnTo>
                    <a:pt x="144780" y="13096042"/>
                  </a:lnTo>
                  <a:close/>
                  <a:moveTo>
                    <a:pt x="60548720" y="0"/>
                  </a:moveTo>
                  <a:lnTo>
                    <a:pt x="60693498" y="0"/>
                  </a:lnTo>
                  <a:lnTo>
                    <a:pt x="60693498" y="144780"/>
                  </a:lnTo>
                  <a:lnTo>
                    <a:pt x="60548720" y="144780"/>
                  </a:lnTo>
                  <a:lnTo>
                    <a:pt x="60548720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60548720" y="0"/>
                  </a:lnTo>
                  <a:lnTo>
                    <a:pt x="60548720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6018899" y="4731113"/>
            <a:ext cx="6250203" cy="1539245"/>
            <a:chOff x="0" y="0"/>
            <a:chExt cx="60738766" cy="14958208"/>
          </a:xfrm>
        </p:grpSpPr>
        <p:sp>
          <p:nvSpPr>
            <p:cNvPr id="12" name="Freeform 12"/>
            <p:cNvSpPr/>
            <p:nvPr/>
          </p:nvSpPr>
          <p:spPr>
            <a:xfrm>
              <a:off x="72390" y="72390"/>
              <a:ext cx="60593985" cy="14813429"/>
            </a:xfrm>
            <a:custGeom>
              <a:avLst/>
              <a:gdLst/>
              <a:ahLst/>
              <a:cxnLst/>
              <a:rect l="l" t="t" r="r" b="b"/>
              <a:pathLst>
                <a:path w="60593985" h="14813429">
                  <a:moveTo>
                    <a:pt x="0" y="0"/>
                  </a:moveTo>
                  <a:lnTo>
                    <a:pt x="60593985" y="0"/>
                  </a:lnTo>
                  <a:lnTo>
                    <a:pt x="60593985" y="14813429"/>
                  </a:lnTo>
                  <a:lnTo>
                    <a:pt x="0" y="148134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13" name="Freeform 13"/>
            <p:cNvSpPr/>
            <p:nvPr/>
          </p:nvSpPr>
          <p:spPr>
            <a:xfrm>
              <a:off x="0" y="0"/>
              <a:ext cx="60738767" cy="14958208"/>
            </a:xfrm>
            <a:custGeom>
              <a:avLst/>
              <a:gdLst/>
              <a:ahLst/>
              <a:cxnLst/>
              <a:rect l="l" t="t" r="r" b="b"/>
              <a:pathLst>
                <a:path w="60738767" h="14958208">
                  <a:moveTo>
                    <a:pt x="60593988" y="14813428"/>
                  </a:moveTo>
                  <a:lnTo>
                    <a:pt x="60738767" y="14813428"/>
                  </a:lnTo>
                  <a:lnTo>
                    <a:pt x="60738767" y="14958208"/>
                  </a:lnTo>
                  <a:lnTo>
                    <a:pt x="60593988" y="14958208"/>
                  </a:lnTo>
                  <a:lnTo>
                    <a:pt x="60593988" y="14813428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4813428"/>
                  </a:lnTo>
                  <a:lnTo>
                    <a:pt x="0" y="14813428"/>
                  </a:lnTo>
                  <a:lnTo>
                    <a:pt x="0" y="144780"/>
                  </a:lnTo>
                  <a:close/>
                  <a:moveTo>
                    <a:pt x="0" y="14813428"/>
                  </a:moveTo>
                  <a:lnTo>
                    <a:pt x="144780" y="14813428"/>
                  </a:lnTo>
                  <a:lnTo>
                    <a:pt x="144780" y="14958208"/>
                  </a:lnTo>
                  <a:lnTo>
                    <a:pt x="0" y="14958208"/>
                  </a:lnTo>
                  <a:lnTo>
                    <a:pt x="0" y="14813428"/>
                  </a:lnTo>
                  <a:close/>
                  <a:moveTo>
                    <a:pt x="60593988" y="144780"/>
                  </a:moveTo>
                  <a:lnTo>
                    <a:pt x="60738767" y="144780"/>
                  </a:lnTo>
                  <a:lnTo>
                    <a:pt x="60738767" y="14813428"/>
                  </a:lnTo>
                  <a:lnTo>
                    <a:pt x="60593988" y="14813428"/>
                  </a:lnTo>
                  <a:lnTo>
                    <a:pt x="60593988" y="144780"/>
                  </a:lnTo>
                  <a:close/>
                  <a:moveTo>
                    <a:pt x="144780" y="14813428"/>
                  </a:moveTo>
                  <a:lnTo>
                    <a:pt x="60593988" y="14813428"/>
                  </a:lnTo>
                  <a:lnTo>
                    <a:pt x="60593988" y="14958208"/>
                  </a:lnTo>
                  <a:lnTo>
                    <a:pt x="144780" y="14958208"/>
                  </a:lnTo>
                  <a:lnTo>
                    <a:pt x="144780" y="14813428"/>
                  </a:lnTo>
                  <a:close/>
                  <a:moveTo>
                    <a:pt x="60593988" y="0"/>
                  </a:moveTo>
                  <a:lnTo>
                    <a:pt x="60738767" y="0"/>
                  </a:lnTo>
                  <a:lnTo>
                    <a:pt x="60738767" y="144780"/>
                  </a:lnTo>
                  <a:lnTo>
                    <a:pt x="60593988" y="144780"/>
                  </a:lnTo>
                  <a:lnTo>
                    <a:pt x="60593988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60593988" y="0"/>
                  </a:lnTo>
                  <a:lnTo>
                    <a:pt x="60593988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6023556" y="6479908"/>
            <a:ext cx="6245545" cy="1194435"/>
            <a:chOff x="0" y="0"/>
            <a:chExt cx="60693501" cy="11607385"/>
          </a:xfrm>
        </p:grpSpPr>
        <p:sp>
          <p:nvSpPr>
            <p:cNvPr id="15" name="Freeform 15"/>
            <p:cNvSpPr/>
            <p:nvPr/>
          </p:nvSpPr>
          <p:spPr>
            <a:xfrm>
              <a:off x="72390" y="72390"/>
              <a:ext cx="60548722" cy="11462604"/>
            </a:xfrm>
            <a:custGeom>
              <a:avLst/>
              <a:gdLst/>
              <a:ahLst/>
              <a:cxnLst/>
              <a:rect l="l" t="t" r="r" b="b"/>
              <a:pathLst>
                <a:path w="60548722" h="11462604">
                  <a:moveTo>
                    <a:pt x="0" y="0"/>
                  </a:moveTo>
                  <a:lnTo>
                    <a:pt x="60548722" y="0"/>
                  </a:lnTo>
                  <a:lnTo>
                    <a:pt x="60548722" y="11462604"/>
                  </a:lnTo>
                  <a:lnTo>
                    <a:pt x="0" y="11462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16" name="Freeform 16"/>
            <p:cNvSpPr/>
            <p:nvPr/>
          </p:nvSpPr>
          <p:spPr>
            <a:xfrm>
              <a:off x="0" y="0"/>
              <a:ext cx="60693498" cy="11607385"/>
            </a:xfrm>
            <a:custGeom>
              <a:avLst/>
              <a:gdLst/>
              <a:ahLst/>
              <a:cxnLst/>
              <a:rect l="l" t="t" r="r" b="b"/>
              <a:pathLst>
                <a:path w="60693498" h="11607385">
                  <a:moveTo>
                    <a:pt x="60548720" y="11462605"/>
                  </a:moveTo>
                  <a:lnTo>
                    <a:pt x="60693498" y="11462605"/>
                  </a:lnTo>
                  <a:lnTo>
                    <a:pt x="60693498" y="11607385"/>
                  </a:lnTo>
                  <a:lnTo>
                    <a:pt x="60548720" y="11607385"/>
                  </a:lnTo>
                  <a:lnTo>
                    <a:pt x="60548720" y="11462604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1462605"/>
                  </a:lnTo>
                  <a:lnTo>
                    <a:pt x="0" y="11462605"/>
                  </a:lnTo>
                  <a:lnTo>
                    <a:pt x="0" y="144780"/>
                  </a:lnTo>
                  <a:close/>
                  <a:moveTo>
                    <a:pt x="0" y="11462605"/>
                  </a:moveTo>
                  <a:lnTo>
                    <a:pt x="144780" y="11462605"/>
                  </a:lnTo>
                  <a:lnTo>
                    <a:pt x="144780" y="11607385"/>
                  </a:lnTo>
                  <a:lnTo>
                    <a:pt x="0" y="11607385"/>
                  </a:lnTo>
                  <a:lnTo>
                    <a:pt x="0" y="11462604"/>
                  </a:lnTo>
                  <a:close/>
                  <a:moveTo>
                    <a:pt x="60548720" y="144780"/>
                  </a:moveTo>
                  <a:lnTo>
                    <a:pt x="60693498" y="144780"/>
                  </a:lnTo>
                  <a:lnTo>
                    <a:pt x="60693498" y="11462605"/>
                  </a:lnTo>
                  <a:lnTo>
                    <a:pt x="60548720" y="11462605"/>
                  </a:lnTo>
                  <a:lnTo>
                    <a:pt x="60548720" y="144780"/>
                  </a:lnTo>
                  <a:close/>
                  <a:moveTo>
                    <a:pt x="144780" y="11462605"/>
                  </a:moveTo>
                  <a:lnTo>
                    <a:pt x="60548720" y="11462605"/>
                  </a:lnTo>
                  <a:lnTo>
                    <a:pt x="60548720" y="11607385"/>
                  </a:lnTo>
                  <a:lnTo>
                    <a:pt x="144780" y="11607385"/>
                  </a:lnTo>
                  <a:lnTo>
                    <a:pt x="144780" y="11462604"/>
                  </a:lnTo>
                  <a:close/>
                  <a:moveTo>
                    <a:pt x="60548720" y="0"/>
                  </a:moveTo>
                  <a:lnTo>
                    <a:pt x="60693498" y="0"/>
                  </a:lnTo>
                  <a:lnTo>
                    <a:pt x="60693498" y="144780"/>
                  </a:lnTo>
                  <a:lnTo>
                    <a:pt x="60548720" y="144780"/>
                  </a:lnTo>
                  <a:lnTo>
                    <a:pt x="60548720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60548720" y="0"/>
                  </a:lnTo>
                  <a:lnTo>
                    <a:pt x="60548720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1839772" y="1377340"/>
            <a:ext cx="839153" cy="839153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3113298" y="3000662"/>
            <a:ext cx="2671011" cy="4114800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7170709" y="3281623"/>
            <a:ext cx="4892104" cy="1108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162942"/>
                </a:solidFill>
                <a:latin typeface="Code Pro"/>
              </a:rPr>
              <a:t>What are the characteristics of those undergoing remote therapy in IAPT during Covid and Pre Covid?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6427979" y="3272098"/>
            <a:ext cx="517666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 Bold"/>
              </a:rPr>
              <a:t>01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427979" y="4818748"/>
            <a:ext cx="517666" cy="4310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543"/>
              </a:lnSpc>
              <a:spcBef>
                <a:spcPct val="0"/>
              </a:spcBef>
            </a:pPr>
            <a:r>
              <a:rPr lang="en-US" sz="2531">
                <a:solidFill>
                  <a:srgbClr val="162942"/>
                </a:solidFill>
                <a:latin typeface="Code Pro Bold"/>
              </a:rPr>
              <a:t>02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7170709" y="4790173"/>
            <a:ext cx="4892104" cy="14801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162942"/>
                </a:solidFill>
                <a:latin typeface="Code Pro"/>
              </a:rPr>
              <a:t>What effect on anxiety and depression symptoms are associated with remote delivery of therapy?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427979" y="6495879"/>
            <a:ext cx="517666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 Bold"/>
              </a:rPr>
              <a:t>03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7170709" y="6565633"/>
            <a:ext cx="4892104" cy="1108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162942"/>
                </a:solidFill>
                <a:latin typeface="Code Pro"/>
              </a:rPr>
              <a:t>How do the effect compare with those associated with face to face therapy delivery prior to COVID-19?</a:t>
            </a:r>
          </a:p>
        </p:txBody>
      </p:sp>
      <p:sp>
        <p:nvSpPr>
          <p:cNvPr id="25" name="TextBox 25"/>
          <p:cNvSpPr txBox="1"/>
          <p:nvPr/>
        </p:nvSpPr>
        <p:spPr>
          <a:xfrm rot="-5400000">
            <a:off x="15070890" y="6582253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445309" y="8660204"/>
            <a:ext cx="19178618" cy="2932492"/>
            <a:chOff x="0" y="0"/>
            <a:chExt cx="186375649" cy="28497625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186230868" cy="28352846"/>
            </a:xfrm>
            <a:custGeom>
              <a:avLst/>
              <a:gdLst/>
              <a:ahLst/>
              <a:cxnLst/>
              <a:rect l="l" t="t" r="r" b="b"/>
              <a:pathLst>
                <a:path w="186230868" h="28352846">
                  <a:moveTo>
                    <a:pt x="0" y="0"/>
                  </a:moveTo>
                  <a:lnTo>
                    <a:pt x="186230868" y="0"/>
                  </a:lnTo>
                  <a:lnTo>
                    <a:pt x="186230868" y="28352845"/>
                  </a:lnTo>
                  <a:lnTo>
                    <a:pt x="0" y="28352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86375650" cy="28497625"/>
            </a:xfrm>
            <a:custGeom>
              <a:avLst/>
              <a:gdLst/>
              <a:ahLst/>
              <a:cxnLst/>
              <a:rect l="l" t="t" r="r" b="b"/>
              <a:pathLst>
                <a:path w="186375650" h="28497625">
                  <a:moveTo>
                    <a:pt x="186230865" y="28352846"/>
                  </a:moveTo>
                  <a:lnTo>
                    <a:pt x="186375650" y="28352846"/>
                  </a:lnTo>
                  <a:lnTo>
                    <a:pt x="186375650" y="28497625"/>
                  </a:lnTo>
                  <a:lnTo>
                    <a:pt x="186230865" y="28497625"/>
                  </a:lnTo>
                  <a:lnTo>
                    <a:pt x="186230865" y="28352846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28352846"/>
                  </a:lnTo>
                  <a:lnTo>
                    <a:pt x="0" y="28352846"/>
                  </a:lnTo>
                  <a:lnTo>
                    <a:pt x="0" y="144780"/>
                  </a:lnTo>
                  <a:close/>
                  <a:moveTo>
                    <a:pt x="0" y="28352846"/>
                  </a:moveTo>
                  <a:lnTo>
                    <a:pt x="144780" y="28352846"/>
                  </a:lnTo>
                  <a:lnTo>
                    <a:pt x="144780" y="28497625"/>
                  </a:lnTo>
                  <a:lnTo>
                    <a:pt x="0" y="28497625"/>
                  </a:lnTo>
                  <a:lnTo>
                    <a:pt x="0" y="28352846"/>
                  </a:lnTo>
                  <a:close/>
                  <a:moveTo>
                    <a:pt x="186230865" y="144780"/>
                  </a:moveTo>
                  <a:lnTo>
                    <a:pt x="186375650" y="144780"/>
                  </a:lnTo>
                  <a:lnTo>
                    <a:pt x="186375650" y="28352846"/>
                  </a:lnTo>
                  <a:lnTo>
                    <a:pt x="186230865" y="28352846"/>
                  </a:lnTo>
                  <a:lnTo>
                    <a:pt x="186230865" y="144780"/>
                  </a:lnTo>
                  <a:close/>
                  <a:moveTo>
                    <a:pt x="144780" y="28352846"/>
                  </a:moveTo>
                  <a:lnTo>
                    <a:pt x="186230865" y="28352846"/>
                  </a:lnTo>
                  <a:lnTo>
                    <a:pt x="186230865" y="28497625"/>
                  </a:lnTo>
                  <a:lnTo>
                    <a:pt x="144780" y="28497625"/>
                  </a:lnTo>
                  <a:lnTo>
                    <a:pt x="144780" y="28352846"/>
                  </a:lnTo>
                  <a:close/>
                  <a:moveTo>
                    <a:pt x="186230865" y="0"/>
                  </a:moveTo>
                  <a:lnTo>
                    <a:pt x="186375650" y="0"/>
                  </a:lnTo>
                  <a:lnTo>
                    <a:pt x="186375650" y="144780"/>
                  </a:lnTo>
                  <a:lnTo>
                    <a:pt x="186230865" y="144780"/>
                  </a:lnTo>
                  <a:lnTo>
                    <a:pt x="186230865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86230865" y="0"/>
                  </a:lnTo>
                  <a:lnTo>
                    <a:pt x="186230865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811165" y="2100899"/>
            <a:ext cx="6506314" cy="5713726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9255720" y="533400"/>
            <a:ext cx="8665356" cy="9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679"/>
              </a:lnSpc>
            </a:pPr>
            <a:r>
              <a:rPr lang="en-US" sz="6399">
                <a:solidFill>
                  <a:srgbClr val="162942"/>
                </a:solidFill>
                <a:latin typeface="Code Pro Bold"/>
              </a:rPr>
              <a:t>Methods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9255720" y="5492221"/>
            <a:ext cx="8269568" cy="2008080"/>
            <a:chOff x="0" y="0"/>
            <a:chExt cx="11026091" cy="2677440"/>
          </a:xfrm>
        </p:grpSpPr>
        <p:sp>
          <p:nvSpPr>
            <p:cNvPr id="8" name="TextBox 8"/>
            <p:cNvSpPr txBox="1"/>
            <p:nvPr/>
          </p:nvSpPr>
          <p:spPr>
            <a:xfrm>
              <a:off x="0" y="-47625"/>
              <a:ext cx="11026091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940"/>
                </a:lnSpc>
                <a:spcBef>
                  <a:spcPct val="0"/>
                </a:spcBef>
              </a:pPr>
              <a:r>
                <a:rPr lang="en-US" sz="2100" spc="128">
                  <a:solidFill>
                    <a:srgbClr val="162942"/>
                  </a:solidFill>
                  <a:latin typeface="Code Pro Bold"/>
                </a:rPr>
                <a:t>COVID-19 &amp; Benchmark Sample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377623" y="1023900"/>
              <a:ext cx="10270844" cy="16535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dirty="0">
                  <a:solidFill>
                    <a:srgbClr val="162942"/>
                  </a:solidFill>
                  <a:latin typeface="Code Pro"/>
                </a:rPr>
                <a:t>Patients who entered treatment on or after March 23 2020 and discharged on/before 26 November 2020. Benchmark sample was from face-to-face therapy delivered March 2019 - March 2020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255720" y="2100899"/>
            <a:ext cx="4040848" cy="2008080"/>
            <a:chOff x="0" y="0"/>
            <a:chExt cx="5387797" cy="2677440"/>
          </a:xfrm>
        </p:grpSpPr>
        <p:sp>
          <p:nvSpPr>
            <p:cNvPr id="11" name="TextBox 11"/>
            <p:cNvSpPr txBox="1"/>
            <p:nvPr/>
          </p:nvSpPr>
          <p:spPr>
            <a:xfrm>
              <a:off x="0" y="-47625"/>
              <a:ext cx="5387797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940"/>
                </a:lnSpc>
                <a:spcBef>
                  <a:spcPct val="0"/>
                </a:spcBef>
              </a:pPr>
              <a:r>
                <a:rPr lang="en-US" sz="2100" spc="128">
                  <a:solidFill>
                    <a:srgbClr val="162942"/>
                  </a:solidFill>
                  <a:latin typeface="Code Pro Bold"/>
                </a:rPr>
                <a:t>Design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184522" y="1023900"/>
              <a:ext cx="5018753" cy="16535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Retrospective cohort and benchmark comparison of remote therapy across 4 IAPT services in Greater Manchester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3306093" y="2100899"/>
            <a:ext cx="4219195" cy="2322405"/>
            <a:chOff x="0" y="0"/>
            <a:chExt cx="5625594" cy="3096540"/>
          </a:xfrm>
        </p:grpSpPr>
        <p:sp>
          <p:nvSpPr>
            <p:cNvPr id="14" name="TextBox 14"/>
            <p:cNvSpPr txBox="1"/>
            <p:nvPr/>
          </p:nvSpPr>
          <p:spPr>
            <a:xfrm>
              <a:off x="0" y="-47625"/>
              <a:ext cx="5625594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940"/>
                </a:lnSpc>
                <a:spcBef>
                  <a:spcPct val="0"/>
                </a:spcBef>
              </a:pPr>
              <a:r>
                <a:rPr lang="en-US" sz="2100" spc="128">
                  <a:solidFill>
                    <a:srgbClr val="162942"/>
                  </a:solidFill>
                  <a:latin typeface="Code Pro Bold"/>
                </a:rPr>
                <a:t>Patients Included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92666" y="1023900"/>
              <a:ext cx="5240261" cy="20726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r>
                <a:rPr lang="en-US" sz="1800" dirty="0">
                  <a:solidFill>
                    <a:srgbClr val="162942"/>
                  </a:solidFill>
                  <a:latin typeface="Code Pro"/>
                </a:rPr>
                <a:t>Intention to treat approach (all patients with one attended appointment were included, providing a more pragmatic definition of entering treatment</a:t>
              </a:r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11975368" y="9220200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 (2022)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075051" y="-339268"/>
            <a:ext cx="1615238" cy="11003283"/>
            <a:chOff x="0" y="0"/>
            <a:chExt cx="15696704" cy="106928664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15551925" cy="106783885"/>
            </a:xfrm>
            <a:custGeom>
              <a:avLst/>
              <a:gdLst/>
              <a:ahLst/>
              <a:cxnLst/>
              <a:rect l="l" t="t" r="r" b="b"/>
              <a:pathLst>
                <a:path w="15551925" h="106783885">
                  <a:moveTo>
                    <a:pt x="0" y="0"/>
                  </a:moveTo>
                  <a:lnTo>
                    <a:pt x="15551925" y="0"/>
                  </a:lnTo>
                  <a:lnTo>
                    <a:pt x="15551925" y="106783885"/>
                  </a:lnTo>
                  <a:lnTo>
                    <a:pt x="0" y="10678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5696704" cy="106928667"/>
            </a:xfrm>
            <a:custGeom>
              <a:avLst/>
              <a:gdLst/>
              <a:ahLst/>
              <a:cxnLst/>
              <a:rect l="l" t="t" r="r" b="b"/>
              <a:pathLst>
                <a:path w="15696704" h="106928667">
                  <a:moveTo>
                    <a:pt x="15551924" y="106783882"/>
                  </a:moveTo>
                  <a:lnTo>
                    <a:pt x="15696704" y="106783882"/>
                  </a:lnTo>
                  <a:lnTo>
                    <a:pt x="15696704" y="106928667"/>
                  </a:lnTo>
                  <a:lnTo>
                    <a:pt x="15551924" y="106928667"/>
                  </a:lnTo>
                  <a:lnTo>
                    <a:pt x="15551924" y="10678388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6783882"/>
                  </a:lnTo>
                  <a:lnTo>
                    <a:pt x="0" y="106783882"/>
                  </a:lnTo>
                  <a:lnTo>
                    <a:pt x="0" y="144780"/>
                  </a:lnTo>
                  <a:close/>
                  <a:moveTo>
                    <a:pt x="0" y="106783882"/>
                  </a:moveTo>
                  <a:lnTo>
                    <a:pt x="144780" y="106783882"/>
                  </a:lnTo>
                  <a:lnTo>
                    <a:pt x="144780" y="106928667"/>
                  </a:lnTo>
                  <a:lnTo>
                    <a:pt x="0" y="106928667"/>
                  </a:lnTo>
                  <a:lnTo>
                    <a:pt x="0" y="106783882"/>
                  </a:lnTo>
                  <a:close/>
                  <a:moveTo>
                    <a:pt x="15551924" y="144780"/>
                  </a:moveTo>
                  <a:lnTo>
                    <a:pt x="15696704" y="144780"/>
                  </a:lnTo>
                  <a:lnTo>
                    <a:pt x="15696704" y="106783882"/>
                  </a:lnTo>
                  <a:lnTo>
                    <a:pt x="15551924" y="106783882"/>
                  </a:lnTo>
                  <a:lnTo>
                    <a:pt x="15551924" y="144780"/>
                  </a:lnTo>
                  <a:close/>
                  <a:moveTo>
                    <a:pt x="144780" y="106783882"/>
                  </a:moveTo>
                  <a:lnTo>
                    <a:pt x="15551924" y="106783882"/>
                  </a:lnTo>
                  <a:lnTo>
                    <a:pt x="15551924" y="106928667"/>
                  </a:lnTo>
                  <a:lnTo>
                    <a:pt x="144780" y="106928667"/>
                  </a:lnTo>
                  <a:lnTo>
                    <a:pt x="144780" y="106783882"/>
                  </a:lnTo>
                  <a:close/>
                  <a:moveTo>
                    <a:pt x="15551924" y="0"/>
                  </a:moveTo>
                  <a:lnTo>
                    <a:pt x="15696704" y="0"/>
                  </a:lnTo>
                  <a:lnTo>
                    <a:pt x="15696704" y="144780"/>
                  </a:lnTo>
                  <a:lnTo>
                    <a:pt x="15551924" y="144780"/>
                  </a:lnTo>
                  <a:lnTo>
                    <a:pt x="15551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5551924" y="0"/>
                  </a:lnTo>
                  <a:lnTo>
                    <a:pt x="15551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2716527" y="3104974"/>
            <a:ext cx="4114800" cy="4114800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8148573" y="2066685"/>
            <a:ext cx="8115322" cy="7191615"/>
            <a:chOff x="0" y="0"/>
            <a:chExt cx="10820430" cy="9588820"/>
          </a:xfrm>
        </p:grpSpPr>
        <p:sp>
          <p:nvSpPr>
            <p:cNvPr id="7" name="TextBox 7"/>
            <p:cNvSpPr txBox="1"/>
            <p:nvPr/>
          </p:nvSpPr>
          <p:spPr>
            <a:xfrm>
              <a:off x="0" y="1693958"/>
              <a:ext cx="10820430" cy="78948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79"/>
                </a:lnSpc>
              </a:pPr>
              <a:r>
                <a:rPr lang="en-US" sz="2128">
                  <a:solidFill>
                    <a:srgbClr val="162942"/>
                  </a:solidFill>
                  <a:latin typeface="Code Pro"/>
                </a:rPr>
                <a:t>Utilized GAD-7 and PHQ-9, routinely collected outcomes in IAPT to assess symptoms of anxiety and depression. </a:t>
              </a:r>
            </a:p>
            <a:p>
              <a:pPr>
                <a:lnSpc>
                  <a:spcPts val="2979"/>
                </a:lnSpc>
              </a:pPr>
              <a:endParaRPr lang="en-US" sz="2128">
                <a:solidFill>
                  <a:srgbClr val="162942"/>
                </a:solidFill>
                <a:latin typeface="Code Pro"/>
              </a:endParaRPr>
            </a:p>
            <a:p>
              <a:pPr>
                <a:lnSpc>
                  <a:spcPts val="2979"/>
                </a:lnSpc>
              </a:pPr>
              <a:r>
                <a:rPr lang="en-US" sz="2128">
                  <a:solidFill>
                    <a:srgbClr val="162942"/>
                  </a:solidFill>
                  <a:latin typeface="Code Pro"/>
                </a:rPr>
                <a:t>Ran a mixed model with a fixed effect to assess change over time. </a:t>
              </a:r>
            </a:p>
            <a:p>
              <a:pPr>
                <a:lnSpc>
                  <a:spcPts val="2979"/>
                </a:lnSpc>
              </a:pPr>
              <a:endParaRPr lang="en-US" sz="2128">
                <a:solidFill>
                  <a:srgbClr val="162942"/>
                </a:solidFill>
                <a:latin typeface="Code Pro"/>
              </a:endParaRPr>
            </a:p>
            <a:p>
              <a:pPr>
                <a:lnSpc>
                  <a:spcPts val="2979"/>
                </a:lnSpc>
              </a:pPr>
              <a:r>
                <a:rPr lang="en-US" sz="2128">
                  <a:solidFill>
                    <a:srgbClr val="162942"/>
                  </a:solidFill>
                  <a:latin typeface="Code Pro"/>
                </a:rPr>
                <a:t>To compare change in outcome between remote therapy and face to face we conducted a mixed effects model and pre-specified confounders including: age, gender, therapy category, and therapist category. </a:t>
              </a:r>
            </a:p>
            <a:p>
              <a:pPr>
                <a:lnSpc>
                  <a:spcPts val="2979"/>
                </a:lnSpc>
              </a:pPr>
              <a:endParaRPr lang="en-US" sz="2128">
                <a:solidFill>
                  <a:srgbClr val="162942"/>
                </a:solidFill>
                <a:latin typeface="Code Pro"/>
              </a:endParaRPr>
            </a:p>
            <a:p>
              <a:pPr>
                <a:lnSpc>
                  <a:spcPts val="2979"/>
                </a:lnSpc>
                <a:spcBef>
                  <a:spcPct val="0"/>
                </a:spcBef>
              </a:pPr>
              <a:r>
                <a:rPr lang="en-US" sz="2128">
                  <a:solidFill>
                    <a:srgbClr val="162942"/>
                  </a:solidFill>
                  <a:latin typeface="Code Pro"/>
                </a:rPr>
                <a:t>As a sensitivity analysis we repeated this analysis but adjusting for PHQ9/GAD7 severity and the variables found to be significantly different between groups at baseline (after adjusting significance level for multiple testing using a Bonferroni correction).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66675"/>
              <a:ext cx="10445805" cy="73542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635"/>
                </a:lnSpc>
                <a:spcBef>
                  <a:spcPct val="0"/>
                </a:spcBef>
              </a:pPr>
              <a:r>
                <a:rPr lang="en-US" sz="3310">
                  <a:solidFill>
                    <a:srgbClr val="162942"/>
                  </a:solidFill>
                  <a:latin typeface="Code Pro Bold"/>
                </a:rPr>
                <a:t>Data Analysis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 rot="-5400000">
            <a:off x="15070890" y="6582253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075051" y="-339268"/>
            <a:ext cx="1615238" cy="11003283"/>
            <a:chOff x="0" y="0"/>
            <a:chExt cx="15696704" cy="106928664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15551925" cy="106783885"/>
            </a:xfrm>
            <a:custGeom>
              <a:avLst/>
              <a:gdLst/>
              <a:ahLst/>
              <a:cxnLst/>
              <a:rect l="l" t="t" r="r" b="b"/>
              <a:pathLst>
                <a:path w="15551925" h="106783885">
                  <a:moveTo>
                    <a:pt x="0" y="0"/>
                  </a:moveTo>
                  <a:lnTo>
                    <a:pt x="15551925" y="0"/>
                  </a:lnTo>
                  <a:lnTo>
                    <a:pt x="15551925" y="106783885"/>
                  </a:lnTo>
                  <a:lnTo>
                    <a:pt x="0" y="10678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5696704" cy="106928667"/>
            </a:xfrm>
            <a:custGeom>
              <a:avLst/>
              <a:gdLst/>
              <a:ahLst/>
              <a:cxnLst/>
              <a:rect l="l" t="t" r="r" b="b"/>
              <a:pathLst>
                <a:path w="15696704" h="106928667">
                  <a:moveTo>
                    <a:pt x="15551924" y="106783882"/>
                  </a:moveTo>
                  <a:lnTo>
                    <a:pt x="15696704" y="106783882"/>
                  </a:lnTo>
                  <a:lnTo>
                    <a:pt x="15696704" y="106928667"/>
                  </a:lnTo>
                  <a:lnTo>
                    <a:pt x="15551924" y="106928667"/>
                  </a:lnTo>
                  <a:lnTo>
                    <a:pt x="15551924" y="10678388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6783882"/>
                  </a:lnTo>
                  <a:lnTo>
                    <a:pt x="0" y="106783882"/>
                  </a:lnTo>
                  <a:lnTo>
                    <a:pt x="0" y="144780"/>
                  </a:lnTo>
                  <a:close/>
                  <a:moveTo>
                    <a:pt x="0" y="106783882"/>
                  </a:moveTo>
                  <a:lnTo>
                    <a:pt x="144780" y="106783882"/>
                  </a:lnTo>
                  <a:lnTo>
                    <a:pt x="144780" y="106928667"/>
                  </a:lnTo>
                  <a:lnTo>
                    <a:pt x="0" y="106928667"/>
                  </a:lnTo>
                  <a:lnTo>
                    <a:pt x="0" y="106783882"/>
                  </a:lnTo>
                  <a:close/>
                  <a:moveTo>
                    <a:pt x="15551924" y="144780"/>
                  </a:moveTo>
                  <a:lnTo>
                    <a:pt x="15696704" y="144780"/>
                  </a:lnTo>
                  <a:lnTo>
                    <a:pt x="15696704" y="106783882"/>
                  </a:lnTo>
                  <a:lnTo>
                    <a:pt x="15551924" y="106783882"/>
                  </a:lnTo>
                  <a:lnTo>
                    <a:pt x="15551924" y="144780"/>
                  </a:lnTo>
                  <a:close/>
                  <a:moveTo>
                    <a:pt x="144780" y="106783882"/>
                  </a:moveTo>
                  <a:lnTo>
                    <a:pt x="15551924" y="106783882"/>
                  </a:lnTo>
                  <a:lnTo>
                    <a:pt x="15551924" y="106928667"/>
                  </a:lnTo>
                  <a:lnTo>
                    <a:pt x="144780" y="106928667"/>
                  </a:lnTo>
                  <a:lnTo>
                    <a:pt x="144780" y="106783882"/>
                  </a:lnTo>
                  <a:close/>
                  <a:moveTo>
                    <a:pt x="15551924" y="0"/>
                  </a:moveTo>
                  <a:lnTo>
                    <a:pt x="15696704" y="0"/>
                  </a:lnTo>
                  <a:lnTo>
                    <a:pt x="15696704" y="144780"/>
                  </a:lnTo>
                  <a:lnTo>
                    <a:pt x="15551924" y="144780"/>
                  </a:lnTo>
                  <a:lnTo>
                    <a:pt x="15551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5551924" y="0"/>
                  </a:lnTo>
                  <a:lnTo>
                    <a:pt x="15551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55" name="Group 55"/>
          <p:cNvGrpSpPr/>
          <p:nvPr/>
        </p:nvGrpSpPr>
        <p:grpSpPr>
          <a:xfrm>
            <a:off x="3949770" y="573654"/>
            <a:ext cx="8776758" cy="1730376"/>
            <a:chOff x="0" y="0"/>
            <a:chExt cx="11702344" cy="2307168"/>
          </a:xfrm>
        </p:grpSpPr>
        <p:sp>
          <p:nvSpPr>
            <p:cNvPr id="56" name="TextBox 56"/>
            <p:cNvSpPr txBox="1"/>
            <p:nvPr/>
          </p:nvSpPr>
          <p:spPr>
            <a:xfrm>
              <a:off x="0" y="-9525"/>
              <a:ext cx="11702344" cy="1304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79"/>
                </a:lnSpc>
              </a:pPr>
              <a:r>
                <a:rPr lang="en-US" sz="6399">
                  <a:solidFill>
                    <a:srgbClr val="162942"/>
                  </a:solidFill>
                  <a:latin typeface="Code Pro Bold"/>
                </a:rPr>
                <a:t>Results</a:t>
              </a:r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1303978" y="1772498"/>
              <a:ext cx="9094389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>
                  <a:solidFill>
                    <a:srgbClr val="162942"/>
                  </a:solidFill>
                  <a:latin typeface="Code Pro"/>
                </a:rPr>
                <a:t>Sample Overivew</a:t>
              </a:r>
            </a:p>
          </p:txBody>
        </p:sp>
      </p:grpSp>
      <p:sp>
        <p:nvSpPr>
          <p:cNvPr id="58" name="TextBox 58"/>
          <p:cNvSpPr txBox="1"/>
          <p:nvPr/>
        </p:nvSpPr>
        <p:spPr>
          <a:xfrm rot="-5400000">
            <a:off x="15070890" y="6582253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  <p:grpSp>
        <p:nvGrpSpPr>
          <p:cNvPr id="124" name="Group 5">
            <a:extLst>
              <a:ext uri="{FF2B5EF4-FFF2-40B4-BE49-F238E27FC236}">
                <a16:creationId xmlns:a16="http://schemas.microsoft.com/office/drawing/2014/main" id="{A9532B82-3FC2-25E6-B8CE-C910AB0EAC25}"/>
              </a:ext>
            </a:extLst>
          </p:cNvPr>
          <p:cNvGrpSpPr/>
          <p:nvPr/>
        </p:nvGrpSpPr>
        <p:grpSpPr>
          <a:xfrm>
            <a:off x="6110145" y="2618856"/>
            <a:ext cx="1891545" cy="1891545"/>
            <a:chOff x="0" y="0"/>
            <a:chExt cx="2522059" cy="2522059"/>
          </a:xfrm>
        </p:grpSpPr>
        <p:sp>
          <p:nvSpPr>
            <p:cNvPr id="125" name="TextBox 6">
              <a:extLst>
                <a:ext uri="{FF2B5EF4-FFF2-40B4-BE49-F238E27FC236}">
                  <a16:creationId xmlns:a16="http://schemas.microsoft.com/office/drawing/2014/main" id="{357D15ED-D5C4-C696-9509-4841981464D8}"/>
                </a:ext>
              </a:extLst>
            </p:cNvPr>
            <p:cNvSpPr txBox="1"/>
            <p:nvPr/>
          </p:nvSpPr>
          <p:spPr>
            <a:xfrm>
              <a:off x="704367" y="977271"/>
              <a:ext cx="1113326" cy="5198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59"/>
                </a:lnSpc>
              </a:pPr>
              <a:r>
                <a:rPr lang="en-US" sz="2328" dirty="0">
                  <a:solidFill>
                    <a:srgbClr val="000000"/>
                  </a:solidFill>
                  <a:latin typeface="Code Pro"/>
                </a:rPr>
                <a:t>64.8%</a:t>
              </a:r>
            </a:p>
          </p:txBody>
        </p:sp>
        <p:grpSp>
          <p:nvGrpSpPr>
            <p:cNvPr id="126" name="Group 7">
              <a:extLst>
                <a:ext uri="{FF2B5EF4-FFF2-40B4-BE49-F238E27FC236}">
                  <a16:creationId xmlns:a16="http://schemas.microsoft.com/office/drawing/2014/main" id="{9533C370-0E97-79E1-A5AE-DF56F41DDEF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0"/>
              <a:ext cx="2522059" cy="2522059"/>
              <a:chOff x="0" y="0"/>
              <a:chExt cx="2540000" cy="2540000"/>
            </a:xfrm>
          </p:grpSpPr>
          <p:sp>
            <p:nvSpPr>
              <p:cNvPr id="127" name="Freeform 8">
                <a:extLst>
                  <a:ext uri="{FF2B5EF4-FFF2-40B4-BE49-F238E27FC236}">
                    <a16:creationId xmlns:a16="http://schemas.microsoft.com/office/drawing/2014/main" id="{6AAF5374-881F-3EA4-2E55-E3178B260FE6}"/>
                  </a:ext>
                </a:extLst>
              </p:cNvPr>
              <p:cNvSpPr/>
              <p:nvPr/>
            </p:nvSpPr>
            <p:spPr>
              <a:xfrm>
                <a:off x="-62725" y="-2035"/>
                <a:ext cx="2665449" cy="2544070"/>
              </a:xfrm>
              <a:custGeom>
                <a:avLst/>
                <a:gdLst/>
                <a:ahLst/>
                <a:cxnLst/>
                <a:rect l="l" t="t" r="r" b="b"/>
                <a:pathLst>
                  <a:path w="2665449" h="2544070">
                    <a:moveTo>
                      <a:pt x="1332725" y="2035"/>
                    </a:moveTo>
                    <a:cubicBezTo>
                      <a:pt x="1787805" y="0"/>
                      <a:pt x="2209190" y="241614"/>
                      <a:pt x="2437320" y="635390"/>
                    </a:cubicBezTo>
                    <a:cubicBezTo>
                      <a:pt x="2665450" y="1029165"/>
                      <a:pt x="2665450" y="1514905"/>
                      <a:pt x="2437320" y="1908680"/>
                    </a:cubicBezTo>
                    <a:cubicBezTo>
                      <a:pt x="2209190" y="2302456"/>
                      <a:pt x="1787805" y="2544070"/>
                      <a:pt x="1332725" y="2542035"/>
                    </a:cubicBezTo>
                    <a:cubicBezTo>
                      <a:pt x="877645" y="2544070"/>
                      <a:pt x="456260" y="2302456"/>
                      <a:pt x="228130" y="1908680"/>
                    </a:cubicBezTo>
                    <a:cubicBezTo>
                      <a:pt x="0" y="1514905"/>
                      <a:pt x="0" y="1029165"/>
                      <a:pt x="228130" y="635390"/>
                    </a:cubicBezTo>
                    <a:cubicBezTo>
                      <a:pt x="456260" y="241614"/>
                      <a:pt x="877645" y="0"/>
                      <a:pt x="1332725" y="2035"/>
                    </a:cubicBezTo>
                    <a:lnTo>
                      <a:pt x="1332725" y="510035"/>
                    </a:lnTo>
                    <a:cubicBezTo>
                      <a:pt x="1059677" y="508814"/>
                      <a:pt x="806846" y="653783"/>
                      <a:pt x="669968" y="890048"/>
                    </a:cubicBezTo>
                    <a:cubicBezTo>
                      <a:pt x="533090" y="1126313"/>
                      <a:pt x="533090" y="1417757"/>
                      <a:pt x="669968" y="1654022"/>
                    </a:cubicBezTo>
                    <a:cubicBezTo>
                      <a:pt x="806846" y="1890287"/>
                      <a:pt x="1059677" y="2035256"/>
                      <a:pt x="1332725" y="2034035"/>
                    </a:cubicBezTo>
                    <a:cubicBezTo>
                      <a:pt x="1605773" y="2035256"/>
                      <a:pt x="1858604" y="1890287"/>
                      <a:pt x="1995482" y="1654022"/>
                    </a:cubicBezTo>
                    <a:cubicBezTo>
                      <a:pt x="2132360" y="1417757"/>
                      <a:pt x="2132360" y="1126313"/>
                      <a:pt x="1995482" y="890048"/>
                    </a:cubicBezTo>
                    <a:cubicBezTo>
                      <a:pt x="1858604" y="653783"/>
                      <a:pt x="1605773" y="508814"/>
                      <a:pt x="1332725" y="510035"/>
                    </a:cubicBezTo>
                    <a:close/>
                  </a:path>
                </a:pathLst>
              </a:custGeom>
              <a:solidFill>
                <a:srgbClr val="494F56"/>
              </a:solidFill>
            </p:spPr>
          </p:sp>
          <p:sp>
            <p:nvSpPr>
              <p:cNvPr id="128" name="Freeform 9">
                <a:extLst>
                  <a:ext uri="{FF2B5EF4-FFF2-40B4-BE49-F238E27FC236}">
                    <a16:creationId xmlns:a16="http://schemas.microsoft.com/office/drawing/2014/main" id="{7A5FF851-3384-A51A-BDBE-9496B1CFB53F}"/>
                  </a:ext>
                </a:extLst>
              </p:cNvPr>
              <p:cNvSpPr/>
              <p:nvPr/>
            </p:nvSpPr>
            <p:spPr>
              <a:xfrm>
                <a:off x="367588" y="17180"/>
                <a:ext cx="2228711" cy="2614115"/>
              </a:xfrm>
              <a:custGeom>
                <a:avLst/>
                <a:gdLst/>
                <a:ahLst/>
                <a:cxnLst/>
                <a:rect l="l" t="t" r="r" b="b"/>
                <a:pathLst>
                  <a:path w="2228711" h="2614115">
                    <a:moveTo>
                      <a:pt x="1219912" y="23148"/>
                    </a:moveTo>
                    <a:cubicBezTo>
                      <a:pt x="1722024" y="152793"/>
                      <a:pt x="2094876" y="574695"/>
                      <a:pt x="2161794" y="1088938"/>
                    </a:cubicBezTo>
                    <a:cubicBezTo>
                      <a:pt x="2228712" y="1603182"/>
                      <a:pt x="1976252" y="2106455"/>
                      <a:pt x="1524041" y="2360285"/>
                    </a:cubicBezTo>
                    <a:cubicBezTo>
                      <a:pt x="1071829" y="2614114"/>
                      <a:pt x="510717" y="2567506"/>
                      <a:pt x="106582" y="2242545"/>
                    </a:cubicBezTo>
                    <a:cubicBezTo>
                      <a:pt x="35397" y="2185828"/>
                      <a:pt x="0" y="2095358"/>
                      <a:pt x="13794" y="2005392"/>
                    </a:cubicBezTo>
                    <a:cubicBezTo>
                      <a:pt x="27589" y="1915427"/>
                      <a:pt x="88465" y="1839718"/>
                      <a:pt x="173373" y="1806935"/>
                    </a:cubicBezTo>
                    <a:cubicBezTo>
                      <a:pt x="258280" y="1774151"/>
                      <a:pt x="354239" y="1789304"/>
                      <a:pt x="424914" y="1846655"/>
                    </a:cubicBezTo>
                    <a:cubicBezTo>
                      <a:pt x="667395" y="2041632"/>
                      <a:pt x="1004062" y="2069597"/>
                      <a:pt x="1275389" y="1917299"/>
                    </a:cubicBezTo>
                    <a:cubicBezTo>
                      <a:pt x="1546716" y="1765001"/>
                      <a:pt x="1698192" y="1463037"/>
                      <a:pt x="1658041" y="1154491"/>
                    </a:cubicBezTo>
                    <a:cubicBezTo>
                      <a:pt x="1617890" y="845945"/>
                      <a:pt x="1394179" y="592804"/>
                      <a:pt x="1092912" y="515017"/>
                    </a:cubicBezTo>
                    <a:cubicBezTo>
                      <a:pt x="1004684" y="492657"/>
                      <a:pt x="935164" y="424799"/>
                      <a:pt x="910676" y="337138"/>
                    </a:cubicBezTo>
                    <a:cubicBezTo>
                      <a:pt x="886188" y="249478"/>
                      <a:pt x="910474" y="155414"/>
                      <a:pt x="974340" y="90567"/>
                    </a:cubicBezTo>
                    <a:cubicBezTo>
                      <a:pt x="1038206" y="25719"/>
                      <a:pt x="1131888" y="0"/>
                      <a:pt x="1219912" y="23148"/>
                    </a:cubicBezTo>
                    <a:close/>
                  </a:path>
                </a:pathLst>
              </a:custGeom>
              <a:solidFill>
                <a:srgbClr val="00BFA8"/>
              </a:solidFill>
            </p:spPr>
          </p:sp>
        </p:grpSp>
      </p:grpSp>
      <p:grpSp>
        <p:nvGrpSpPr>
          <p:cNvPr id="129" name="Group 10">
            <a:extLst>
              <a:ext uri="{FF2B5EF4-FFF2-40B4-BE49-F238E27FC236}">
                <a16:creationId xmlns:a16="http://schemas.microsoft.com/office/drawing/2014/main" id="{93FC3FC3-80CF-7520-55FC-2C4CEEB60E47}"/>
              </a:ext>
            </a:extLst>
          </p:cNvPr>
          <p:cNvGrpSpPr/>
          <p:nvPr/>
        </p:nvGrpSpPr>
        <p:grpSpPr>
          <a:xfrm>
            <a:off x="9810277" y="2585018"/>
            <a:ext cx="1891545" cy="1891545"/>
            <a:chOff x="0" y="0"/>
            <a:chExt cx="2522059" cy="2522059"/>
          </a:xfrm>
        </p:grpSpPr>
        <p:sp>
          <p:nvSpPr>
            <p:cNvPr id="130" name="TextBox 11">
              <a:extLst>
                <a:ext uri="{FF2B5EF4-FFF2-40B4-BE49-F238E27FC236}">
                  <a16:creationId xmlns:a16="http://schemas.microsoft.com/office/drawing/2014/main" id="{B054C6A5-6990-7544-41EB-5F030B951611}"/>
                </a:ext>
              </a:extLst>
            </p:cNvPr>
            <p:cNvSpPr txBox="1"/>
            <p:nvPr/>
          </p:nvSpPr>
          <p:spPr>
            <a:xfrm>
              <a:off x="749503" y="977271"/>
              <a:ext cx="1023054" cy="5198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59"/>
                </a:lnSpc>
              </a:pPr>
              <a:r>
                <a:rPr lang="en-US" sz="2328">
                  <a:solidFill>
                    <a:srgbClr val="000000"/>
                  </a:solidFill>
                  <a:latin typeface="Code Pro"/>
                </a:rPr>
                <a:t>61.8%</a:t>
              </a:r>
            </a:p>
          </p:txBody>
        </p:sp>
        <p:grpSp>
          <p:nvGrpSpPr>
            <p:cNvPr id="131" name="Group 12">
              <a:extLst>
                <a:ext uri="{FF2B5EF4-FFF2-40B4-BE49-F238E27FC236}">
                  <a16:creationId xmlns:a16="http://schemas.microsoft.com/office/drawing/2014/main" id="{B55896F9-7290-1BE9-E494-5A1463FA12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0"/>
              <a:ext cx="2522059" cy="2522059"/>
              <a:chOff x="0" y="0"/>
              <a:chExt cx="2540000" cy="2540000"/>
            </a:xfrm>
          </p:grpSpPr>
          <p:sp>
            <p:nvSpPr>
              <p:cNvPr id="132" name="Freeform 13">
                <a:extLst>
                  <a:ext uri="{FF2B5EF4-FFF2-40B4-BE49-F238E27FC236}">
                    <a16:creationId xmlns:a16="http://schemas.microsoft.com/office/drawing/2014/main" id="{AFA1DC90-6799-F4FD-19EC-908229E69C7F}"/>
                  </a:ext>
                </a:extLst>
              </p:cNvPr>
              <p:cNvSpPr/>
              <p:nvPr/>
            </p:nvSpPr>
            <p:spPr>
              <a:xfrm>
                <a:off x="-62725" y="-2035"/>
                <a:ext cx="2665449" cy="2544070"/>
              </a:xfrm>
              <a:custGeom>
                <a:avLst/>
                <a:gdLst/>
                <a:ahLst/>
                <a:cxnLst/>
                <a:rect l="l" t="t" r="r" b="b"/>
                <a:pathLst>
                  <a:path w="2665449" h="2544070">
                    <a:moveTo>
                      <a:pt x="1332725" y="2035"/>
                    </a:moveTo>
                    <a:cubicBezTo>
                      <a:pt x="1787805" y="0"/>
                      <a:pt x="2209190" y="241614"/>
                      <a:pt x="2437320" y="635390"/>
                    </a:cubicBezTo>
                    <a:cubicBezTo>
                      <a:pt x="2665450" y="1029165"/>
                      <a:pt x="2665450" y="1514905"/>
                      <a:pt x="2437320" y="1908680"/>
                    </a:cubicBezTo>
                    <a:cubicBezTo>
                      <a:pt x="2209190" y="2302456"/>
                      <a:pt x="1787805" y="2544070"/>
                      <a:pt x="1332725" y="2542035"/>
                    </a:cubicBezTo>
                    <a:cubicBezTo>
                      <a:pt x="877645" y="2544070"/>
                      <a:pt x="456260" y="2302456"/>
                      <a:pt x="228130" y="1908680"/>
                    </a:cubicBezTo>
                    <a:cubicBezTo>
                      <a:pt x="0" y="1514905"/>
                      <a:pt x="0" y="1029165"/>
                      <a:pt x="228130" y="635390"/>
                    </a:cubicBezTo>
                    <a:cubicBezTo>
                      <a:pt x="456260" y="241614"/>
                      <a:pt x="877645" y="0"/>
                      <a:pt x="1332725" y="2035"/>
                    </a:cubicBezTo>
                    <a:lnTo>
                      <a:pt x="1332725" y="510035"/>
                    </a:lnTo>
                    <a:cubicBezTo>
                      <a:pt x="1059677" y="508814"/>
                      <a:pt x="806846" y="653783"/>
                      <a:pt x="669968" y="890048"/>
                    </a:cubicBezTo>
                    <a:cubicBezTo>
                      <a:pt x="533090" y="1126313"/>
                      <a:pt x="533090" y="1417757"/>
                      <a:pt x="669968" y="1654022"/>
                    </a:cubicBezTo>
                    <a:cubicBezTo>
                      <a:pt x="806846" y="1890287"/>
                      <a:pt x="1059677" y="2035256"/>
                      <a:pt x="1332725" y="2034035"/>
                    </a:cubicBezTo>
                    <a:cubicBezTo>
                      <a:pt x="1605773" y="2035256"/>
                      <a:pt x="1858604" y="1890287"/>
                      <a:pt x="1995482" y="1654022"/>
                    </a:cubicBezTo>
                    <a:cubicBezTo>
                      <a:pt x="2132360" y="1417757"/>
                      <a:pt x="2132360" y="1126313"/>
                      <a:pt x="1995482" y="890048"/>
                    </a:cubicBezTo>
                    <a:cubicBezTo>
                      <a:pt x="1858604" y="653783"/>
                      <a:pt x="1605773" y="508814"/>
                      <a:pt x="1332725" y="510035"/>
                    </a:cubicBezTo>
                    <a:close/>
                  </a:path>
                </a:pathLst>
              </a:custGeom>
              <a:solidFill>
                <a:srgbClr val="494F56"/>
              </a:solidFill>
            </p:spPr>
          </p:sp>
          <p:sp>
            <p:nvSpPr>
              <p:cNvPr id="133" name="Freeform 14">
                <a:extLst>
                  <a:ext uri="{FF2B5EF4-FFF2-40B4-BE49-F238E27FC236}">
                    <a16:creationId xmlns:a16="http://schemas.microsoft.com/office/drawing/2014/main" id="{38D52F71-1C27-6559-EF82-830F05E3E06A}"/>
                  </a:ext>
                </a:extLst>
              </p:cNvPr>
              <p:cNvSpPr/>
              <p:nvPr/>
            </p:nvSpPr>
            <p:spPr>
              <a:xfrm>
                <a:off x="534832" y="17180"/>
                <a:ext cx="2075317" cy="2604021"/>
              </a:xfrm>
              <a:custGeom>
                <a:avLst/>
                <a:gdLst/>
                <a:ahLst/>
                <a:cxnLst/>
                <a:rect l="l" t="t" r="r" b="b"/>
                <a:pathLst>
                  <a:path w="2075317" h="2604021">
                    <a:moveTo>
                      <a:pt x="1052668" y="23148"/>
                    </a:moveTo>
                    <a:cubicBezTo>
                      <a:pt x="1526743" y="145554"/>
                      <a:pt x="1888231" y="529581"/>
                      <a:pt x="1981774" y="1010184"/>
                    </a:cubicBezTo>
                    <a:cubicBezTo>
                      <a:pt x="2075318" y="1490788"/>
                      <a:pt x="1884254" y="1982362"/>
                      <a:pt x="1490697" y="2273641"/>
                    </a:cubicBezTo>
                    <a:cubicBezTo>
                      <a:pt x="1097140" y="2564920"/>
                      <a:pt x="571192" y="2604020"/>
                      <a:pt x="138890" y="2374138"/>
                    </a:cubicBezTo>
                    <a:cubicBezTo>
                      <a:pt x="58339" y="2331764"/>
                      <a:pt x="6616" y="2249530"/>
                      <a:pt x="3308" y="2158573"/>
                    </a:cubicBezTo>
                    <a:cubicBezTo>
                      <a:pt x="0" y="2067616"/>
                      <a:pt x="45612" y="1981841"/>
                      <a:pt x="122873" y="1933728"/>
                    </a:cubicBezTo>
                    <a:cubicBezTo>
                      <a:pt x="200133" y="1885615"/>
                      <a:pt x="297232" y="1882518"/>
                      <a:pt x="377401" y="1925611"/>
                    </a:cubicBezTo>
                    <a:cubicBezTo>
                      <a:pt x="636782" y="2063540"/>
                      <a:pt x="952351" y="2040080"/>
                      <a:pt x="1188485" y="1865313"/>
                    </a:cubicBezTo>
                    <a:cubicBezTo>
                      <a:pt x="1424620" y="1690545"/>
                      <a:pt x="1539258" y="1395601"/>
                      <a:pt x="1483132" y="1107239"/>
                    </a:cubicBezTo>
                    <a:cubicBezTo>
                      <a:pt x="1427006" y="818876"/>
                      <a:pt x="1210113" y="588460"/>
                      <a:pt x="925668" y="515017"/>
                    </a:cubicBezTo>
                    <a:cubicBezTo>
                      <a:pt x="837440" y="492657"/>
                      <a:pt x="767920" y="424799"/>
                      <a:pt x="743432" y="337138"/>
                    </a:cubicBezTo>
                    <a:cubicBezTo>
                      <a:pt x="718944" y="249478"/>
                      <a:pt x="743230" y="155414"/>
                      <a:pt x="807096" y="90567"/>
                    </a:cubicBezTo>
                    <a:cubicBezTo>
                      <a:pt x="870962" y="25719"/>
                      <a:pt x="964644" y="0"/>
                      <a:pt x="1052668" y="23148"/>
                    </a:cubicBezTo>
                    <a:close/>
                  </a:path>
                </a:pathLst>
              </a:custGeom>
              <a:solidFill>
                <a:srgbClr val="DD3C66"/>
              </a:solidFill>
            </p:spPr>
          </p:sp>
        </p:grpSp>
      </p:grpSp>
      <p:grpSp>
        <p:nvGrpSpPr>
          <p:cNvPr id="134" name="Group 15">
            <a:extLst>
              <a:ext uri="{FF2B5EF4-FFF2-40B4-BE49-F238E27FC236}">
                <a16:creationId xmlns:a16="http://schemas.microsoft.com/office/drawing/2014/main" id="{FA571EA8-7BE4-D941-C0CC-B7EC2DA64326}"/>
              </a:ext>
            </a:extLst>
          </p:cNvPr>
          <p:cNvGrpSpPr/>
          <p:nvPr/>
        </p:nvGrpSpPr>
        <p:grpSpPr>
          <a:xfrm>
            <a:off x="13418212" y="2618856"/>
            <a:ext cx="1891545" cy="1891545"/>
            <a:chOff x="0" y="0"/>
            <a:chExt cx="2522059" cy="2522059"/>
          </a:xfrm>
        </p:grpSpPr>
        <p:sp>
          <p:nvSpPr>
            <p:cNvPr id="135" name="TextBox 16">
              <a:extLst>
                <a:ext uri="{FF2B5EF4-FFF2-40B4-BE49-F238E27FC236}">
                  <a16:creationId xmlns:a16="http://schemas.microsoft.com/office/drawing/2014/main" id="{0B586E43-A770-668C-0755-FBAFB84A6220}"/>
                </a:ext>
              </a:extLst>
            </p:cNvPr>
            <p:cNvSpPr txBox="1"/>
            <p:nvPr/>
          </p:nvSpPr>
          <p:spPr>
            <a:xfrm>
              <a:off x="707517" y="977271"/>
              <a:ext cx="1107026" cy="5198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59"/>
                </a:lnSpc>
              </a:pPr>
              <a:r>
                <a:rPr lang="en-US" sz="2328">
                  <a:solidFill>
                    <a:srgbClr val="000000"/>
                  </a:solidFill>
                  <a:latin typeface="Code Pro"/>
                </a:rPr>
                <a:t>43.6%</a:t>
              </a:r>
            </a:p>
          </p:txBody>
        </p:sp>
        <p:grpSp>
          <p:nvGrpSpPr>
            <p:cNvPr id="136" name="Group 17">
              <a:extLst>
                <a:ext uri="{FF2B5EF4-FFF2-40B4-BE49-F238E27FC236}">
                  <a16:creationId xmlns:a16="http://schemas.microsoft.com/office/drawing/2014/main" id="{778D9E06-454D-E4D3-5909-7AE5A626565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0"/>
              <a:ext cx="2522059" cy="2522059"/>
              <a:chOff x="0" y="0"/>
              <a:chExt cx="2540000" cy="2540000"/>
            </a:xfrm>
          </p:grpSpPr>
          <p:sp>
            <p:nvSpPr>
              <p:cNvPr id="137" name="Freeform 18">
                <a:extLst>
                  <a:ext uri="{FF2B5EF4-FFF2-40B4-BE49-F238E27FC236}">
                    <a16:creationId xmlns:a16="http://schemas.microsoft.com/office/drawing/2014/main" id="{B68A6CB4-0D14-69D0-1B31-D875D289ACC3}"/>
                  </a:ext>
                </a:extLst>
              </p:cNvPr>
              <p:cNvSpPr/>
              <p:nvPr/>
            </p:nvSpPr>
            <p:spPr>
              <a:xfrm>
                <a:off x="-62725" y="-2035"/>
                <a:ext cx="2665449" cy="2544070"/>
              </a:xfrm>
              <a:custGeom>
                <a:avLst/>
                <a:gdLst/>
                <a:ahLst/>
                <a:cxnLst/>
                <a:rect l="l" t="t" r="r" b="b"/>
                <a:pathLst>
                  <a:path w="2665449" h="2544070">
                    <a:moveTo>
                      <a:pt x="1332725" y="2035"/>
                    </a:moveTo>
                    <a:cubicBezTo>
                      <a:pt x="1787805" y="0"/>
                      <a:pt x="2209190" y="241614"/>
                      <a:pt x="2437320" y="635390"/>
                    </a:cubicBezTo>
                    <a:cubicBezTo>
                      <a:pt x="2665450" y="1029165"/>
                      <a:pt x="2665450" y="1514905"/>
                      <a:pt x="2437320" y="1908680"/>
                    </a:cubicBezTo>
                    <a:cubicBezTo>
                      <a:pt x="2209190" y="2302456"/>
                      <a:pt x="1787805" y="2544070"/>
                      <a:pt x="1332725" y="2542035"/>
                    </a:cubicBezTo>
                    <a:cubicBezTo>
                      <a:pt x="877645" y="2544070"/>
                      <a:pt x="456260" y="2302456"/>
                      <a:pt x="228130" y="1908680"/>
                    </a:cubicBezTo>
                    <a:cubicBezTo>
                      <a:pt x="0" y="1514905"/>
                      <a:pt x="0" y="1029165"/>
                      <a:pt x="228130" y="635390"/>
                    </a:cubicBezTo>
                    <a:cubicBezTo>
                      <a:pt x="456260" y="241614"/>
                      <a:pt x="877645" y="0"/>
                      <a:pt x="1332725" y="2035"/>
                    </a:cubicBezTo>
                    <a:lnTo>
                      <a:pt x="1332725" y="510035"/>
                    </a:lnTo>
                    <a:cubicBezTo>
                      <a:pt x="1059677" y="508814"/>
                      <a:pt x="806846" y="653783"/>
                      <a:pt x="669968" y="890048"/>
                    </a:cubicBezTo>
                    <a:cubicBezTo>
                      <a:pt x="533090" y="1126313"/>
                      <a:pt x="533090" y="1417757"/>
                      <a:pt x="669968" y="1654022"/>
                    </a:cubicBezTo>
                    <a:cubicBezTo>
                      <a:pt x="806846" y="1890287"/>
                      <a:pt x="1059677" y="2035256"/>
                      <a:pt x="1332725" y="2034035"/>
                    </a:cubicBezTo>
                    <a:cubicBezTo>
                      <a:pt x="1605773" y="2035256"/>
                      <a:pt x="1858604" y="1890287"/>
                      <a:pt x="1995482" y="1654022"/>
                    </a:cubicBezTo>
                    <a:cubicBezTo>
                      <a:pt x="2132360" y="1417757"/>
                      <a:pt x="2132360" y="1126313"/>
                      <a:pt x="1995482" y="890048"/>
                    </a:cubicBezTo>
                    <a:cubicBezTo>
                      <a:pt x="1858604" y="653783"/>
                      <a:pt x="1605773" y="508814"/>
                      <a:pt x="1332725" y="510035"/>
                    </a:cubicBezTo>
                    <a:close/>
                  </a:path>
                </a:pathLst>
              </a:custGeom>
              <a:solidFill>
                <a:srgbClr val="494F56"/>
              </a:solidFill>
            </p:spPr>
          </p:sp>
          <p:sp>
            <p:nvSpPr>
              <p:cNvPr id="138" name="Freeform 19">
                <a:extLst>
                  <a:ext uri="{FF2B5EF4-FFF2-40B4-BE49-F238E27FC236}">
                    <a16:creationId xmlns:a16="http://schemas.microsoft.com/office/drawing/2014/main" id="{B1B391E6-E0E7-F28A-37FC-09C4D23C9DEC}"/>
                  </a:ext>
                </a:extLst>
              </p:cNvPr>
              <p:cNvSpPr/>
              <p:nvPr/>
            </p:nvSpPr>
            <p:spPr>
              <a:xfrm>
                <a:off x="1253776" y="17180"/>
                <a:ext cx="1357615" cy="2328892"/>
              </a:xfrm>
              <a:custGeom>
                <a:avLst/>
                <a:gdLst/>
                <a:ahLst/>
                <a:cxnLst/>
                <a:rect l="l" t="t" r="r" b="b"/>
                <a:pathLst>
                  <a:path w="1357615" h="2328892">
                    <a:moveTo>
                      <a:pt x="333724" y="23148"/>
                    </a:moveTo>
                    <a:cubicBezTo>
                      <a:pt x="803880" y="144542"/>
                      <a:pt x="1163666" y="523395"/>
                      <a:pt x="1260640" y="999188"/>
                    </a:cubicBezTo>
                    <a:cubicBezTo>
                      <a:pt x="1357614" y="1474982"/>
                      <a:pt x="1174802" y="1964425"/>
                      <a:pt x="789659" y="2260142"/>
                    </a:cubicBezTo>
                    <a:cubicBezTo>
                      <a:pt x="717716" y="2315894"/>
                      <a:pt x="621441" y="2328891"/>
                      <a:pt x="537290" y="2294212"/>
                    </a:cubicBezTo>
                    <a:cubicBezTo>
                      <a:pt x="453139" y="2259532"/>
                      <a:pt x="393976" y="2182478"/>
                      <a:pt x="382202" y="2092225"/>
                    </a:cubicBezTo>
                    <a:cubicBezTo>
                      <a:pt x="370429" y="2001973"/>
                      <a:pt x="407846" y="1912320"/>
                      <a:pt x="480285" y="1857214"/>
                    </a:cubicBezTo>
                    <a:cubicBezTo>
                      <a:pt x="711371" y="1679783"/>
                      <a:pt x="821058" y="1386117"/>
                      <a:pt x="762874" y="1100641"/>
                    </a:cubicBezTo>
                    <a:cubicBezTo>
                      <a:pt x="704689" y="815165"/>
                      <a:pt x="488818" y="587853"/>
                      <a:pt x="206724" y="515017"/>
                    </a:cubicBezTo>
                    <a:cubicBezTo>
                      <a:pt x="118496" y="492657"/>
                      <a:pt x="48976" y="424799"/>
                      <a:pt x="24488" y="337138"/>
                    </a:cubicBezTo>
                    <a:cubicBezTo>
                      <a:pt x="0" y="249478"/>
                      <a:pt x="24286" y="155414"/>
                      <a:pt x="88152" y="90567"/>
                    </a:cubicBezTo>
                    <a:cubicBezTo>
                      <a:pt x="152018" y="25719"/>
                      <a:pt x="245700" y="0"/>
                      <a:pt x="333724" y="23148"/>
                    </a:cubicBezTo>
                    <a:close/>
                  </a:path>
                </a:pathLst>
              </a:custGeom>
              <a:solidFill>
                <a:srgbClr val="00BFA8"/>
              </a:solidFill>
            </p:spPr>
          </p:sp>
        </p:grpSp>
      </p:grpSp>
      <p:pic>
        <p:nvPicPr>
          <p:cNvPr id="139" name="Picture 20">
            <a:extLst>
              <a:ext uri="{FF2B5EF4-FFF2-40B4-BE49-F238E27FC236}">
                <a16:creationId xmlns:a16="http://schemas.microsoft.com/office/drawing/2014/main" id="{545F9774-35AA-05A1-0C19-2587C958C4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2650912" y="3036548"/>
            <a:ext cx="1782833" cy="1294782"/>
          </a:xfrm>
          <a:prstGeom prst="rect">
            <a:avLst/>
          </a:prstGeom>
        </p:spPr>
      </p:pic>
      <p:grpSp>
        <p:nvGrpSpPr>
          <p:cNvPr id="140" name="Group 21">
            <a:extLst>
              <a:ext uri="{FF2B5EF4-FFF2-40B4-BE49-F238E27FC236}">
                <a16:creationId xmlns:a16="http://schemas.microsoft.com/office/drawing/2014/main" id="{039A7C40-7DDF-3D1A-488C-997BE720F4C3}"/>
              </a:ext>
            </a:extLst>
          </p:cNvPr>
          <p:cNvGrpSpPr/>
          <p:nvPr/>
        </p:nvGrpSpPr>
        <p:grpSpPr>
          <a:xfrm>
            <a:off x="7942334" y="9195790"/>
            <a:ext cx="1701540" cy="850770"/>
            <a:chOff x="0" y="0"/>
            <a:chExt cx="2268720" cy="1134360"/>
          </a:xfrm>
        </p:grpSpPr>
        <p:sp>
          <p:nvSpPr>
            <p:cNvPr id="141" name="TextBox 22">
              <a:extLst>
                <a:ext uri="{FF2B5EF4-FFF2-40B4-BE49-F238E27FC236}">
                  <a16:creationId xmlns:a16="http://schemas.microsoft.com/office/drawing/2014/main" id="{AEE22D3B-B708-F673-F1E3-3A0A9A850EA1}"/>
                </a:ext>
              </a:extLst>
            </p:cNvPr>
            <p:cNvSpPr txBox="1"/>
            <p:nvPr/>
          </p:nvSpPr>
          <p:spPr>
            <a:xfrm>
              <a:off x="683526" y="539439"/>
              <a:ext cx="901668" cy="59492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05"/>
                </a:lnSpc>
              </a:pPr>
              <a:r>
                <a:rPr lang="en-US" sz="2646">
                  <a:solidFill>
                    <a:srgbClr val="000000"/>
                  </a:solidFill>
                  <a:latin typeface="Code Pro"/>
                </a:rPr>
                <a:t>66%</a:t>
              </a:r>
            </a:p>
          </p:txBody>
        </p:sp>
        <p:grpSp>
          <p:nvGrpSpPr>
            <p:cNvPr id="142" name="Group 23">
              <a:extLst>
                <a:ext uri="{FF2B5EF4-FFF2-40B4-BE49-F238E27FC236}">
                  <a16:creationId xmlns:a16="http://schemas.microsoft.com/office/drawing/2014/main" id="{633FD998-45D7-A643-B538-B5C028735D6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0"/>
              <a:ext cx="2268720" cy="1134360"/>
              <a:chOff x="0" y="0"/>
              <a:chExt cx="2540000" cy="1270000"/>
            </a:xfrm>
          </p:grpSpPr>
          <p:sp>
            <p:nvSpPr>
              <p:cNvPr id="143" name="Freeform 24">
                <a:extLst>
                  <a:ext uri="{FF2B5EF4-FFF2-40B4-BE49-F238E27FC236}">
                    <a16:creationId xmlns:a16="http://schemas.microsoft.com/office/drawing/2014/main" id="{A1337836-9A36-7D10-AEB4-EA26338FB019}"/>
                  </a:ext>
                </a:extLst>
              </p:cNvPr>
              <p:cNvSpPr/>
              <p:nvPr/>
            </p:nvSpPr>
            <p:spPr>
              <a:xfrm>
                <a:off x="0" y="5667"/>
                <a:ext cx="2540000" cy="1264333"/>
              </a:xfrm>
              <a:custGeom>
                <a:avLst/>
                <a:gdLst/>
                <a:ahLst/>
                <a:cxnLst/>
                <a:rect l="l" t="t" r="r" b="b"/>
                <a:pathLst>
                  <a:path w="2540000" h="1264333">
                    <a:moveTo>
                      <a:pt x="0" y="1264333"/>
                    </a:moveTo>
                    <a:cubicBezTo>
                      <a:pt x="3127" y="565148"/>
                      <a:pt x="570808" y="0"/>
                      <a:pt x="1270000" y="0"/>
                    </a:cubicBezTo>
                    <a:cubicBezTo>
                      <a:pt x="1969192" y="0"/>
                      <a:pt x="2536873" y="565148"/>
                      <a:pt x="2540000" y="1264333"/>
                    </a:cubicBezTo>
                    <a:lnTo>
                      <a:pt x="2032000" y="1264333"/>
                    </a:lnTo>
                    <a:cubicBezTo>
                      <a:pt x="2030124" y="844822"/>
                      <a:pt x="1689515" y="505733"/>
                      <a:pt x="1270000" y="505733"/>
                    </a:cubicBezTo>
                    <a:cubicBezTo>
                      <a:pt x="850485" y="505733"/>
                      <a:pt x="509876" y="844822"/>
                      <a:pt x="508000" y="1264333"/>
                    </a:cubicBezTo>
                    <a:close/>
                  </a:path>
                </a:pathLst>
              </a:custGeom>
              <a:solidFill>
                <a:srgbClr val="494F56"/>
              </a:solidFill>
            </p:spPr>
          </p:sp>
          <p:sp>
            <p:nvSpPr>
              <p:cNvPr id="144" name="Freeform 25">
                <a:extLst>
                  <a:ext uri="{FF2B5EF4-FFF2-40B4-BE49-F238E27FC236}">
                    <a16:creationId xmlns:a16="http://schemas.microsoft.com/office/drawing/2014/main" id="{DE01B761-7A54-D295-36DD-CB5C917CC54F}"/>
                  </a:ext>
                </a:extLst>
              </p:cNvPr>
              <p:cNvSpPr/>
              <p:nvPr/>
            </p:nvSpPr>
            <p:spPr>
              <a:xfrm>
                <a:off x="0" y="-59207"/>
                <a:ext cx="1881827" cy="1329207"/>
              </a:xfrm>
              <a:custGeom>
                <a:avLst/>
                <a:gdLst/>
                <a:ahLst/>
                <a:cxnLst/>
                <a:rect l="l" t="t" r="r" b="b"/>
                <a:pathLst>
                  <a:path w="1881827" h="1329207">
                    <a:moveTo>
                      <a:pt x="0" y="1329207"/>
                    </a:moveTo>
                    <a:cubicBezTo>
                      <a:pt x="0" y="880228"/>
                      <a:pt x="237062" y="464614"/>
                      <a:pt x="623517" y="236065"/>
                    </a:cubicBezTo>
                    <a:cubicBezTo>
                      <a:pt x="1009973" y="7516"/>
                      <a:pt x="1488384" y="0"/>
                      <a:pt x="1881827" y="216298"/>
                    </a:cubicBezTo>
                    <a:lnTo>
                      <a:pt x="1637096" y="661461"/>
                    </a:lnTo>
                    <a:cubicBezTo>
                      <a:pt x="1401030" y="531683"/>
                      <a:pt x="1113984" y="536192"/>
                      <a:pt x="882110" y="673322"/>
                    </a:cubicBezTo>
                    <a:cubicBezTo>
                      <a:pt x="650237" y="810451"/>
                      <a:pt x="508000" y="1059819"/>
                      <a:pt x="508000" y="1329207"/>
                    </a:cubicBezTo>
                    <a:close/>
                  </a:path>
                </a:pathLst>
              </a:custGeom>
              <a:solidFill>
                <a:srgbClr val="6CE5E8"/>
              </a:solidFill>
            </p:spPr>
          </p:sp>
        </p:grpSp>
      </p:grpSp>
      <p:grpSp>
        <p:nvGrpSpPr>
          <p:cNvPr id="145" name="Group 26">
            <a:extLst>
              <a:ext uri="{FF2B5EF4-FFF2-40B4-BE49-F238E27FC236}">
                <a16:creationId xmlns:a16="http://schemas.microsoft.com/office/drawing/2014/main" id="{331F3251-37DF-AC2A-0242-AD22BF17A974}"/>
              </a:ext>
            </a:extLst>
          </p:cNvPr>
          <p:cNvGrpSpPr/>
          <p:nvPr/>
        </p:nvGrpSpPr>
        <p:grpSpPr>
          <a:xfrm>
            <a:off x="5195056" y="9195790"/>
            <a:ext cx="1701540" cy="850770"/>
            <a:chOff x="0" y="0"/>
            <a:chExt cx="2268720" cy="1134360"/>
          </a:xfrm>
        </p:grpSpPr>
        <p:sp>
          <p:nvSpPr>
            <p:cNvPr id="146" name="TextBox 27">
              <a:extLst>
                <a:ext uri="{FF2B5EF4-FFF2-40B4-BE49-F238E27FC236}">
                  <a16:creationId xmlns:a16="http://schemas.microsoft.com/office/drawing/2014/main" id="{0A9DD18E-CEE5-34B9-5BBC-FFB24EC5AA6A}"/>
                </a:ext>
              </a:extLst>
            </p:cNvPr>
            <p:cNvSpPr txBox="1"/>
            <p:nvPr/>
          </p:nvSpPr>
          <p:spPr>
            <a:xfrm>
              <a:off x="688450" y="539439"/>
              <a:ext cx="891821" cy="59492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05"/>
                </a:lnSpc>
              </a:pPr>
              <a:r>
                <a:rPr lang="en-US" sz="2646">
                  <a:solidFill>
                    <a:srgbClr val="000000"/>
                  </a:solidFill>
                  <a:latin typeface="Code Pro"/>
                </a:rPr>
                <a:t>25%</a:t>
              </a:r>
            </a:p>
          </p:txBody>
        </p:sp>
        <p:grpSp>
          <p:nvGrpSpPr>
            <p:cNvPr id="147" name="Group 28">
              <a:extLst>
                <a:ext uri="{FF2B5EF4-FFF2-40B4-BE49-F238E27FC236}">
                  <a16:creationId xmlns:a16="http://schemas.microsoft.com/office/drawing/2014/main" id="{0E3C0F48-4D3B-3E37-CCFA-10845A2F74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0"/>
              <a:ext cx="2268720" cy="1134360"/>
              <a:chOff x="0" y="0"/>
              <a:chExt cx="2540000" cy="1270000"/>
            </a:xfrm>
          </p:grpSpPr>
          <p:sp>
            <p:nvSpPr>
              <p:cNvPr id="148" name="Freeform 29">
                <a:extLst>
                  <a:ext uri="{FF2B5EF4-FFF2-40B4-BE49-F238E27FC236}">
                    <a16:creationId xmlns:a16="http://schemas.microsoft.com/office/drawing/2014/main" id="{BFDE1233-C5F4-B211-4461-322EF99397A3}"/>
                  </a:ext>
                </a:extLst>
              </p:cNvPr>
              <p:cNvSpPr/>
              <p:nvPr/>
            </p:nvSpPr>
            <p:spPr>
              <a:xfrm>
                <a:off x="0" y="5667"/>
                <a:ext cx="2540000" cy="1264333"/>
              </a:xfrm>
              <a:custGeom>
                <a:avLst/>
                <a:gdLst/>
                <a:ahLst/>
                <a:cxnLst/>
                <a:rect l="l" t="t" r="r" b="b"/>
                <a:pathLst>
                  <a:path w="2540000" h="1264333">
                    <a:moveTo>
                      <a:pt x="0" y="1264333"/>
                    </a:moveTo>
                    <a:cubicBezTo>
                      <a:pt x="3127" y="565148"/>
                      <a:pt x="570808" y="0"/>
                      <a:pt x="1270000" y="0"/>
                    </a:cubicBezTo>
                    <a:cubicBezTo>
                      <a:pt x="1969192" y="0"/>
                      <a:pt x="2536873" y="565148"/>
                      <a:pt x="2540000" y="1264333"/>
                    </a:cubicBezTo>
                    <a:lnTo>
                      <a:pt x="2032000" y="1264333"/>
                    </a:lnTo>
                    <a:cubicBezTo>
                      <a:pt x="2030124" y="844822"/>
                      <a:pt x="1689515" y="505733"/>
                      <a:pt x="1270000" y="505733"/>
                    </a:cubicBezTo>
                    <a:cubicBezTo>
                      <a:pt x="850485" y="505733"/>
                      <a:pt x="509876" y="844822"/>
                      <a:pt x="508000" y="1264333"/>
                    </a:cubicBezTo>
                    <a:close/>
                  </a:path>
                </a:pathLst>
              </a:custGeom>
              <a:solidFill>
                <a:srgbClr val="494F56"/>
              </a:solidFill>
            </p:spPr>
          </p:sp>
          <p:sp>
            <p:nvSpPr>
              <p:cNvPr id="149" name="Freeform 30">
                <a:extLst>
                  <a:ext uri="{FF2B5EF4-FFF2-40B4-BE49-F238E27FC236}">
                    <a16:creationId xmlns:a16="http://schemas.microsoft.com/office/drawing/2014/main" id="{18E81211-E38C-0010-6FD9-2C6385371177}"/>
                  </a:ext>
                </a:extLst>
              </p:cNvPr>
              <p:cNvSpPr/>
              <p:nvPr/>
            </p:nvSpPr>
            <p:spPr>
              <a:xfrm>
                <a:off x="0" y="371974"/>
                <a:ext cx="731185" cy="898026"/>
              </a:xfrm>
              <a:custGeom>
                <a:avLst/>
                <a:gdLst/>
                <a:ahLst/>
                <a:cxnLst/>
                <a:rect l="l" t="t" r="r" b="b"/>
                <a:pathLst>
                  <a:path w="731185" h="898026">
                    <a:moveTo>
                      <a:pt x="0" y="898026"/>
                    </a:moveTo>
                    <a:lnTo>
                      <a:pt x="0" y="898026"/>
                    </a:lnTo>
                    <a:cubicBezTo>
                      <a:pt x="0" y="561201"/>
                      <a:pt x="133803" y="238172"/>
                      <a:pt x="371974" y="0"/>
                    </a:cubicBezTo>
                    <a:lnTo>
                      <a:pt x="731185" y="359211"/>
                    </a:lnTo>
                    <a:cubicBezTo>
                      <a:pt x="588282" y="502113"/>
                      <a:pt x="508000" y="695931"/>
                      <a:pt x="508000" y="898026"/>
                    </a:cubicBezTo>
                    <a:close/>
                  </a:path>
                </a:pathLst>
              </a:custGeom>
              <a:solidFill>
                <a:srgbClr val="6CE5E8"/>
              </a:solidFill>
            </p:spPr>
          </p:sp>
        </p:grpSp>
      </p:grpSp>
      <p:grpSp>
        <p:nvGrpSpPr>
          <p:cNvPr id="150" name="Group 31">
            <a:extLst>
              <a:ext uri="{FF2B5EF4-FFF2-40B4-BE49-F238E27FC236}">
                <a16:creationId xmlns:a16="http://schemas.microsoft.com/office/drawing/2014/main" id="{0CEA7578-6E55-D07E-7405-0646ED81BEA3}"/>
              </a:ext>
            </a:extLst>
          </p:cNvPr>
          <p:cNvGrpSpPr/>
          <p:nvPr/>
        </p:nvGrpSpPr>
        <p:grpSpPr>
          <a:xfrm>
            <a:off x="10691625" y="9195790"/>
            <a:ext cx="1701540" cy="850770"/>
            <a:chOff x="0" y="0"/>
            <a:chExt cx="2268720" cy="1134360"/>
          </a:xfrm>
        </p:grpSpPr>
        <p:sp>
          <p:nvSpPr>
            <p:cNvPr id="151" name="TextBox 32">
              <a:extLst>
                <a:ext uri="{FF2B5EF4-FFF2-40B4-BE49-F238E27FC236}">
                  <a16:creationId xmlns:a16="http://schemas.microsoft.com/office/drawing/2014/main" id="{E5204966-A539-00E3-8BD2-23AB4F3C075A}"/>
                </a:ext>
              </a:extLst>
            </p:cNvPr>
            <p:cNvSpPr txBox="1"/>
            <p:nvPr/>
          </p:nvSpPr>
          <p:spPr>
            <a:xfrm>
              <a:off x="824019" y="539439"/>
              <a:ext cx="620681" cy="59492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05"/>
                </a:lnSpc>
              </a:pPr>
              <a:r>
                <a:rPr lang="en-US" sz="2646">
                  <a:solidFill>
                    <a:srgbClr val="000000"/>
                  </a:solidFill>
                  <a:latin typeface="Code Pro"/>
                </a:rPr>
                <a:t>8%</a:t>
              </a:r>
            </a:p>
          </p:txBody>
        </p:sp>
        <p:grpSp>
          <p:nvGrpSpPr>
            <p:cNvPr id="152" name="Group 33">
              <a:extLst>
                <a:ext uri="{FF2B5EF4-FFF2-40B4-BE49-F238E27FC236}">
                  <a16:creationId xmlns:a16="http://schemas.microsoft.com/office/drawing/2014/main" id="{712370EF-50E6-41AD-F26F-0AF457C6425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0"/>
              <a:ext cx="2268720" cy="1134360"/>
              <a:chOff x="0" y="0"/>
              <a:chExt cx="2540000" cy="1270000"/>
            </a:xfrm>
          </p:grpSpPr>
          <p:sp>
            <p:nvSpPr>
              <p:cNvPr id="153" name="Freeform 34">
                <a:extLst>
                  <a:ext uri="{FF2B5EF4-FFF2-40B4-BE49-F238E27FC236}">
                    <a16:creationId xmlns:a16="http://schemas.microsoft.com/office/drawing/2014/main" id="{58C2B877-A1A0-9ECA-DE11-DB9378C1DCC0}"/>
                  </a:ext>
                </a:extLst>
              </p:cNvPr>
              <p:cNvSpPr/>
              <p:nvPr/>
            </p:nvSpPr>
            <p:spPr>
              <a:xfrm>
                <a:off x="0" y="5667"/>
                <a:ext cx="2540000" cy="1264333"/>
              </a:xfrm>
              <a:custGeom>
                <a:avLst/>
                <a:gdLst/>
                <a:ahLst/>
                <a:cxnLst/>
                <a:rect l="l" t="t" r="r" b="b"/>
                <a:pathLst>
                  <a:path w="2540000" h="1264333">
                    <a:moveTo>
                      <a:pt x="0" y="1264333"/>
                    </a:moveTo>
                    <a:cubicBezTo>
                      <a:pt x="3127" y="565148"/>
                      <a:pt x="570808" y="0"/>
                      <a:pt x="1270000" y="0"/>
                    </a:cubicBezTo>
                    <a:cubicBezTo>
                      <a:pt x="1969192" y="0"/>
                      <a:pt x="2536873" y="565148"/>
                      <a:pt x="2540000" y="1264333"/>
                    </a:cubicBezTo>
                    <a:lnTo>
                      <a:pt x="2032000" y="1264333"/>
                    </a:lnTo>
                    <a:cubicBezTo>
                      <a:pt x="2030124" y="844822"/>
                      <a:pt x="1689515" y="505733"/>
                      <a:pt x="1270000" y="505733"/>
                    </a:cubicBezTo>
                    <a:cubicBezTo>
                      <a:pt x="850485" y="505733"/>
                      <a:pt x="509876" y="844822"/>
                      <a:pt x="508000" y="1264333"/>
                    </a:cubicBezTo>
                    <a:close/>
                  </a:path>
                </a:pathLst>
              </a:custGeom>
              <a:solidFill>
                <a:srgbClr val="494F56"/>
              </a:solidFill>
            </p:spPr>
          </p:sp>
          <p:sp>
            <p:nvSpPr>
              <p:cNvPr id="154" name="Freeform 35">
                <a:extLst>
                  <a:ext uri="{FF2B5EF4-FFF2-40B4-BE49-F238E27FC236}">
                    <a16:creationId xmlns:a16="http://schemas.microsoft.com/office/drawing/2014/main" id="{D43893C4-AA3F-444C-20F0-CF7813BA9A16}"/>
                  </a:ext>
                </a:extLst>
              </p:cNvPr>
              <p:cNvSpPr/>
              <p:nvPr/>
            </p:nvSpPr>
            <p:spPr>
              <a:xfrm>
                <a:off x="0" y="954164"/>
                <a:ext cx="531940" cy="315836"/>
              </a:xfrm>
              <a:custGeom>
                <a:avLst/>
                <a:gdLst/>
                <a:ahLst/>
                <a:cxnLst/>
                <a:rect l="l" t="t" r="r" b="b"/>
                <a:pathLst>
                  <a:path w="531940" h="315836">
                    <a:moveTo>
                      <a:pt x="0" y="315836"/>
                    </a:moveTo>
                    <a:lnTo>
                      <a:pt x="0" y="315836"/>
                    </a:lnTo>
                    <a:cubicBezTo>
                      <a:pt x="0" y="209301"/>
                      <a:pt x="13405" y="103188"/>
                      <a:pt x="39899" y="0"/>
                    </a:cubicBezTo>
                    <a:lnTo>
                      <a:pt x="531940" y="126334"/>
                    </a:lnTo>
                    <a:cubicBezTo>
                      <a:pt x="516043" y="188247"/>
                      <a:pt x="508000" y="251915"/>
                      <a:pt x="508000" y="315836"/>
                    </a:cubicBezTo>
                    <a:close/>
                  </a:path>
                </a:pathLst>
              </a:custGeom>
              <a:solidFill>
                <a:srgbClr val="6CE5E8"/>
              </a:solidFill>
            </p:spPr>
          </p:sp>
        </p:grpSp>
      </p:grpSp>
      <p:pic>
        <p:nvPicPr>
          <p:cNvPr id="155" name="Picture 36">
            <a:extLst>
              <a:ext uri="{FF2B5EF4-FFF2-40B4-BE49-F238E27FC236}">
                <a16:creationId xmlns:a16="http://schemas.microsoft.com/office/drawing/2014/main" id="{35316D8E-932F-D26D-15CA-ADAE024048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2722189" y="5733226"/>
            <a:ext cx="1782833" cy="1294782"/>
          </a:xfrm>
          <a:prstGeom prst="rect">
            <a:avLst/>
          </a:prstGeom>
        </p:spPr>
      </p:pic>
      <p:sp>
        <p:nvSpPr>
          <p:cNvPr id="156" name="TextBox 41">
            <a:extLst>
              <a:ext uri="{FF2B5EF4-FFF2-40B4-BE49-F238E27FC236}">
                <a16:creationId xmlns:a16="http://schemas.microsoft.com/office/drawing/2014/main" id="{E6069427-DDC6-FCC4-C87A-28E64F86B319}"/>
              </a:ext>
            </a:extLst>
          </p:cNvPr>
          <p:cNvSpPr txBox="1"/>
          <p:nvPr/>
        </p:nvSpPr>
        <p:spPr>
          <a:xfrm>
            <a:off x="2222475" y="4738067"/>
            <a:ext cx="2639707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"/>
              </a:rPr>
              <a:t>Average age</a:t>
            </a:r>
          </a:p>
        </p:txBody>
      </p:sp>
      <p:sp>
        <p:nvSpPr>
          <p:cNvPr id="157" name="TextBox 42">
            <a:extLst>
              <a:ext uri="{FF2B5EF4-FFF2-40B4-BE49-F238E27FC236}">
                <a16:creationId xmlns:a16="http://schemas.microsoft.com/office/drawing/2014/main" id="{FF249EA8-04C7-4F3B-ED2D-2B0925F586FC}"/>
              </a:ext>
            </a:extLst>
          </p:cNvPr>
          <p:cNvSpPr txBox="1"/>
          <p:nvPr/>
        </p:nvSpPr>
        <p:spPr>
          <a:xfrm>
            <a:off x="6110145" y="4738067"/>
            <a:ext cx="2061833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"/>
              </a:rPr>
              <a:t>Female</a:t>
            </a:r>
          </a:p>
        </p:txBody>
      </p:sp>
      <p:sp>
        <p:nvSpPr>
          <p:cNvPr id="158" name="TextBox 43">
            <a:extLst>
              <a:ext uri="{FF2B5EF4-FFF2-40B4-BE49-F238E27FC236}">
                <a16:creationId xmlns:a16="http://schemas.microsoft.com/office/drawing/2014/main" id="{40613D08-7CD2-7590-ACCC-5E88F514905B}"/>
              </a:ext>
            </a:extLst>
          </p:cNvPr>
          <p:cNvSpPr txBox="1"/>
          <p:nvPr/>
        </p:nvSpPr>
        <p:spPr>
          <a:xfrm>
            <a:off x="9810277" y="4704230"/>
            <a:ext cx="1925863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"/>
              </a:rPr>
              <a:t>White</a:t>
            </a:r>
          </a:p>
        </p:txBody>
      </p:sp>
      <p:sp>
        <p:nvSpPr>
          <p:cNvPr id="159" name="TextBox 44">
            <a:extLst>
              <a:ext uri="{FF2B5EF4-FFF2-40B4-BE49-F238E27FC236}">
                <a16:creationId xmlns:a16="http://schemas.microsoft.com/office/drawing/2014/main" id="{07020873-D4BE-5ECD-BAC9-412176E2C1D6}"/>
              </a:ext>
            </a:extLst>
          </p:cNvPr>
          <p:cNvSpPr txBox="1"/>
          <p:nvPr/>
        </p:nvSpPr>
        <p:spPr>
          <a:xfrm>
            <a:off x="12983915" y="4738067"/>
            <a:ext cx="3081610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"/>
              </a:rPr>
              <a:t>In employment</a:t>
            </a:r>
          </a:p>
        </p:txBody>
      </p:sp>
      <p:sp>
        <p:nvSpPr>
          <p:cNvPr id="160" name="TextBox 45">
            <a:extLst>
              <a:ext uri="{FF2B5EF4-FFF2-40B4-BE49-F238E27FC236}">
                <a16:creationId xmlns:a16="http://schemas.microsoft.com/office/drawing/2014/main" id="{CE20D81A-8F4A-542E-14BB-C1031078FF3A}"/>
              </a:ext>
            </a:extLst>
          </p:cNvPr>
          <p:cNvSpPr txBox="1"/>
          <p:nvPr/>
        </p:nvSpPr>
        <p:spPr>
          <a:xfrm>
            <a:off x="4505021" y="8684357"/>
            <a:ext cx="3081610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"/>
              </a:rPr>
              <a:t>Step 2</a:t>
            </a:r>
          </a:p>
        </p:txBody>
      </p:sp>
      <p:sp>
        <p:nvSpPr>
          <p:cNvPr id="161" name="TextBox 46">
            <a:extLst>
              <a:ext uri="{FF2B5EF4-FFF2-40B4-BE49-F238E27FC236}">
                <a16:creationId xmlns:a16="http://schemas.microsoft.com/office/drawing/2014/main" id="{7AE0E795-A128-8728-2896-F39240DB922D}"/>
              </a:ext>
            </a:extLst>
          </p:cNvPr>
          <p:cNvSpPr txBox="1"/>
          <p:nvPr/>
        </p:nvSpPr>
        <p:spPr>
          <a:xfrm>
            <a:off x="7352596" y="8684357"/>
            <a:ext cx="3081610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"/>
              </a:rPr>
              <a:t>Step 3</a:t>
            </a:r>
          </a:p>
        </p:txBody>
      </p:sp>
      <p:sp>
        <p:nvSpPr>
          <p:cNvPr id="162" name="TextBox 47">
            <a:extLst>
              <a:ext uri="{FF2B5EF4-FFF2-40B4-BE49-F238E27FC236}">
                <a16:creationId xmlns:a16="http://schemas.microsoft.com/office/drawing/2014/main" id="{3E164A8E-09E4-540D-ECAE-53A229FA22FF}"/>
              </a:ext>
            </a:extLst>
          </p:cNvPr>
          <p:cNvSpPr txBox="1"/>
          <p:nvPr/>
        </p:nvSpPr>
        <p:spPr>
          <a:xfrm>
            <a:off x="10001590" y="8684357"/>
            <a:ext cx="3081610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"/>
              </a:rPr>
              <a:t>Step 3+</a:t>
            </a:r>
          </a:p>
        </p:txBody>
      </p:sp>
      <p:sp>
        <p:nvSpPr>
          <p:cNvPr id="163" name="TextBox 48">
            <a:extLst>
              <a:ext uri="{FF2B5EF4-FFF2-40B4-BE49-F238E27FC236}">
                <a16:creationId xmlns:a16="http://schemas.microsoft.com/office/drawing/2014/main" id="{204D0913-24E0-17EC-D749-3ECD6F5E7C34}"/>
              </a:ext>
            </a:extLst>
          </p:cNvPr>
          <p:cNvSpPr txBox="1"/>
          <p:nvPr/>
        </p:nvSpPr>
        <p:spPr>
          <a:xfrm>
            <a:off x="2460788" y="7695914"/>
            <a:ext cx="2639707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"/>
              </a:rPr>
              <a:t>Average age</a:t>
            </a:r>
          </a:p>
        </p:txBody>
      </p:sp>
      <p:grpSp>
        <p:nvGrpSpPr>
          <p:cNvPr id="164" name="Group 51">
            <a:extLst>
              <a:ext uri="{FF2B5EF4-FFF2-40B4-BE49-F238E27FC236}">
                <a16:creationId xmlns:a16="http://schemas.microsoft.com/office/drawing/2014/main" id="{4F365EFC-A0B4-915C-D147-FA628588146A}"/>
              </a:ext>
            </a:extLst>
          </p:cNvPr>
          <p:cNvGrpSpPr/>
          <p:nvPr/>
        </p:nvGrpSpPr>
        <p:grpSpPr>
          <a:xfrm>
            <a:off x="6110145" y="5434844"/>
            <a:ext cx="1891545" cy="1891545"/>
            <a:chOff x="0" y="0"/>
            <a:chExt cx="2522059" cy="2522059"/>
          </a:xfrm>
        </p:grpSpPr>
        <p:sp>
          <p:nvSpPr>
            <p:cNvPr id="165" name="TextBox 52">
              <a:extLst>
                <a:ext uri="{FF2B5EF4-FFF2-40B4-BE49-F238E27FC236}">
                  <a16:creationId xmlns:a16="http://schemas.microsoft.com/office/drawing/2014/main" id="{11FB0D18-E437-DAC2-A853-D3ECC0944101}"/>
                </a:ext>
              </a:extLst>
            </p:cNvPr>
            <p:cNvSpPr txBox="1"/>
            <p:nvPr/>
          </p:nvSpPr>
          <p:spPr>
            <a:xfrm>
              <a:off x="704367" y="977271"/>
              <a:ext cx="1113326" cy="5198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59"/>
                </a:lnSpc>
              </a:pPr>
              <a:r>
                <a:rPr lang="en-US" sz="2328">
                  <a:solidFill>
                    <a:srgbClr val="000000"/>
                  </a:solidFill>
                  <a:latin typeface="Code Pro"/>
                </a:rPr>
                <a:t>64.8%</a:t>
              </a:r>
            </a:p>
          </p:txBody>
        </p:sp>
        <p:grpSp>
          <p:nvGrpSpPr>
            <p:cNvPr id="166" name="Group 53">
              <a:extLst>
                <a:ext uri="{FF2B5EF4-FFF2-40B4-BE49-F238E27FC236}">
                  <a16:creationId xmlns:a16="http://schemas.microsoft.com/office/drawing/2014/main" id="{02485A60-C860-459D-7E16-522E49C4327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0"/>
              <a:ext cx="2522059" cy="2522059"/>
              <a:chOff x="0" y="0"/>
              <a:chExt cx="2540000" cy="2540000"/>
            </a:xfrm>
          </p:grpSpPr>
          <p:sp>
            <p:nvSpPr>
              <p:cNvPr id="167" name="Freeform 54">
                <a:extLst>
                  <a:ext uri="{FF2B5EF4-FFF2-40B4-BE49-F238E27FC236}">
                    <a16:creationId xmlns:a16="http://schemas.microsoft.com/office/drawing/2014/main" id="{32489D00-DB3C-B995-0F28-B65726494A5B}"/>
                  </a:ext>
                </a:extLst>
              </p:cNvPr>
              <p:cNvSpPr/>
              <p:nvPr/>
            </p:nvSpPr>
            <p:spPr>
              <a:xfrm>
                <a:off x="-62725" y="-2035"/>
                <a:ext cx="2665449" cy="2544070"/>
              </a:xfrm>
              <a:custGeom>
                <a:avLst/>
                <a:gdLst/>
                <a:ahLst/>
                <a:cxnLst/>
                <a:rect l="l" t="t" r="r" b="b"/>
                <a:pathLst>
                  <a:path w="2665449" h="2544070">
                    <a:moveTo>
                      <a:pt x="1332725" y="2035"/>
                    </a:moveTo>
                    <a:cubicBezTo>
                      <a:pt x="1787805" y="0"/>
                      <a:pt x="2209190" y="241614"/>
                      <a:pt x="2437320" y="635390"/>
                    </a:cubicBezTo>
                    <a:cubicBezTo>
                      <a:pt x="2665450" y="1029165"/>
                      <a:pt x="2665450" y="1514905"/>
                      <a:pt x="2437320" y="1908680"/>
                    </a:cubicBezTo>
                    <a:cubicBezTo>
                      <a:pt x="2209190" y="2302456"/>
                      <a:pt x="1787805" y="2544070"/>
                      <a:pt x="1332725" y="2542035"/>
                    </a:cubicBezTo>
                    <a:cubicBezTo>
                      <a:pt x="877645" y="2544070"/>
                      <a:pt x="456260" y="2302456"/>
                      <a:pt x="228130" y="1908680"/>
                    </a:cubicBezTo>
                    <a:cubicBezTo>
                      <a:pt x="0" y="1514905"/>
                      <a:pt x="0" y="1029165"/>
                      <a:pt x="228130" y="635390"/>
                    </a:cubicBezTo>
                    <a:cubicBezTo>
                      <a:pt x="456260" y="241614"/>
                      <a:pt x="877645" y="0"/>
                      <a:pt x="1332725" y="2035"/>
                    </a:cubicBezTo>
                    <a:lnTo>
                      <a:pt x="1332725" y="510035"/>
                    </a:lnTo>
                    <a:cubicBezTo>
                      <a:pt x="1059677" y="508814"/>
                      <a:pt x="806846" y="653783"/>
                      <a:pt x="669968" y="890048"/>
                    </a:cubicBezTo>
                    <a:cubicBezTo>
                      <a:pt x="533090" y="1126313"/>
                      <a:pt x="533090" y="1417757"/>
                      <a:pt x="669968" y="1654022"/>
                    </a:cubicBezTo>
                    <a:cubicBezTo>
                      <a:pt x="806846" y="1890287"/>
                      <a:pt x="1059677" y="2035256"/>
                      <a:pt x="1332725" y="2034035"/>
                    </a:cubicBezTo>
                    <a:cubicBezTo>
                      <a:pt x="1605773" y="2035256"/>
                      <a:pt x="1858604" y="1890287"/>
                      <a:pt x="1995482" y="1654022"/>
                    </a:cubicBezTo>
                    <a:cubicBezTo>
                      <a:pt x="2132360" y="1417757"/>
                      <a:pt x="2132360" y="1126313"/>
                      <a:pt x="1995482" y="890048"/>
                    </a:cubicBezTo>
                    <a:cubicBezTo>
                      <a:pt x="1858604" y="653783"/>
                      <a:pt x="1605773" y="508814"/>
                      <a:pt x="1332725" y="510035"/>
                    </a:cubicBezTo>
                    <a:close/>
                  </a:path>
                </a:pathLst>
              </a:custGeom>
              <a:solidFill>
                <a:srgbClr val="494F56"/>
              </a:solidFill>
            </p:spPr>
          </p:sp>
          <p:sp>
            <p:nvSpPr>
              <p:cNvPr id="168" name="Freeform 55">
                <a:extLst>
                  <a:ext uri="{FF2B5EF4-FFF2-40B4-BE49-F238E27FC236}">
                    <a16:creationId xmlns:a16="http://schemas.microsoft.com/office/drawing/2014/main" id="{DEE892D9-D000-09E9-C1B8-A553C2DB93AF}"/>
                  </a:ext>
                </a:extLst>
              </p:cNvPr>
              <p:cNvSpPr/>
              <p:nvPr/>
            </p:nvSpPr>
            <p:spPr>
              <a:xfrm>
                <a:off x="367588" y="17180"/>
                <a:ext cx="2228711" cy="2614115"/>
              </a:xfrm>
              <a:custGeom>
                <a:avLst/>
                <a:gdLst/>
                <a:ahLst/>
                <a:cxnLst/>
                <a:rect l="l" t="t" r="r" b="b"/>
                <a:pathLst>
                  <a:path w="2228711" h="2614115">
                    <a:moveTo>
                      <a:pt x="1219912" y="23148"/>
                    </a:moveTo>
                    <a:cubicBezTo>
                      <a:pt x="1722024" y="152793"/>
                      <a:pt x="2094876" y="574695"/>
                      <a:pt x="2161794" y="1088938"/>
                    </a:cubicBezTo>
                    <a:cubicBezTo>
                      <a:pt x="2228712" y="1603182"/>
                      <a:pt x="1976252" y="2106455"/>
                      <a:pt x="1524041" y="2360285"/>
                    </a:cubicBezTo>
                    <a:cubicBezTo>
                      <a:pt x="1071829" y="2614114"/>
                      <a:pt x="510717" y="2567506"/>
                      <a:pt x="106582" y="2242545"/>
                    </a:cubicBezTo>
                    <a:cubicBezTo>
                      <a:pt x="35397" y="2185828"/>
                      <a:pt x="0" y="2095358"/>
                      <a:pt x="13794" y="2005392"/>
                    </a:cubicBezTo>
                    <a:cubicBezTo>
                      <a:pt x="27589" y="1915427"/>
                      <a:pt x="88465" y="1839718"/>
                      <a:pt x="173373" y="1806935"/>
                    </a:cubicBezTo>
                    <a:cubicBezTo>
                      <a:pt x="258280" y="1774151"/>
                      <a:pt x="354239" y="1789304"/>
                      <a:pt x="424914" y="1846655"/>
                    </a:cubicBezTo>
                    <a:cubicBezTo>
                      <a:pt x="667395" y="2041632"/>
                      <a:pt x="1004062" y="2069597"/>
                      <a:pt x="1275389" y="1917299"/>
                    </a:cubicBezTo>
                    <a:cubicBezTo>
                      <a:pt x="1546716" y="1765001"/>
                      <a:pt x="1698192" y="1463037"/>
                      <a:pt x="1658041" y="1154491"/>
                    </a:cubicBezTo>
                    <a:cubicBezTo>
                      <a:pt x="1617890" y="845945"/>
                      <a:pt x="1394179" y="592804"/>
                      <a:pt x="1092912" y="515017"/>
                    </a:cubicBezTo>
                    <a:cubicBezTo>
                      <a:pt x="1004684" y="492657"/>
                      <a:pt x="935164" y="424799"/>
                      <a:pt x="910676" y="337138"/>
                    </a:cubicBezTo>
                    <a:cubicBezTo>
                      <a:pt x="886188" y="249478"/>
                      <a:pt x="910474" y="155414"/>
                      <a:pt x="974340" y="90567"/>
                    </a:cubicBezTo>
                    <a:cubicBezTo>
                      <a:pt x="1038206" y="25719"/>
                      <a:pt x="1131888" y="0"/>
                      <a:pt x="1219912" y="23148"/>
                    </a:cubicBezTo>
                    <a:close/>
                  </a:path>
                </a:pathLst>
              </a:custGeom>
              <a:solidFill>
                <a:srgbClr val="00BFA8"/>
              </a:solidFill>
            </p:spPr>
          </p:sp>
        </p:grpSp>
      </p:grpSp>
      <p:grpSp>
        <p:nvGrpSpPr>
          <p:cNvPr id="169" name="Group 56">
            <a:extLst>
              <a:ext uri="{FF2B5EF4-FFF2-40B4-BE49-F238E27FC236}">
                <a16:creationId xmlns:a16="http://schemas.microsoft.com/office/drawing/2014/main" id="{C35E3914-A804-3020-CE2E-47E8830CD060}"/>
              </a:ext>
            </a:extLst>
          </p:cNvPr>
          <p:cNvGrpSpPr/>
          <p:nvPr/>
        </p:nvGrpSpPr>
        <p:grpSpPr>
          <a:xfrm>
            <a:off x="9810277" y="5401007"/>
            <a:ext cx="1891545" cy="1891545"/>
            <a:chOff x="0" y="0"/>
            <a:chExt cx="2522059" cy="2522059"/>
          </a:xfrm>
        </p:grpSpPr>
        <p:sp>
          <p:nvSpPr>
            <p:cNvPr id="170" name="TextBox 57">
              <a:extLst>
                <a:ext uri="{FF2B5EF4-FFF2-40B4-BE49-F238E27FC236}">
                  <a16:creationId xmlns:a16="http://schemas.microsoft.com/office/drawing/2014/main" id="{C28E742F-3CE1-8CBD-EB28-8546B0984B5A}"/>
                </a:ext>
              </a:extLst>
            </p:cNvPr>
            <p:cNvSpPr txBox="1"/>
            <p:nvPr/>
          </p:nvSpPr>
          <p:spPr>
            <a:xfrm>
              <a:off x="749503" y="977271"/>
              <a:ext cx="1023054" cy="5198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59"/>
                </a:lnSpc>
              </a:pPr>
              <a:r>
                <a:rPr lang="en-US" sz="2328">
                  <a:solidFill>
                    <a:srgbClr val="000000"/>
                  </a:solidFill>
                  <a:latin typeface="Code Pro"/>
                </a:rPr>
                <a:t>61.8%</a:t>
              </a:r>
            </a:p>
          </p:txBody>
        </p:sp>
        <p:grpSp>
          <p:nvGrpSpPr>
            <p:cNvPr id="171" name="Group 58">
              <a:extLst>
                <a:ext uri="{FF2B5EF4-FFF2-40B4-BE49-F238E27FC236}">
                  <a16:creationId xmlns:a16="http://schemas.microsoft.com/office/drawing/2014/main" id="{C67209D5-C38F-8E8C-85A9-88C16481393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0"/>
              <a:ext cx="2522059" cy="2522059"/>
              <a:chOff x="0" y="0"/>
              <a:chExt cx="2540000" cy="2540000"/>
            </a:xfrm>
          </p:grpSpPr>
          <p:sp>
            <p:nvSpPr>
              <p:cNvPr id="172" name="Freeform 59">
                <a:extLst>
                  <a:ext uri="{FF2B5EF4-FFF2-40B4-BE49-F238E27FC236}">
                    <a16:creationId xmlns:a16="http://schemas.microsoft.com/office/drawing/2014/main" id="{430EC389-48AF-1094-9606-2F139C990641}"/>
                  </a:ext>
                </a:extLst>
              </p:cNvPr>
              <p:cNvSpPr/>
              <p:nvPr/>
            </p:nvSpPr>
            <p:spPr>
              <a:xfrm>
                <a:off x="-62725" y="-2035"/>
                <a:ext cx="2665449" cy="2544070"/>
              </a:xfrm>
              <a:custGeom>
                <a:avLst/>
                <a:gdLst/>
                <a:ahLst/>
                <a:cxnLst/>
                <a:rect l="l" t="t" r="r" b="b"/>
                <a:pathLst>
                  <a:path w="2665449" h="2544070">
                    <a:moveTo>
                      <a:pt x="1332725" y="2035"/>
                    </a:moveTo>
                    <a:cubicBezTo>
                      <a:pt x="1787805" y="0"/>
                      <a:pt x="2209190" y="241614"/>
                      <a:pt x="2437320" y="635390"/>
                    </a:cubicBezTo>
                    <a:cubicBezTo>
                      <a:pt x="2665450" y="1029165"/>
                      <a:pt x="2665450" y="1514905"/>
                      <a:pt x="2437320" y="1908680"/>
                    </a:cubicBezTo>
                    <a:cubicBezTo>
                      <a:pt x="2209190" y="2302456"/>
                      <a:pt x="1787805" y="2544070"/>
                      <a:pt x="1332725" y="2542035"/>
                    </a:cubicBezTo>
                    <a:cubicBezTo>
                      <a:pt x="877645" y="2544070"/>
                      <a:pt x="456260" y="2302456"/>
                      <a:pt x="228130" y="1908680"/>
                    </a:cubicBezTo>
                    <a:cubicBezTo>
                      <a:pt x="0" y="1514905"/>
                      <a:pt x="0" y="1029165"/>
                      <a:pt x="228130" y="635390"/>
                    </a:cubicBezTo>
                    <a:cubicBezTo>
                      <a:pt x="456260" y="241614"/>
                      <a:pt x="877645" y="0"/>
                      <a:pt x="1332725" y="2035"/>
                    </a:cubicBezTo>
                    <a:lnTo>
                      <a:pt x="1332725" y="510035"/>
                    </a:lnTo>
                    <a:cubicBezTo>
                      <a:pt x="1059677" y="508814"/>
                      <a:pt x="806846" y="653783"/>
                      <a:pt x="669968" y="890048"/>
                    </a:cubicBezTo>
                    <a:cubicBezTo>
                      <a:pt x="533090" y="1126313"/>
                      <a:pt x="533090" y="1417757"/>
                      <a:pt x="669968" y="1654022"/>
                    </a:cubicBezTo>
                    <a:cubicBezTo>
                      <a:pt x="806846" y="1890287"/>
                      <a:pt x="1059677" y="2035256"/>
                      <a:pt x="1332725" y="2034035"/>
                    </a:cubicBezTo>
                    <a:cubicBezTo>
                      <a:pt x="1605773" y="2035256"/>
                      <a:pt x="1858604" y="1890287"/>
                      <a:pt x="1995482" y="1654022"/>
                    </a:cubicBezTo>
                    <a:cubicBezTo>
                      <a:pt x="2132360" y="1417757"/>
                      <a:pt x="2132360" y="1126313"/>
                      <a:pt x="1995482" y="890048"/>
                    </a:cubicBezTo>
                    <a:cubicBezTo>
                      <a:pt x="1858604" y="653783"/>
                      <a:pt x="1605773" y="508814"/>
                      <a:pt x="1332725" y="510035"/>
                    </a:cubicBezTo>
                    <a:close/>
                  </a:path>
                </a:pathLst>
              </a:custGeom>
              <a:solidFill>
                <a:srgbClr val="494F56"/>
              </a:solidFill>
            </p:spPr>
          </p:sp>
          <p:sp>
            <p:nvSpPr>
              <p:cNvPr id="173" name="Freeform 60">
                <a:extLst>
                  <a:ext uri="{FF2B5EF4-FFF2-40B4-BE49-F238E27FC236}">
                    <a16:creationId xmlns:a16="http://schemas.microsoft.com/office/drawing/2014/main" id="{DFE7D85E-CAC4-1383-CFD3-4CC696B5DF21}"/>
                  </a:ext>
                </a:extLst>
              </p:cNvPr>
              <p:cNvSpPr/>
              <p:nvPr/>
            </p:nvSpPr>
            <p:spPr>
              <a:xfrm>
                <a:off x="534832" y="17180"/>
                <a:ext cx="2075317" cy="2604021"/>
              </a:xfrm>
              <a:custGeom>
                <a:avLst/>
                <a:gdLst/>
                <a:ahLst/>
                <a:cxnLst/>
                <a:rect l="l" t="t" r="r" b="b"/>
                <a:pathLst>
                  <a:path w="2075317" h="2604021">
                    <a:moveTo>
                      <a:pt x="1052668" y="23148"/>
                    </a:moveTo>
                    <a:cubicBezTo>
                      <a:pt x="1526743" y="145554"/>
                      <a:pt x="1888231" y="529581"/>
                      <a:pt x="1981774" y="1010184"/>
                    </a:cubicBezTo>
                    <a:cubicBezTo>
                      <a:pt x="2075318" y="1490788"/>
                      <a:pt x="1884254" y="1982362"/>
                      <a:pt x="1490697" y="2273641"/>
                    </a:cubicBezTo>
                    <a:cubicBezTo>
                      <a:pt x="1097140" y="2564920"/>
                      <a:pt x="571192" y="2604020"/>
                      <a:pt x="138890" y="2374138"/>
                    </a:cubicBezTo>
                    <a:cubicBezTo>
                      <a:pt x="58339" y="2331764"/>
                      <a:pt x="6616" y="2249530"/>
                      <a:pt x="3308" y="2158573"/>
                    </a:cubicBezTo>
                    <a:cubicBezTo>
                      <a:pt x="0" y="2067616"/>
                      <a:pt x="45612" y="1981841"/>
                      <a:pt x="122873" y="1933728"/>
                    </a:cubicBezTo>
                    <a:cubicBezTo>
                      <a:pt x="200133" y="1885615"/>
                      <a:pt x="297232" y="1882518"/>
                      <a:pt x="377401" y="1925611"/>
                    </a:cubicBezTo>
                    <a:cubicBezTo>
                      <a:pt x="636782" y="2063540"/>
                      <a:pt x="952351" y="2040080"/>
                      <a:pt x="1188485" y="1865313"/>
                    </a:cubicBezTo>
                    <a:cubicBezTo>
                      <a:pt x="1424620" y="1690545"/>
                      <a:pt x="1539258" y="1395601"/>
                      <a:pt x="1483132" y="1107239"/>
                    </a:cubicBezTo>
                    <a:cubicBezTo>
                      <a:pt x="1427006" y="818876"/>
                      <a:pt x="1210113" y="588460"/>
                      <a:pt x="925668" y="515017"/>
                    </a:cubicBezTo>
                    <a:cubicBezTo>
                      <a:pt x="837440" y="492657"/>
                      <a:pt x="767920" y="424799"/>
                      <a:pt x="743432" y="337138"/>
                    </a:cubicBezTo>
                    <a:cubicBezTo>
                      <a:pt x="718944" y="249478"/>
                      <a:pt x="743230" y="155414"/>
                      <a:pt x="807096" y="90567"/>
                    </a:cubicBezTo>
                    <a:cubicBezTo>
                      <a:pt x="870962" y="25719"/>
                      <a:pt x="964644" y="0"/>
                      <a:pt x="1052668" y="23148"/>
                    </a:cubicBezTo>
                    <a:close/>
                  </a:path>
                </a:pathLst>
              </a:custGeom>
              <a:solidFill>
                <a:srgbClr val="DD3C66"/>
              </a:solidFill>
            </p:spPr>
          </p:sp>
        </p:grpSp>
      </p:grpSp>
      <p:grpSp>
        <p:nvGrpSpPr>
          <p:cNvPr id="174" name="Group 61">
            <a:extLst>
              <a:ext uri="{FF2B5EF4-FFF2-40B4-BE49-F238E27FC236}">
                <a16:creationId xmlns:a16="http://schemas.microsoft.com/office/drawing/2014/main" id="{240396C8-410A-14EE-DE36-2C821CFA9CA4}"/>
              </a:ext>
            </a:extLst>
          </p:cNvPr>
          <p:cNvGrpSpPr/>
          <p:nvPr/>
        </p:nvGrpSpPr>
        <p:grpSpPr>
          <a:xfrm>
            <a:off x="13418212" y="5434844"/>
            <a:ext cx="1891545" cy="1891545"/>
            <a:chOff x="0" y="0"/>
            <a:chExt cx="2522059" cy="2522059"/>
          </a:xfrm>
        </p:grpSpPr>
        <p:sp>
          <p:nvSpPr>
            <p:cNvPr id="175" name="TextBox 62">
              <a:extLst>
                <a:ext uri="{FF2B5EF4-FFF2-40B4-BE49-F238E27FC236}">
                  <a16:creationId xmlns:a16="http://schemas.microsoft.com/office/drawing/2014/main" id="{EE473B70-8C42-690E-0CE5-E58393B60FB1}"/>
                </a:ext>
              </a:extLst>
            </p:cNvPr>
            <p:cNvSpPr txBox="1"/>
            <p:nvPr/>
          </p:nvSpPr>
          <p:spPr>
            <a:xfrm>
              <a:off x="706143" y="977271"/>
              <a:ext cx="1109774" cy="5198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59"/>
                </a:lnSpc>
              </a:pPr>
              <a:r>
                <a:rPr lang="en-US" sz="2328">
                  <a:solidFill>
                    <a:srgbClr val="000000"/>
                  </a:solidFill>
                  <a:latin typeface="Code Pro"/>
                </a:rPr>
                <a:t>46.7%</a:t>
              </a:r>
            </a:p>
          </p:txBody>
        </p:sp>
        <p:grpSp>
          <p:nvGrpSpPr>
            <p:cNvPr id="176" name="Group 63">
              <a:extLst>
                <a:ext uri="{FF2B5EF4-FFF2-40B4-BE49-F238E27FC236}">
                  <a16:creationId xmlns:a16="http://schemas.microsoft.com/office/drawing/2014/main" id="{38D30D36-545B-9907-83C0-090898B035C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0"/>
              <a:ext cx="2522059" cy="2522059"/>
              <a:chOff x="0" y="0"/>
              <a:chExt cx="2540000" cy="2540000"/>
            </a:xfrm>
          </p:grpSpPr>
          <p:sp>
            <p:nvSpPr>
              <p:cNvPr id="177" name="Freeform 64">
                <a:extLst>
                  <a:ext uri="{FF2B5EF4-FFF2-40B4-BE49-F238E27FC236}">
                    <a16:creationId xmlns:a16="http://schemas.microsoft.com/office/drawing/2014/main" id="{9B4F8B4B-44EC-86CC-C765-1D6DDE957740}"/>
                  </a:ext>
                </a:extLst>
              </p:cNvPr>
              <p:cNvSpPr/>
              <p:nvPr/>
            </p:nvSpPr>
            <p:spPr>
              <a:xfrm>
                <a:off x="-62725" y="-2035"/>
                <a:ext cx="2665449" cy="2544070"/>
              </a:xfrm>
              <a:custGeom>
                <a:avLst/>
                <a:gdLst/>
                <a:ahLst/>
                <a:cxnLst/>
                <a:rect l="l" t="t" r="r" b="b"/>
                <a:pathLst>
                  <a:path w="2665449" h="2544070">
                    <a:moveTo>
                      <a:pt x="1332725" y="2035"/>
                    </a:moveTo>
                    <a:cubicBezTo>
                      <a:pt x="1787805" y="0"/>
                      <a:pt x="2209190" y="241614"/>
                      <a:pt x="2437320" y="635390"/>
                    </a:cubicBezTo>
                    <a:cubicBezTo>
                      <a:pt x="2665450" y="1029165"/>
                      <a:pt x="2665450" y="1514905"/>
                      <a:pt x="2437320" y="1908680"/>
                    </a:cubicBezTo>
                    <a:cubicBezTo>
                      <a:pt x="2209190" y="2302456"/>
                      <a:pt x="1787805" y="2544070"/>
                      <a:pt x="1332725" y="2542035"/>
                    </a:cubicBezTo>
                    <a:cubicBezTo>
                      <a:pt x="877645" y="2544070"/>
                      <a:pt x="456260" y="2302456"/>
                      <a:pt x="228130" y="1908680"/>
                    </a:cubicBezTo>
                    <a:cubicBezTo>
                      <a:pt x="0" y="1514905"/>
                      <a:pt x="0" y="1029165"/>
                      <a:pt x="228130" y="635390"/>
                    </a:cubicBezTo>
                    <a:cubicBezTo>
                      <a:pt x="456260" y="241614"/>
                      <a:pt x="877645" y="0"/>
                      <a:pt x="1332725" y="2035"/>
                    </a:cubicBezTo>
                    <a:lnTo>
                      <a:pt x="1332725" y="510035"/>
                    </a:lnTo>
                    <a:cubicBezTo>
                      <a:pt x="1059677" y="508814"/>
                      <a:pt x="806846" y="653783"/>
                      <a:pt x="669968" y="890048"/>
                    </a:cubicBezTo>
                    <a:cubicBezTo>
                      <a:pt x="533090" y="1126313"/>
                      <a:pt x="533090" y="1417757"/>
                      <a:pt x="669968" y="1654022"/>
                    </a:cubicBezTo>
                    <a:cubicBezTo>
                      <a:pt x="806846" y="1890287"/>
                      <a:pt x="1059677" y="2035256"/>
                      <a:pt x="1332725" y="2034035"/>
                    </a:cubicBezTo>
                    <a:cubicBezTo>
                      <a:pt x="1605773" y="2035256"/>
                      <a:pt x="1858604" y="1890287"/>
                      <a:pt x="1995482" y="1654022"/>
                    </a:cubicBezTo>
                    <a:cubicBezTo>
                      <a:pt x="2132360" y="1417757"/>
                      <a:pt x="2132360" y="1126313"/>
                      <a:pt x="1995482" y="890048"/>
                    </a:cubicBezTo>
                    <a:cubicBezTo>
                      <a:pt x="1858604" y="653783"/>
                      <a:pt x="1605773" y="508814"/>
                      <a:pt x="1332725" y="510035"/>
                    </a:cubicBezTo>
                    <a:close/>
                  </a:path>
                </a:pathLst>
              </a:custGeom>
              <a:solidFill>
                <a:srgbClr val="494F56"/>
              </a:solidFill>
            </p:spPr>
          </p:sp>
          <p:sp>
            <p:nvSpPr>
              <p:cNvPr id="178" name="Freeform 65">
                <a:extLst>
                  <a:ext uri="{FF2B5EF4-FFF2-40B4-BE49-F238E27FC236}">
                    <a16:creationId xmlns:a16="http://schemas.microsoft.com/office/drawing/2014/main" id="{49B031A2-92C2-D934-72BC-2FAF0FE75154}"/>
                  </a:ext>
                </a:extLst>
              </p:cNvPr>
              <p:cNvSpPr/>
              <p:nvPr/>
            </p:nvSpPr>
            <p:spPr>
              <a:xfrm>
                <a:off x="1253776" y="17180"/>
                <a:ext cx="1334307" cy="2431566"/>
              </a:xfrm>
              <a:custGeom>
                <a:avLst/>
                <a:gdLst/>
                <a:ahLst/>
                <a:cxnLst/>
                <a:rect l="l" t="t" r="r" b="b"/>
                <a:pathLst>
                  <a:path w="1334307" h="2431566">
                    <a:moveTo>
                      <a:pt x="333724" y="23148"/>
                    </a:moveTo>
                    <a:cubicBezTo>
                      <a:pt x="847394" y="155777"/>
                      <a:pt x="1224504" y="593724"/>
                      <a:pt x="1279405" y="1121392"/>
                    </a:cubicBezTo>
                    <a:cubicBezTo>
                      <a:pt x="1334307" y="1649060"/>
                      <a:pt x="1055431" y="2155259"/>
                      <a:pt x="580067" y="2390792"/>
                    </a:cubicBezTo>
                    <a:cubicBezTo>
                      <a:pt x="498694" y="2431565"/>
                      <a:pt x="401724" y="2425683"/>
                      <a:pt x="325876" y="2375372"/>
                    </a:cubicBezTo>
                    <a:cubicBezTo>
                      <a:pt x="250029" y="2325060"/>
                      <a:pt x="206898" y="2238012"/>
                      <a:pt x="212815" y="2147188"/>
                    </a:cubicBezTo>
                    <a:cubicBezTo>
                      <a:pt x="218733" y="2056363"/>
                      <a:pt x="272795" y="1975647"/>
                      <a:pt x="354530" y="1935604"/>
                    </a:cubicBezTo>
                    <a:cubicBezTo>
                      <a:pt x="639749" y="1794283"/>
                      <a:pt x="807074" y="1490564"/>
                      <a:pt x="774133" y="1173963"/>
                    </a:cubicBezTo>
                    <a:cubicBezTo>
                      <a:pt x="741192" y="857362"/>
                      <a:pt x="514926" y="594594"/>
                      <a:pt x="206724" y="515017"/>
                    </a:cubicBezTo>
                    <a:cubicBezTo>
                      <a:pt x="118496" y="492657"/>
                      <a:pt x="48976" y="424799"/>
                      <a:pt x="24488" y="337138"/>
                    </a:cubicBezTo>
                    <a:cubicBezTo>
                      <a:pt x="0" y="249478"/>
                      <a:pt x="24286" y="155414"/>
                      <a:pt x="88152" y="90567"/>
                    </a:cubicBezTo>
                    <a:cubicBezTo>
                      <a:pt x="152018" y="25719"/>
                      <a:pt x="245700" y="0"/>
                      <a:pt x="333724" y="23148"/>
                    </a:cubicBezTo>
                    <a:close/>
                  </a:path>
                </a:pathLst>
              </a:custGeom>
              <a:solidFill>
                <a:srgbClr val="00BFA8"/>
              </a:solidFill>
            </p:spPr>
          </p:sp>
        </p:grpSp>
      </p:grpSp>
      <p:sp>
        <p:nvSpPr>
          <p:cNvPr id="179" name="TextBox 66">
            <a:extLst>
              <a:ext uri="{FF2B5EF4-FFF2-40B4-BE49-F238E27FC236}">
                <a16:creationId xmlns:a16="http://schemas.microsoft.com/office/drawing/2014/main" id="{C935B1D4-8104-C428-A8A0-3EDBF212FD46}"/>
              </a:ext>
            </a:extLst>
          </p:cNvPr>
          <p:cNvSpPr txBox="1"/>
          <p:nvPr/>
        </p:nvSpPr>
        <p:spPr>
          <a:xfrm>
            <a:off x="6110145" y="7554056"/>
            <a:ext cx="2061833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"/>
              </a:rPr>
              <a:t>Female</a:t>
            </a:r>
          </a:p>
        </p:txBody>
      </p:sp>
      <p:sp>
        <p:nvSpPr>
          <p:cNvPr id="180" name="TextBox 67">
            <a:extLst>
              <a:ext uri="{FF2B5EF4-FFF2-40B4-BE49-F238E27FC236}">
                <a16:creationId xmlns:a16="http://schemas.microsoft.com/office/drawing/2014/main" id="{28CE6D2B-003D-4A2F-1268-9601B1200BE7}"/>
              </a:ext>
            </a:extLst>
          </p:cNvPr>
          <p:cNvSpPr txBox="1"/>
          <p:nvPr/>
        </p:nvSpPr>
        <p:spPr>
          <a:xfrm>
            <a:off x="9810277" y="7520218"/>
            <a:ext cx="1925863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"/>
              </a:rPr>
              <a:t>White</a:t>
            </a:r>
          </a:p>
        </p:txBody>
      </p:sp>
      <p:sp>
        <p:nvSpPr>
          <p:cNvPr id="181" name="TextBox 68">
            <a:extLst>
              <a:ext uri="{FF2B5EF4-FFF2-40B4-BE49-F238E27FC236}">
                <a16:creationId xmlns:a16="http://schemas.microsoft.com/office/drawing/2014/main" id="{003F9FC2-DAA9-BA12-0BBF-4CACE367428E}"/>
              </a:ext>
            </a:extLst>
          </p:cNvPr>
          <p:cNvSpPr txBox="1"/>
          <p:nvPr/>
        </p:nvSpPr>
        <p:spPr>
          <a:xfrm>
            <a:off x="12983915" y="7554056"/>
            <a:ext cx="3081610" cy="415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162942"/>
                </a:solidFill>
                <a:latin typeface="Code Pro"/>
              </a:rPr>
              <a:t>In employment</a:t>
            </a:r>
          </a:p>
        </p:txBody>
      </p:sp>
      <p:sp>
        <p:nvSpPr>
          <p:cNvPr id="182" name="TextBox 49">
            <a:extLst>
              <a:ext uri="{FF2B5EF4-FFF2-40B4-BE49-F238E27FC236}">
                <a16:creationId xmlns:a16="http://schemas.microsoft.com/office/drawing/2014/main" id="{2A8DAA69-835A-E908-D8D5-084A115DD096}"/>
              </a:ext>
            </a:extLst>
          </p:cNvPr>
          <p:cNvSpPr txBox="1"/>
          <p:nvPr/>
        </p:nvSpPr>
        <p:spPr>
          <a:xfrm>
            <a:off x="-486939" y="3412477"/>
            <a:ext cx="3461046" cy="54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20"/>
              </a:lnSpc>
            </a:pPr>
            <a:r>
              <a:rPr lang="en-US" sz="3600" dirty="0">
                <a:solidFill>
                  <a:srgbClr val="162942"/>
                </a:solidFill>
                <a:latin typeface="Code Pro Bold"/>
              </a:rPr>
              <a:t>Remote</a:t>
            </a:r>
          </a:p>
        </p:txBody>
      </p:sp>
      <p:sp>
        <p:nvSpPr>
          <p:cNvPr id="183" name="TextBox 50">
            <a:extLst>
              <a:ext uri="{FF2B5EF4-FFF2-40B4-BE49-F238E27FC236}">
                <a16:creationId xmlns:a16="http://schemas.microsoft.com/office/drawing/2014/main" id="{B0F94362-C9E0-1E60-68FB-CDEC0131605F}"/>
              </a:ext>
            </a:extLst>
          </p:cNvPr>
          <p:cNvSpPr txBox="1"/>
          <p:nvPr/>
        </p:nvSpPr>
        <p:spPr>
          <a:xfrm>
            <a:off x="-486939" y="5942158"/>
            <a:ext cx="3461046" cy="1085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20"/>
              </a:lnSpc>
            </a:pPr>
            <a:r>
              <a:rPr lang="en-US" sz="3600" dirty="0">
                <a:solidFill>
                  <a:srgbClr val="162942"/>
                </a:solidFill>
                <a:latin typeface="Code Pro Bold"/>
              </a:rPr>
              <a:t>In </a:t>
            </a:r>
          </a:p>
          <a:p>
            <a:pPr algn="ctr">
              <a:lnSpc>
                <a:spcPts val="4320"/>
              </a:lnSpc>
            </a:pPr>
            <a:r>
              <a:rPr lang="en-US" sz="3600" dirty="0">
                <a:solidFill>
                  <a:srgbClr val="162942"/>
                </a:solidFill>
                <a:latin typeface="Code Pro Bold"/>
              </a:rPr>
              <a:t>Person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075051" y="-339268"/>
            <a:ext cx="1615238" cy="11003283"/>
            <a:chOff x="0" y="0"/>
            <a:chExt cx="15696704" cy="106928664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15551925" cy="106783885"/>
            </a:xfrm>
            <a:custGeom>
              <a:avLst/>
              <a:gdLst/>
              <a:ahLst/>
              <a:cxnLst/>
              <a:rect l="l" t="t" r="r" b="b"/>
              <a:pathLst>
                <a:path w="15551925" h="106783885">
                  <a:moveTo>
                    <a:pt x="0" y="0"/>
                  </a:moveTo>
                  <a:lnTo>
                    <a:pt x="15551925" y="0"/>
                  </a:lnTo>
                  <a:lnTo>
                    <a:pt x="15551925" y="106783885"/>
                  </a:lnTo>
                  <a:lnTo>
                    <a:pt x="0" y="10678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5696704" cy="106928667"/>
            </a:xfrm>
            <a:custGeom>
              <a:avLst/>
              <a:gdLst/>
              <a:ahLst/>
              <a:cxnLst/>
              <a:rect l="l" t="t" r="r" b="b"/>
              <a:pathLst>
                <a:path w="15696704" h="106928667">
                  <a:moveTo>
                    <a:pt x="15551924" y="106783882"/>
                  </a:moveTo>
                  <a:lnTo>
                    <a:pt x="15696704" y="106783882"/>
                  </a:lnTo>
                  <a:lnTo>
                    <a:pt x="15696704" y="106928667"/>
                  </a:lnTo>
                  <a:lnTo>
                    <a:pt x="15551924" y="106928667"/>
                  </a:lnTo>
                  <a:lnTo>
                    <a:pt x="15551924" y="10678388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6783882"/>
                  </a:lnTo>
                  <a:lnTo>
                    <a:pt x="0" y="106783882"/>
                  </a:lnTo>
                  <a:lnTo>
                    <a:pt x="0" y="144780"/>
                  </a:lnTo>
                  <a:close/>
                  <a:moveTo>
                    <a:pt x="0" y="106783882"/>
                  </a:moveTo>
                  <a:lnTo>
                    <a:pt x="144780" y="106783882"/>
                  </a:lnTo>
                  <a:lnTo>
                    <a:pt x="144780" y="106928667"/>
                  </a:lnTo>
                  <a:lnTo>
                    <a:pt x="0" y="106928667"/>
                  </a:lnTo>
                  <a:lnTo>
                    <a:pt x="0" y="106783882"/>
                  </a:lnTo>
                  <a:close/>
                  <a:moveTo>
                    <a:pt x="15551924" y="144780"/>
                  </a:moveTo>
                  <a:lnTo>
                    <a:pt x="15696704" y="144780"/>
                  </a:lnTo>
                  <a:lnTo>
                    <a:pt x="15696704" y="106783882"/>
                  </a:lnTo>
                  <a:lnTo>
                    <a:pt x="15551924" y="106783882"/>
                  </a:lnTo>
                  <a:lnTo>
                    <a:pt x="15551924" y="144780"/>
                  </a:lnTo>
                  <a:close/>
                  <a:moveTo>
                    <a:pt x="144780" y="106783882"/>
                  </a:moveTo>
                  <a:lnTo>
                    <a:pt x="15551924" y="106783882"/>
                  </a:lnTo>
                  <a:lnTo>
                    <a:pt x="15551924" y="106928667"/>
                  </a:lnTo>
                  <a:lnTo>
                    <a:pt x="144780" y="106928667"/>
                  </a:lnTo>
                  <a:lnTo>
                    <a:pt x="144780" y="106783882"/>
                  </a:lnTo>
                  <a:close/>
                  <a:moveTo>
                    <a:pt x="15551924" y="0"/>
                  </a:moveTo>
                  <a:lnTo>
                    <a:pt x="15696704" y="0"/>
                  </a:lnTo>
                  <a:lnTo>
                    <a:pt x="15696704" y="144780"/>
                  </a:lnTo>
                  <a:lnTo>
                    <a:pt x="15551924" y="144780"/>
                  </a:lnTo>
                  <a:lnTo>
                    <a:pt x="15551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5551924" y="0"/>
                  </a:lnTo>
                  <a:lnTo>
                    <a:pt x="15551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20" name="Group 20"/>
          <p:cNvGrpSpPr/>
          <p:nvPr/>
        </p:nvGrpSpPr>
        <p:grpSpPr>
          <a:xfrm>
            <a:off x="-304800" y="2476500"/>
            <a:ext cx="15821246" cy="7705075"/>
            <a:chOff x="0" y="0"/>
            <a:chExt cx="13352669" cy="8115088"/>
          </a:xfrm>
        </p:grpSpPr>
        <p:sp>
          <p:nvSpPr>
            <p:cNvPr id="21" name="TextBox 21"/>
            <p:cNvSpPr txBox="1"/>
            <p:nvPr/>
          </p:nvSpPr>
          <p:spPr>
            <a:xfrm>
              <a:off x="5904928" y="-38100"/>
              <a:ext cx="2359445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320"/>
                </a:lnSpc>
              </a:pPr>
              <a:r>
                <a:rPr lang="en-US" sz="1657" dirty="0">
                  <a:solidFill>
                    <a:srgbClr val="000000"/>
                  </a:solidFill>
                  <a:latin typeface="Code Pro"/>
                </a:rPr>
                <a:t>Remote Therapy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8790644" y="-38100"/>
              <a:ext cx="1393885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320"/>
                </a:lnSpc>
              </a:pPr>
              <a:r>
                <a:rPr lang="en-US" sz="1657">
                  <a:solidFill>
                    <a:srgbClr val="000000"/>
                  </a:solidFill>
                  <a:latin typeface="Code Pro"/>
                </a:rPr>
                <a:t>In Person</a:t>
              </a:r>
            </a:p>
          </p:txBody>
        </p:sp>
        <p:grpSp>
          <p:nvGrpSpPr>
            <p:cNvPr id="23" name="Group 23"/>
            <p:cNvGrpSpPr>
              <a:grpSpLocks noChangeAspect="1"/>
            </p:cNvGrpSpPr>
            <p:nvPr/>
          </p:nvGrpSpPr>
          <p:grpSpPr>
            <a:xfrm>
              <a:off x="5694420" y="112271"/>
              <a:ext cx="2990970" cy="105254"/>
              <a:chOff x="3726672" y="-619760"/>
              <a:chExt cx="4330700" cy="1524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3726672" y="-619760"/>
                <a:ext cx="152400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152400" h="152400">
                    <a:moveTo>
                      <a:pt x="152400" y="139700"/>
                    </a:moveTo>
                    <a:lnTo>
                      <a:pt x="152400" y="12700"/>
                    </a:lnTo>
                    <a:cubicBezTo>
                      <a:pt x="152400" y="5686"/>
                      <a:pt x="146714" y="0"/>
                      <a:pt x="139700" y="0"/>
                    </a:cubicBezTo>
                    <a:lnTo>
                      <a:pt x="12700" y="0"/>
                    </a:lnTo>
                    <a:cubicBezTo>
                      <a:pt x="5686" y="0"/>
                      <a:pt x="0" y="5686"/>
                      <a:pt x="0" y="12700"/>
                    </a:cubicBezTo>
                    <a:lnTo>
                      <a:pt x="0" y="139700"/>
                    </a:lnTo>
                    <a:cubicBezTo>
                      <a:pt x="0" y="146714"/>
                      <a:pt x="5686" y="152400"/>
                      <a:pt x="12700" y="152400"/>
                    </a:cubicBezTo>
                    <a:lnTo>
                      <a:pt x="139700" y="152400"/>
                    </a:lnTo>
                    <a:cubicBezTo>
                      <a:pt x="146714" y="152400"/>
                      <a:pt x="152400" y="146714"/>
                      <a:pt x="152400" y="139700"/>
                    </a:cubicBez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25" name="Freeform 25"/>
              <p:cNvSpPr/>
              <p:nvPr/>
            </p:nvSpPr>
            <p:spPr>
              <a:xfrm>
                <a:off x="7904972" y="-619760"/>
                <a:ext cx="152400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152400" h="152400">
                    <a:moveTo>
                      <a:pt x="152400" y="139700"/>
                    </a:moveTo>
                    <a:lnTo>
                      <a:pt x="152400" y="12700"/>
                    </a:lnTo>
                    <a:cubicBezTo>
                      <a:pt x="152400" y="5686"/>
                      <a:pt x="146714" y="0"/>
                      <a:pt x="139700" y="0"/>
                    </a:cubicBezTo>
                    <a:lnTo>
                      <a:pt x="12700" y="0"/>
                    </a:lnTo>
                    <a:cubicBezTo>
                      <a:pt x="5685" y="0"/>
                      <a:pt x="0" y="5686"/>
                      <a:pt x="0" y="12700"/>
                    </a:cubicBezTo>
                    <a:lnTo>
                      <a:pt x="0" y="139700"/>
                    </a:lnTo>
                    <a:cubicBezTo>
                      <a:pt x="0" y="146714"/>
                      <a:pt x="5685" y="152400"/>
                      <a:pt x="12700" y="152400"/>
                    </a:cubicBezTo>
                    <a:lnTo>
                      <a:pt x="139700" y="152400"/>
                    </a:lnTo>
                    <a:cubicBezTo>
                      <a:pt x="146714" y="152400"/>
                      <a:pt x="152400" y="146714"/>
                      <a:pt x="152400" y="139700"/>
                    </a:cubicBezTo>
                    <a:close/>
                  </a:path>
                </a:pathLst>
              </a:custGeom>
              <a:solidFill>
                <a:srgbClr val="345B94"/>
              </a:solidFill>
            </p:spPr>
          </p:sp>
        </p:grpSp>
        <p:grpSp>
          <p:nvGrpSpPr>
            <p:cNvPr id="26" name="Group 26"/>
            <p:cNvGrpSpPr>
              <a:grpSpLocks noChangeAspect="1"/>
            </p:cNvGrpSpPr>
            <p:nvPr/>
          </p:nvGrpSpPr>
          <p:grpSpPr>
            <a:xfrm>
              <a:off x="3120619" y="540304"/>
              <a:ext cx="9953475" cy="7104649"/>
              <a:chOff x="0" y="0"/>
              <a:chExt cx="14411886" cy="10287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-6350" y="0"/>
                <a:ext cx="14424586" cy="10287000"/>
              </a:xfrm>
              <a:custGeom>
                <a:avLst/>
                <a:gdLst/>
                <a:ahLst/>
                <a:cxnLst/>
                <a:rect l="l" t="t" r="r" b="b"/>
                <a:pathLst>
                  <a:path w="14424586" h="10287000">
                    <a:moveTo>
                      <a:pt x="0" y="0"/>
                    </a:moveTo>
                    <a:lnTo>
                      <a:pt x="12700" y="0"/>
                    </a:lnTo>
                    <a:lnTo>
                      <a:pt x="12700" y="10287000"/>
                    </a:lnTo>
                    <a:lnTo>
                      <a:pt x="0" y="10287000"/>
                    </a:lnTo>
                    <a:close/>
                    <a:moveTo>
                      <a:pt x="4803962" y="0"/>
                    </a:moveTo>
                    <a:lnTo>
                      <a:pt x="4816662" y="0"/>
                    </a:lnTo>
                    <a:lnTo>
                      <a:pt x="4816662" y="10287000"/>
                    </a:lnTo>
                    <a:lnTo>
                      <a:pt x="4803962" y="10287000"/>
                    </a:lnTo>
                    <a:close/>
                    <a:moveTo>
                      <a:pt x="9607924" y="0"/>
                    </a:moveTo>
                    <a:lnTo>
                      <a:pt x="9620624" y="0"/>
                    </a:lnTo>
                    <a:lnTo>
                      <a:pt x="9620624" y="10287000"/>
                    </a:lnTo>
                    <a:lnTo>
                      <a:pt x="9607924" y="10287000"/>
                    </a:lnTo>
                    <a:close/>
                    <a:moveTo>
                      <a:pt x="14411886" y="0"/>
                    </a:moveTo>
                    <a:lnTo>
                      <a:pt x="14424586" y="0"/>
                    </a:lnTo>
                    <a:lnTo>
                      <a:pt x="14424586" y="10287000"/>
                    </a:lnTo>
                    <a:lnTo>
                      <a:pt x="14411886" y="10287000"/>
                    </a:lnTo>
                    <a:close/>
                  </a:path>
                </a:pathLst>
              </a:custGeom>
              <a:solidFill>
                <a:srgbClr val="000000">
                  <a:alpha val="24706"/>
                </a:srgbClr>
              </a:solidFill>
            </p:spPr>
          </p:sp>
        </p:grpSp>
        <p:sp>
          <p:nvSpPr>
            <p:cNvPr id="28" name="TextBox 28"/>
            <p:cNvSpPr txBox="1"/>
            <p:nvPr/>
          </p:nvSpPr>
          <p:spPr>
            <a:xfrm>
              <a:off x="2923267" y="7747192"/>
              <a:ext cx="394703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20"/>
                </a:lnSpc>
              </a:pPr>
              <a:r>
                <a:rPr lang="en-US" sz="1657">
                  <a:solidFill>
                    <a:srgbClr val="000000"/>
                  </a:solidFill>
                  <a:latin typeface="Code Pro"/>
                </a:rPr>
                <a:t>0%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6159136" y="7747192"/>
              <a:ext cx="558614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20"/>
                </a:lnSpc>
              </a:pPr>
              <a:r>
                <a:rPr lang="en-US" sz="1657">
                  <a:solidFill>
                    <a:srgbClr val="000000"/>
                  </a:solidFill>
                  <a:latin typeface="Code Pro"/>
                </a:rPr>
                <a:t>25%</a:t>
              </a: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9473444" y="7747192"/>
              <a:ext cx="565649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20"/>
                </a:lnSpc>
              </a:pPr>
              <a:r>
                <a:rPr lang="en-US" sz="1657">
                  <a:solidFill>
                    <a:srgbClr val="000000"/>
                  </a:solidFill>
                  <a:latin typeface="Code Pro"/>
                </a:rPr>
                <a:t>50%</a:t>
              </a:r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12795517" y="7747192"/>
              <a:ext cx="557152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20"/>
                </a:lnSpc>
              </a:pPr>
              <a:r>
                <a:rPr lang="en-US" sz="1657">
                  <a:solidFill>
                    <a:srgbClr val="000000"/>
                  </a:solidFill>
                  <a:latin typeface="Code Pro"/>
                </a:rPr>
                <a:t>75%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2016639" y="794034"/>
              <a:ext cx="963641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320"/>
                </a:lnSpc>
              </a:pPr>
              <a:r>
                <a:rPr lang="en-US" sz="1657">
                  <a:solidFill>
                    <a:srgbClr val="000000"/>
                  </a:solidFill>
                  <a:latin typeface="Code Pro"/>
                </a:rPr>
                <a:t>Mixed  </a:t>
              </a: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1887538" y="1825899"/>
              <a:ext cx="1092742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320"/>
                </a:lnSpc>
              </a:pPr>
              <a:r>
                <a:rPr lang="en-US" sz="1657">
                  <a:solidFill>
                    <a:srgbClr val="000000"/>
                  </a:solidFill>
                  <a:latin typeface="Code Pro"/>
                </a:rPr>
                <a:t>Anxiety </a:t>
              </a:r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1280408" y="2857765"/>
              <a:ext cx="1699871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320"/>
                </a:lnSpc>
              </a:pPr>
              <a:r>
                <a:rPr lang="en-US" sz="1657">
                  <a:solidFill>
                    <a:srgbClr val="000000"/>
                  </a:solidFill>
                  <a:latin typeface="Code Pro"/>
                </a:rPr>
                <a:t>Depression </a:t>
              </a:r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3889631"/>
              <a:ext cx="2980280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320"/>
                </a:lnSpc>
              </a:pPr>
              <a:r>
                <a:rPr lang="en-US" sz="1657">
                  <a:solidFill>
                    <a:srgbClr val="000000"/>
                  </a:solidFill>
                  <a:latin typeface="Code Pro"/>
                </a:rPr>
                <a:t>Adjustment Disorder 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18273" y="4921497"/>
              <a:ext cx="2962007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320"/>
                </a:lnSpc>
              </a:pPr>
              <a:r>
                <a:rPr lang="en-US" sz="1657">
                  <a:solidFill>
                    <a:srgbClr val="000000"/>
                  </a:solidFill>
                  <a:latin typeface="Code Pro"/>
                </a:rPr>
                <a:t>Personality Disorder </a:t>
              </a:r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2103071" y="5953362"/>
              <a:ext cx="877209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320"/>
                </a:lnSpc>
              </a:pPr>
              <a:r>
                <a:rPr lang="en-US" sz="1657">
                  <a:solidFill>
                    <a:srgbClr val="000000"/>
                  </a:solidFill>
                  <a:latin typeface="Code Pro"/>
                </a:rPr>
                <a:t>Other </a:t>
              </a:r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1420747" y="6985228"/>
              <a:ext cx="1559533" cy="3678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320"/>
                </a:lnSpc>
              </a:pPr>
              <a:r>
                <a:rPr lang="en-US" sz="1657">
                  <a:solidFill>
                    <a:srgbClr val="000000"/>
                  </a:solidFill>
                  <a:latin typeface="Code Pro"/>
                </a:rPr>
                <a:t>Not Stated </a:t>
              </a:r>
            </a:p>
          </p:txBody>
        </p:sp>
        <p:grpSp>
          <p:nvGrpSpPr>
            <p:cNvPr id="39" name="Group 39"/>
            <p:cNvGrpSpPr>
              <a:grpSpLocks noChangeAspect="1"/>
            </p:cNvGrpSpPr>
            <p:nvPr/>
          </p:nvGrpSpPr>
          <p:grpSpPr>
            <a:xfrm>
              <a:off x="3120619" y="540304"/>
              <a:ext cx="8020251" cy="7104649"/>
              <a:chOff x="0" y="0"/>
              <a:chExt cx="11612722" cy="102870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2945422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2945422" h="648607">
                    <a:moveTo>
                      <a:pt x="0" y="0"/>
                    </a:moveTo>
                    <a:lnTo>
                      <a:pt x="2893534" y="0"/>
                    </a:lnTo>
                    <a:lnTo>
                      <a:pt x="2893534" y="0"/>
                    </a:lnTo>
                    <a:cubicBezTo>
                      <a:pt x="2922191" y="0"/>
                      <a:pt x="2945422" y="23231"/>
                      <a:pt x="2945422" y="51889"/>
                    </a:cubicBezTo>
                    <a:lnTo>
                      <a:pt x="2945422" y="596719"/>
                    </a:lnTo>
                    <a:cubicBezTo>
                      <a:pt x="2945422" y="625376"/>
                      <a:pt x="2922191" y="648607"/>
                      <a:pt x="2893534" y="648607"/>
                    </a:cubicBezTo>
                    <a:lnTo>
                      <a:pt x="0" y="648607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41" name="Freeform 41"/>
              <p:cNvSpPr/>
              <p:nvPr/>
            </p:nvSpPr>
            <p:spPr>
              <a:xfrm>
                <a:off x="0" y="1494064"/>
                <a:ext cx="851085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851085" h="648607">
                    <a:moveTo>
                      <a:pt x="0" y="0"/>
                    </a:moveTo>
                    <a:lnTo>
                      <a:pt x="799197" y="0"/>
                    </a:lnTo>
                    <a:cubicBezTo>
                      <a:pt x="827854" y="0"/>
                      <a:pt x="851085" y="23232"/>
                      <a:pt x="851085" y="51889"/>
                    </a:cubicBezTo>
                    <a:lnTo>
                      <a:pt x="851085" y="596719"/>
                    </a:lnTo>
                    <a:cubicBezTo>
                      <a:pt x="851085" y="625376"/>
                      <a:pt x="827854" y="648607"/>
                      <a:pt x="799197" y="648607"/>
                    </a:cubicBezTo>
                    <a:lnTo>
                      <a:pt x="0" y="648607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42" name="Freeform 42"/>
              <p:cNvSpPr/>
              <p:nvPr/>
            </p:nvSpPr>
            <p:spPr>
              <a:xfrm>
                <a:off x="0" y="2988129"/>
                <a:ext cx="1427846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1427846" h="648607">
                    <a:moveTo>
                      <a:pt x="0" y="0"/>
                    </a:moveTo>
                    <a:lnTo>
                      <a:pt x="1375958" y="0"/>
                    </a:lnTo>
                    <a:cubicBezTo>
                      <a:pt x="1404615" y="0"/>
                      <a:pt x="1427846" y="23231"/>
                      <a:pt x="1427846" y="51888"/>
                    </a:cubicBezTo>
                    <a:lnTo>
                      <a:pt x="1427846" y="596718"/>
                    </a:lnTo>
                    <a:cubicBezTo>
                      <a:pt x="1427846" y="610480"/>
                      <a:pt x="1422380" y="623678"/>
                      <a:pt x="1412649" y="633409"/>
                    </a:cubicBezTo>
                    <a:cubicBezTo>
                      <a:pt x="1402918" y="643140"/>
                      <a:pt x="1389720" y="648607"/>
                      <a:pt x="1375958" y="648607"/>
                    </a:cubicBezTo>
                    <a:lnTo>
                      <a:pt x="0" y="648607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43" name="Freeform 43"/>
              <p:cNvSpPr/>
              <p:nvPr/>
            </p:nvSpPr>
            <p:spPr>
              <a:xfrm>
                <a:off x="0" y="4482193"/>
                <a:ext cx="293841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293841" h="648607">
                    <a:moveTo>
                      <a:pt x="0" y="0"/>
                    </a:moveTo>
                    <a:lnTo>
                      <a:pt x="241952" y="0"/>
                    </a:lnTo>
                    <a:cubicBezTo>
                      <a:pt x="255714" y="0"/>
                      <a:pt x="268912" y="5466"/>
                      <a:pt x="278643" y="15198"/>
                    </a:cubicBezTo>
                    <a:cubicBezTo>
                      <a:pt x="288374" y="24928"/>
                      <a:pt x="293841" y="38127"/>
                      <a:pt x="293841" y="51888"/>
                    </a:cubicBezTo>
                    <a:lnTo>
                      <a:pt x="293841" y="596718"/>
                    </a:lnTo>
                    <a:cubicBezTo>
                      <a:pt x="293841" y="610480"/>
                      <a:pt x="288374" y="623678"/>
                      <a:pt x="278643" y="633409"/>
                    </a:cubicBezTo>
                    <a:cubicBezTo>
                      <a:pt x="268912" y="643140"/>
                      <a:pt x="255714" y="648607"/>
                      <a:pt x="241952" y="648607"/>
                    </a:cubicBezTo>
                    <a:lnTo>
                      <a:pt x="0" y="648607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44" name="Freeform 44"/>
              <p:cNvSpPr/>
              <p:nvPr/>
            </p:nvSpPr>
            <p:spPr>
              <a:xfrm>
                <a:off x="0" y="5976257"/>
                <a:ext cx="83214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83214" h="648607">
                    <a:moveTo>
                      <a:pt x="0" y="0"/>
                    </a:moveTo>
                    <a:lnTo>
                      <a:pt x="31325" y="0"/>
                    </a:lnTo>
                    <a:cubicBezTo>
                      <a:pt x="59982" y="0"/>
                      <a:pt x="83213" y="23231"/>
                      <a:pt x="83213" y="51889"/>
                    </a:cubicBezTo>
                    <a:lnTo>
                      <a:pt x="83213" y="596719"/>
                    </a:lnTo>
                    <a:cubicBezTo>
                      <a:pt x="83214" y="610480"/>
                      <a:pt x="77747" y="623679"/>
                      <a:pt x="68016" y="633409"/>
                    </a:cubicBezTo>
                    <a:cubicBezTo>
                      <a:pt x="58285" y="643141"/>
                      <a:pt x="45087" y="648608"/>
                      <a:pt x="31325" y="648608"/>
                    </a:cubicBezTo>
                    <a:lnTo>
                      <a:pt x="0" y="648608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45" name="Freeform 45"/>
              <p:cNvSpPr/>
              <p:nvPr/>
            </p:nvSpPr>
            <p:spPr>
              <a:xfrm>
                <a:off x="0" y="7470322"/>
                <a:ext cx="2042837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2042837" h="648607">
                    <a:moveTo>
                      <a:pt x="0" y="0"/>
                    </a:moveTo>
                    <a:lnTo>
                      <a:pt x="1990948" y="0"/>
                    </a:lnTo>
                    <a:cubicBezTo>
                      <a:pt x="2019605" y="0"/>
                      <a:pt x="2042836" y="23231"/>
                      <a:pt x="2042837" y="51888"/>
                    </a:cubicBezTo>
                    <a:lnTo>
                      <a:pt x="2042837" y="596718"/>
                    </a:lnTo>
                    <a:cubicBezTo>
                      <a:pt x="2042836" y="625375"/>
                      <a:pt x="2019605" y="648606"/>
                      <a:pt x="1990948" y="648606"/>
                    </a:cubicBezTo>
                    <a:lnTo>
                      <a:pt x="0" y="648606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46" name="Freeform 46"/>
              <p:cNvSpPr/>
              <p:nvPr/>
            </p:nvSpPr>
            <p:spPr>
              <a:xfrm>
                <a:off x="0" y="8964385"/>
                <a:ext cx="11612722" cy="648608"/>
              </a:xfrm>
              <a:custGeom>
                <a:avLst/>
                <a:gdLst/>
                <a:ahLst/>
                <a:cxnLst/>
                <a:rect l="l" t="t" r="r" b="b"/>
                <a:pathLst>
                  <a:path w="11612722" h="648608">
                    <a:moveTo>
                      <a:pt x="0" y="0"/>
                    </a:moveTo>
                    <a:lnTo>
                      <a:pt x="11560834" y="0"/>
                    </a:lnTo>
                    <a:cubicBezTo>
                      <a:pt x="11574596" y="0"/>
                      <a:pt x="11587793" y="5467"/>
                      <a:pt x="11597525" y="15199"/>
                    </a:cubicBezTo>
                    <a:cubicBezTo>
                      <a:pt x="11607256" y="24930"/>
                      <a:pt x="11612722" y="38128"/>
                      <a:pt x="11612722" y="51889"/>
                    </a:cubicBezTo>
                    <a:lnTo>
                      <a:pt x="11612722" y="596719"/>
                    </a:lnTo>
                    <a:cubicBezTo>
                      <a:pt x="11612722" y="610481"/>
                      <a:pt x="11607256" y="623679"/>
                      <a:pt x="11597525" y="633410"/>
                    </a:cubicBezTo>
                    <a:cubicBezTo>
                      <a:pt x="11587793" y="643141"/>
                      <a:pt x="11574596" y="648608"/>
                      <a:pt x="11560834" y="648608"/>
                    </a:cubicBezTo>
                    <a:lnTo>
                      <a:pt x="0" y="648608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47" name="Freeform 47"/>
              <p:cNvSpPr/>
              <p:nvPr/>
            </p:nvSpPr>
            <p:spPr>
              <a:xfrm>
                <a:off x="0" y="674007"/>
                <a:ext cx="3465202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3465202" h="648607">
                    <a:moveTo>
                      <a:pt x="0" y="0"/>
                    </a:moveTo>
                    <a:lnTo>
                      <a:pt x="3413314" y="0"/>
                    </a:lnTo>
                    <a:cubicBezTo>
                      <a:pt x="3441971" y="0"/>
                      <a:pt x="3465202" y="23232"/>
                      <a:pt x="3465202" y="51889"/>
                    </a:cubicBezTo>
                    <a:lnTo>
                      <a:pt x="3465202" y="596719"/>
                    </a:lnTo>
                    <a:cubicBezTo>
                      <a:pt x="3465202" y="625376"/>
                      <a:pt x="3441971" y="648607"/>
                      <a:pt x="3413314" y="648607"/>
                    </a:cubicBezTo>
                    <a:lnTo>
                      <a:pt x="0" y="648607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48" name="Freeform 48"/>
              <p:cNvSpPr/>
              <p:nvPr/>
            </p:nvSpPr>
            <p:spPr>
              <a:xfrm>
                <a:off x="0" y="2168071"/>
                <a:ext cx="967142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967142" h="648607">
                    <a:moveTo>
                      <a:pt x="0" y="0"/>
                    </a:moveTo>
                    <a:lnTo>
                      <a:pt x="915254" y="0"/>
                    </a:lnTo>
                    <a:cubicBezTo>
                      <a:pt x="929016" y="0"/>
                      <a:pt x="942214" y="5467"/>
                      <a:pt x="951945" y="15198"/>
                    </a:cubicBezTo>
                    <a:cubicBezTo>
                      <a:pt x="961676" y="24929"/>
                      <a:pt x="967142" y="38127"/>
                      <a:pt x="967142" y="51889"/>
                    </a:cubicBezTo>
                    <a:lnTo>
                      <a:pt x="967142" y="596719"/>
                    </a:lnTo>
                    <a:cubicBezTo>
                      <a:pt x="967142" y="610481"/>
                      <a:pt x="961676" y="623679"/>
                      <a:pt x="951945" y="633410"/>
                    </a:cubicBezTo>
                    <a:cubicBezTo>
                      <a:pt x="942214" y="643141"/>
                      <a:pt x="929016" y="648608"/>
                      <a:pt x="915254" y="648608"/>
                    </a:cubicBezTo>
                    <a:lnTo>
                      <a:pt x="0" y="648608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49" name="Freeform 49"/>
              <p:cNvSpPr/>
              <p:nvPr/>
            </p:nvSpPr>
            <p:spPr>
              <a:xfrm>
                <a:off x="0" y="3662136"/>
                <a:ext cx="1543618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1543618" h="648607">
                    <a:moveTo>
                      <a:pt x="0" y="0"/>
                    </a:moveTo>
                    <a:lnTo>
                      <a:pt x="1491729" y="0"/>
                    </a:lnTo>
                    <a:cubicBezTo>
                      <a:pt x="1505491" y="0"/>
                      <a:pt x="1518689" y="5466"/>
                      <a:pt x="1528420" y="15198"/>
                    </a:cubicBezTo>
                    <a:cubicBezTo>
                      <a:pt x="1538151" y="24928"/>
                      <a:pt x="1543618" y="38127"/>
                      <a:pt x="1543618" y="51888"/>
                    </a:cubicBezTo>
                    <a:lnTo>
                      <a:pt x="1543618" y="596718"/>
                    </a:lnTo>
                    <a:cubicBezTo>
                      <a:pt x="1543618" y="625376"/>
                      <a:pt x="1520386" y="648607"/>
                      <a:pt x="1491729" y="648607"/>
                    </a:cubicBezTo>
                    <a:lnTo>
                      <a:pt x="0" y="648607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50" name="Freeform 50"/>
              <p:cNvSpPr/>
              <p:nvPr/>
            </p:nvSpPr>
            <p:spPr>
              <a:xfrm>
                <a:off x="0" y="5156200"/>
                <a:ext cx="333019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333019" h="648607">
                    <a:moveTo>
                      <a:pt x="0" y="0"/>
                    </a:moveTo>
                    <a:lnTo>
                      <a:pt x="281131" y="0"/>
                    </a:lnTo>
                    <a:cubicBezTo>
                      <a:pt x="294893" y="0"/>
                      <a:pt x="308091" y="5467"/>
                      <a:pt x="317822" y="15198"/>
                    </a:cubicBezTo>
                    <a:cubicBezTo>
                      <a:pt x="327553" y="24929"/>
                      <a:pt x="333019" y="38127"/>
                      <a:pt x="333019" y="51889"/>
                    </a:cubicBezTo>
                    <a:lnTo>
                      <a:pt x="333019" y="596719"/>
                    </a:lnTo>
                    <a:cubicBezTo>
                      <a:pt x="333019" y="610480"/>
                      <a:pt x="327553" y="623679"/>
                      <a:pt x="317822" y="633409"/>
                    </a:cubicBezTo>
                    <a:cubicBezTo>
                      <a:pt x="308091" y="643141"/>
                      <a:pt x="294893" y="648607"/>
                      <a:pt x="281131" y="648607"/>
                    </a:cubicBezTo>
                    <a:lnTo>
                      <a:pt x="0" y="648607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51" name="Freeform 51"/>
              <p:cNvSpPr/>
              <p:nvPr/>
            </p:nvSpPr>
            <p:spPr>
              <a:xfrm>
                <a:off x="0" y="6650265"/>
                <a:ext cx="41607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41607" h="64860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ubicBezTo>
                      <a:pt x="16389" y="0"/>
                      <a:pt x="31814" y="7742"/>
                      <a:pt x="41607" y="20883"/>
                    </a:cubicBezTo>
                    <a:lnTo>
                      <a:pt x="41607" y="627723"/>
                    </a:lnTo>
                    <a:cubicBezTo>
                      <a:pt x="31814" y="640864"/>
                      <a:pt x="16389" y="648607"/>
                      <a:pt x="0" y="648607"/>
                    </a:cubicBezTo>
                    <a:lnTo>
                      <a:pt x="0" y="648607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52" name="Freeform 52"/>
              <p:cNvSpPr/>
              <p:nvPr/>
            </p:nvSpPr>
            <p:spPr>
              <a:xfrm>
                <a:off x="0" y="8144328"/>
                <a:ext cx="2177741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2177741" h="648607">
                    <a:moveTo>
                      <a:pt x="0" y="0"/>
                    </a:moveTo>
                    <a:lnTo>
                      <a:pt x="2125852" y="0"/>
                    </a:lnTo>
                    <a:cubicBezTo>
                      <a:pt x="2154509" y="0"/>
                      <a:pt x="2177741" y="23232"/>
                      <a:pt x="2177741" y="51889"/>
                    </a:cubicBezTo>
                    <a:lnTo>
                      <a:pt x="2177741" y="596719"/>
                    </a:lnTo>
                    <a:cubicBezTo>
                      <a:pt x="2177741" y="625376"/>
                      <a:pt x="2154509" y="648607"/>
                      <a:pt x="2125852" y="648607"/>
                    </a:cubicBezTo>
                    <a:lnTo>
                      <a:pt x="0" y="648607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53" name="Freeform 53"/>
              <p:cNvSpPr/>
              <p:nvPr/>
            </p:nvSpPr>
            <p:spPr>
              <a:xfrm>
                <a:off x="0" y="9638393"/>
                <a:ext cx="10747536" cy="648607"/>
              </a:xfrm>
              <a:custGeom>
                <a:avLst/>
                <a:gdLst/>
                <a:ahLst/>
                <a:cxnLst/>
                <a:rect l="l" t="t" r="r" b="b"/>
                <a:pathLst>
                  <a:path w="10747536" h="648607">
                    <a:moveTo>
                      <a:pt x="0" y="0"/>
                    </a:moveTo>
                    <a:lnTo>
                      <a:pt x="10695647" y="0"/>
                    </a:lnTo>
                    <a:cubicBezTo>
                      <a:pt x="10709409" y="0"/>
                      <a:pt x="10722607" y="5466"/>
                      <a:pt x="10732338" y="15198"/>
                    </a:cubicBezTo>
                    <a:cubicBezTo>
                      <a:pt x="10742069" y="24929"/>
                      <a:pt x="10747536" y="38126"/>
                      <a:pt x="10747536" y="51888"/>
                    </a:cubicBezTo>
                    <a:lnTo>
                      <a:pt x="10747536" y="596719"/>
                    </a:lnTo>
                    <a:cubicBezTo>
                      <a:pt x="10747536" y="610481"/>
                      <a:pt x="10742069" y="623678"/>
                      <a:pt x="10732338" y="633409"/>
                    </a:cubicBezTo>
                    <a:cubicBezTo>
                      <a:pt x="10722607" y="643141"/>
                      <a:pt x="10709409" y="648607"/>
                      <a:pt x="10695647" y="648607"/>
                    </a:cubicBezTo>
                    <a:lnTo>
                      <a:pt x="0" y="648607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</p:grpSp>
      </p:grpSp>
      <p:grpSp>
        <p:nvGrpSpPr>
          <p:cNvPr id="55" name="Group 55"/>
          <p:cNvGrpSpPr/>
          <p:nvPr/>
        </p:nvGrpSpPr>
        <p:grpSpPr>
          <a:xfrm>
            <a:off x="3949770" y="573654"/>
            <a:ext cx="8776758" cy="1730376"/>
            <a:chOff x="0" y="0"/>
            <a:chExt cx="11702344" cy="2307168"/>
          </a:xfrm>
        </p:grpSpPr>
        <p:sp>
          <p:nvSpPr>
            <p:cNvPr id="56" name="TextBox 56"/>
            <p:cNvSpPr txBox="1"/>
            <p:nvPr/>
          </p:nvSpPr>
          <p:spPr>
            <a:xfrm>
              <a:off x="0" y="-9525"/>
              <a:ext cx="11702344" cy="1304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79"/>
                </a:lnSpc>
              </a:pPr>
              <a:r>
                <a:rPr lang="en-US" sz="6399">
                  <a:solidFill>
                    <a:srgbClr val="162942"/>
                  </a:solidFill>
                  <a:latin typeface="Code Pro Bold"/>
                </a:rPr>
                <a:t>Results</a:t>
              </a:r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1303978" y="1772498"/>
              <a:ext cx="9094389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>
                  <a:solidFill>
                    <a:srgbClr val="162942"/>
                  </a:solidFill>
                  <a:latin typeface="Code Pro"/>
                </a:rPr>
                <a:t>Sample Overivew</a:t>
              </a:r>
            </a:p>
          </p:txBody>
        </p:sp>
      </p:grpSp>
      <p:sp>
        <p:nvSpPr>
          <p:cNvPr id="58" name="TextBox 58"/>
          <p:cNvSpPr txBox="1"/>
          <p:nvPr/>
        </p:nvSpPr>
        <p:spPr>
          <a:xfrm rot="-5400000">
            <a:off x="15070890" y="6582253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</p:spTree>
    <p:extLst>
      <p:ext uri="{BB962C8B-B14F-4D97-AF65-F5344CB8AC3E}">
        <p14:creationId xmlns:p14="http://schemas.microsoft.com/office/powerpoint/2010/main" val="331563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075051" y="-339268"/>
            <a:ext cx="1615238" cy="11003283"/>
            <a:chOff x="0" y="0"/>
            <a:chExt cx="15696704" cy="106928664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15551925" cy="106783885"/>
            </a:xfrm>
            <a:custGeom>
              <a:avLst/>
              <a:gdLst/>
              <a:ahLst/>
              <a:cxnLst/>
              <a:rect l="l" t="t" r="r" b="b"/>
              <a:pathLst>
                <a:path w="15551925" h="106783885">
                  <a:moveTo>
                    <a:pt x="0" y="0"/>
                  </a:moveTo>
                  <a:lnTo>
                    <a:pt x="15551925" y="0"/>
                  </a:lnTo>
                  <a:lnTo>
                    <a:pt x="15551925" y="106783885"/>
                  </a:lnTo>
                  <a:lnTo>
                    <a:pt x="0" y="10678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5696704" cy="106928667"/>
            </a:xfrm>
            <a:custGeom>
              <a:avLst/>
              <a:gdLst/>
              <a:ahLst/>
              <a:cxnLst/>
              <a:rect l="l" t="t" r="r" b="b"/>
              <a:pathLst>
                <a:path w="15696704" h="106928667">
                  <a:moveTo>
                    <a:pt x="15551924" y="106783882"/>
                  </a:moveTo>
                  <a:lnTo>
                    <a:pt x="15696704" y="106783882"/>
                  </a:lnTo>
                  <a:lnTo>
                    <a:pt x="15696704" y="106928667"/>
                  </a:lnTo>
                  <a:lnTo>
                    <a:pt x="15551924" y="106928667"/>
                  </a:lnTo>
                  <a:lnTo>
                    <a:pt x="15551924" y="10678388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6783882"/>
                  </a:lnTo>
                  <a:lnTo>
                    <a:pt x="0" y="106783882"/>
                  </a:lnTo>
                  <a:lnTo>
                    <a:pt x="0" y="144780"/>
                  </a:lnTo>
                  <a:close/>
                  <a:moveTo>
                    <a:pt x="0" y="106783882"/>
                  </a:moveTo>
                  <a:lnTo>
                    <a:pt x="144780" y="106783882"/>
                  </a:lnTo>
                  <a:lnTo>
                    <a:pt x="144780" y="106928667"/>
                  </a:lnTo>
                  <a:lnTo>
                    <a:pt x="0" y="106928667"/>
                  </a:lnTo>
                  <a:lnTo>
                    <a:pt x="0" y="106783882"/>
                  </a:lnTo>
                  <a:close/>
                  <a:moveTo>
                    <a:pt x="15551924" y="144780"/>
                  </a:moveTo>
                  <a:lnTo>
                    <a:pt x="15696704" y="144780"/>
                  </a:lnTo>
                  <a:lnTo>
                    <a:pt x="15696704" y="106783882"/>
                  </a:lnTo>
                  <a:lnTo>
                    <a:pt x="15551924" y="106783882"/>
                  </a:lnTo>
                  <a:lnTo>
                    <a:pt x="15551924" y="144780"/>
                  </a:lnTo>
                  <a:close/>
                  <a:moveTo>
                    <a:pt x="144780" y="106783882"/>
                  </a:moveTo>
                  <a:lnTo>
                    <a:pt x="15551924" y="106783882"/>
                  </a:lnTo>
                  <a:lnTo>
                    <a:pt x="15551924" y="106928667"/>
                  </a:lnTo>
                  <a:lnTo>
                    <a:pt x="144780" y="106928667"/>
                  </a:lnTo>
                  <a:lnTo>
                    <a:pt x="144780" y="106783882"/>
                  </a:lnTo>
                  <a:close/>
                  <a:moveTo>
                    <a:pt x="15551924" y="0"/>
                  </a:moveTo>
                  <a:lnTo>
                    <a:pt x="15696704" y="0"/>
                  </a:lnTo>
                  <a:lnTo>
                    <a:pt x="15696704" y="144780"/>
                  </a:lnTo>
                  <a:lnTo>
                    <a:pt x="15551924" y="144780"/>
                  </a:lnTo>
                  <a:lnTo>
                    <a:pt x="15551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5551924" y="0"/>
                  </a:lnTo>
                  <a:lnTo>
                    <a:pt x="15551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2900683" y="6979873"/>
            <a:ext cx="1028802" cy="1028802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0371201" y="6933622"/>
            <a:ext cx="1060336" cy="106033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2924241" y="8443697"/>
            <a:ext cx="1051451" cy="105145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10370014" y="8314717"/>
            <a:ext cx="1061524" cy="1061524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2900683" y="5448148"/>
            <a:ext cx="1032301" cy="103230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p:blipFill>
        <p:spPr>
          <a:xfrm>
            <a:off x="10371201" y="5643502"/>
            <a:ext cx="1060336" cy="1060336"/>
          </a:xfrm>
          <a:prstGeom prst="rect">
            <a:avLst/>
          </a:prstGeom>
        </p:spPr>
      </p:pic>
      <p:grpSp>
        <p:nvGrpSpPr>
          <p:cNvPr id="11" name="Group 11"/>
          <p:cNvGrpSpPr/>
          <p:nvPr/>
        </p:nvGrpSpPr>
        <p:grpSpPr>
          <a:xfrm>
            <a:off x="3949770" y="573654"/>
            <a:ext cx="8776758" cy="1730376"/>
            <a:chOff x="0" y="0"/>
            <a:chExt cx="11702344" cy="2307168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9525"/>
              <a:ext cx="11702344" cy="1304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79"/>
                </a:lnSpc>
              </a:pPr>
              <a:r>
                <a:rPr lang="en-US" sz="6399">
                  <a:solidFill>
                    <a:srgbClr val="162942"/>
                  </a:solidFill>
                  <a:latin typeface="Code Pro Bold"/>
                </a:rPr>
                <a:t>Results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303978" y="1772498"/>
              <a:ext cx="9094389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>
                  <a:solidFill>
                    <a:srgbClr val="162942"/>
                  </a:solidFill>
                  <a:latin typeface="Code Pro"/>
                </a:rPr>
                <a:t>Sample Overivew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 rot="-5400000">
            <a:off x="15070890" y="6582253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659679" y="2881103"/>
            <a:ext cx="3907951" cy="2322405"/>
            <a:chOff x="0" y="0"/>
            <a:chExt cx="5210601" cy="3096540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47625"/>
              <a:ext cx="5210601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940"/>
                </a:lnSpc>
                <a:spcBef>
                  <a:spcPct val="0"/>
                </a:spcBef>
              </a:pPr>
              <a:r>
                <a:rPr lang="en-US" sz="2100" spc="128">
                  <a:solidFill>
                    <a:srgbClr val="162942"/>
                  </a:solidFill>
                  <a:latin typeface="Code Pro Bold"/>
                </a:rPr>
                <a:t>Attendance During COVID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78454" y="1023900"/>
              <a:ext cx="4853694" cy="20726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20"/>
                </a:lnSpc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5515 patients attended </a:t>
              </a:r>
              <a:r>
                <a:rPr lang="en-US" sz="1800">
                  <a:solidFill>
                    <a:srgbClr val="DD3C66"/>
                  </a:solidFill>
                  <a:latin typeface="Code Pro Bold"/>
                </a:rPr>
                <a:t>at least one session</a:t>
              </a:r>
            </a:p>
            <a:p>
              <a:pPr algn="ctr">
                <a:lnSpc>
                  <a:spcPts val="2520"/>
                </a:lnSpc>
              </a:pPr>
              <a:endParaRPr lang="en-US" sz="1800">
                <a:solidFill>
                  <a:srgbClr val="DD3C66"/>
                </a:solidFill>
                <a:latin typeface="Code Pro Bold"/>
              </a:endParaRPr>
            </a:p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2553 (46%) attended </a:t>
              </a:r>
              <a:r>
                <a:rPr lang="en-US" sz="1800">
                  <a:solidFill>
                    <a:srgbClr val="DD3C66"/>
                  </a:solidFill>
                  <a:latin typeface="Code Pro Bold"/>
                </a:rPr>
                <a:t>at least two sessions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0119101" y="2881103"/>
            <a:ext cx="3907951" cy="2322405"/>
            <a:chOff x="0" y="0"/>
            <a:chExt cx="5210601" cy="3096540"/>
          </a:xfrm>
        </p:grpSpPr>
        <p:sp>
          <p:nvSpPr>
            <p:cNvPr id="19" name="TextBox 19"/>
            <p:cNvSpPr txBox="1"/>
            <p:nvPr/>
          </p:nvSpPr>
          <p:spPr>
            <a:xfrm>
              <a:off x="0" y="-47625"/>
              <a:ext cx="5210601" cy="4718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940"/>
                </a:lnSpc>
                <a:spcBef>
                  <a:spcPct val="0"/>
                </a:spcBef>
              </a:pPr>
              <a:r>
                <a:rPr lang="en-US" sz="2100" spc="128">
                  <a:solidFill>
                    <a:srgbClr val="162942"/>
                  </a:solidFill>
                  <a:latin typeface="Code Pro Bold"/>
                </a:rPr>
                <a:t>Attendance Pre COVID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78454" y="1023900"/>
              <a:ext cx="4853694" cy="20726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20"/>
                </a:lnSpc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9199 patients attended </a:t>
              </a:r>
              <a:r>
                <a:rPr lang="en-US" sz="1800">
                  <a:solidFill>
                    <a:srgbClr val="28407E"/>
                  </a:solidFill>
                  <a:latin typeface="Code Pro Bold"/>
                </a:rPr>
                <a:t>at least one session</a:t>
              </a:r>
            </a:p>
            <a:p>
              <a:pPr algn="ctr">
                <a:lnSpc>
                  <a:spcPts val="2520"/>
                </a:lnSpc>
              </a:pPr>
              <a:endParaRPr lang="en-US" sz="1800">
                <a:solidFill>
                  <a:srgbClr val="28407E"/>
                </a:solidFill>
                <a:latin typeface="Code Pro Bold"/>
              </a:endParaRPr>
            </a:p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162942"/>
                  </a:solidFill>
                  <a:latin typeface="Code Pro"/>
                </a:rPr>
                <a:t>4625</a:t>
              </a:r>
              <a:r>
                <a:rPr lang="en-US" sz="1800">
                  <a:solidFill>
                    <a:srgbClr val="162942"/>
                  </a:solidFill>
                  <a:latin typeface="Code Pro Bold"/>
                </a:rPr>
                <a:t> </a:t>
              </a:r>
              <a:r>
                <a:rPr lang="en-US" sz="1800">
                  <a:solidFill>
                    <a:srgbClr val="162942"/>
                  </a:solidFill>
                  <a:latin typeface="Code Pro"/>
                </a:rPr>
                <a:t>(46%) attended </a:t>
              </a:r>
              <a:r>
                <a:rPr lang="en-US" sz="1800">
                  <a:solidFill>
                    <a:srgbClr val="28407E"/>
                  </a:solidFill>
                  <a:latin typeface="Code Pro Bold"/>
                </a:rPr>
                <a:t>at least two sessions</a:t>
              </a:r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4299543" y="5623573"/>
            <a:ext cx="2733459" cy="93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162942"/>
                </a:solidFill>
                <a:latin typeface="Code Pro"/>
              </a:rPr>
              <a:t>median number of therapy sessions attended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1758965" y="5605402"/>
            <a:ext cx="2733459" cy="93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162942"/>
                </a:solidFill>
                <a:latin typeface="Code Pro"/>
              </a:rPr>
              <a:t>median number of therapy sessions attended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4299543" y="6978028"/>
            <a:ext cx="2733459" cy="93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162942"/>
                </a:solidFill>
                <a:latin typeface="Code Pro"/>
              </a:rPr>
              <a:t>Days from entry to end of treatment (median, IQR)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4299543" y="8441852"/>
            <a:ext cx="2733459" cy="93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162942"/>
                </a:solidFill>
                <a:latin typeface="Code Pro"/>
              </a:rPr>
              <a:t>Days from referral to 1st session (median, IQR)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1758965" y="6940807"/>
            <a:ext cx="2733459" cy="93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162942"/>
                </a:solidFill>
                <a:latin typeface="Code Pro"/>
              </a:rPr>
              <a:t>Days from entry to end of treatment (median, IQR)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1758965" y="8404631"/>
            <a:ext cx="2733459" cy="93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162942"/>
                </a:solidFill>
                <a:latin typeface="Code Pro"/>
              </a:rPr>
              <a:t>Days from referral to 1st session (median, IQR)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3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075051" y="-339268"/>
            <a:ext cx="1615238" cy="11003283"/>
            <a:chOff x="0" y="0"/>
            <a:chExt cx="15696704" cy="106928664"/>
          </a:xfrm>
        </p:grpSpPr>
        <p:sp>
          <p:nvSpPr>
            <p:cNvPr id="3" name="Freeform 3"/>
            <p:cNvSpPr/>
            <p:nvPr/>
          </p:nvSpPr>
          <p:spPr>
            <a:xfrm>
              <a:off x="72390" y="72390"/>
              <a:ext cx="15551925" cy="106783885"/>
            </a:xfrm>
            <a:custGeom>
              <a:avLst/>
              <a:gdLst/>
              <a:ahLst/>
              <a:cxnLst/>
              <a:rect l="l" t="t" r="r" b="b"/>
              <a:pathLst>
                <a:path w="15551925" h="106783885">
                  <a:moveTo>
                    <a:pt x="0" y="0"/>
                  </a:moveTo>
                  <a:lnTo>
                    <a:pt x="15551925" y="0"/>
                  </a:lnTo>
                  <a:lnTo>
                    <a:pt x="15551925" y="106783885"/>
                  </a:lnTo>
                  <a:lnTo>
                    <a:pt x="0" y="10678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0EC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5696704" cy="106928667"/>
            </a:xfrm>
            <a:custGeom>
              <a:avLst/>
              <a:gdLst/>
              <a:ahLst/>
              <a:cxnLst/>
              <a:rect l="l" t="t" r="r" b="b"/>
              <a:pathLst>
                <a:path w="15696704" h="106928667">
                  <a:moveTo>
                    <a:pt x="15551924" y="106783882"/>
                  </a:moveTo>
                  <a:lnTo>
                    <a:pt x="15696704" y="106783882"/>
                  </a:lnTo>
                  <a:lnTo>
                    <a:pt x="15696704" y="106928667"/>
                  </a:lnTo>
                  <a:lnTo>
                    <a:pt x="15551924" y="106928667"/>
                  </a:lnTo>
                  <a:lnTo>
                    <a:pt x="15551924" y="106783882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106783882"/>
                  </a:lnTo>
                  <a:lnTo>
                    <a:pt x="0" y="106783882"/>
                  </a:lnTo>
                  <a:lnTo>
                    <a:pt x="0" y="144780"/>
                  </a:lnTo>
                  <a:close/>
                  <a:moveTo>
                    <a:pt x="0" y="106783882"/>
                  </a:moveTo>
                  <a:lnTo>
                    <a:pt x="144780" y="106783882"/>
                  </a:lnTo>
                  <a:lnTo>
                    <a:pt x="144780" y="106928667"/>
                  </a:lnTo>
                  <a:lnTo>
                    <a:pt x="0" y="106928667"/>
                  </a:lnTo>
                  <a:lnTo>
                    <a:pt x="0" y="106783882"/>
                  </a:lnTo>
                  <a:close/>
                  <a:moveTo>
                    <a:pt x="15551924" y="144780"/>
                  </a:moveTo>
                  <a:lnTo>
                    <a:pt x="15696704" y="144780"/>
                  </a:lnTo>
                  <a:lnTo>
                    <a:pt x="15696704" y="106783882"/>
                  </a:lnTo>
                  <a:lnTo>
                    <a:pt x="15551924" y="106783882"/>
                  </a:lnTo>
                  <a:lnTo>
                    <a:pt x="15551924" y="144780"/>
                  </a:lnTo>
                  <a:close/>
                  <a:moveTo>
                    <a:pt x="144780" y="106783882"/>
                  </a:moveTo>
                  <a:lnTo>
                    <a:pt x="15551924" y="106783882"/>
                  </a:lnTo>
                  <a:lnTo>
                    <a:pt x="15551924" y="106928667"/>
                  </a:lnTo>
                  <a:lnTo>
                    <a:pt x="144780" y="106928667"/>
                  </a:lnTo>
                  <a:lnTo>
                    <a:pt x="144780" y="106783882"/>
                  </a:lnTo>
                  <a:close/>
                  <a:moveTo>
                    <a:pt x="15551924" y="0"/>
                  </a:moveTo>
                  <a:lnTo>
                    <a:pt x="15696704" y="0"/>
                  </a:lnTo>
                  <a:lnTo>
                    <a:pt x="15696704" y="144780"/>
                  </a:lnTo>
                  <a:lnTo>
                    <a:pt x="15551924" y="144780"/>
                  </a:lnTo>
                  <a:lnTo>
                    <a:pt x="1555192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5551924" y="0"/>
                  </a:lnTo>
                  <a:lnTo>
                    <a:pt x="1555192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4242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3949770" y="573654"/>
            <a:ext cx="8776758" cy="1730376"/>
            <a:chOff x="0" y="0"/>
            <a:chExt cx="11702344" cy="2307168"/>
          </a:xfrm>
        </p:grpSpPr>
        <p:sp>
          <p:nvSpPr>
            <p:cNvPr id="6" name="TextBox 6"/>
            <p:cNvSpPr txBox="1"/>
            <p:nvPr/>
          </p:nvSpPr>
          <p:spPr>
            <a:xfrm>
              <a:off x="0" y="-9525"/>
              <a:ext cx="11702344" cy="13049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79"/>
                </a:lnSpc>
              </a:pPr>
              <a:r>
                <a:rPr lang="en-US" sz="6399">
                  <a:solidFill>
                    <a:srgbClr val="162942"/>
                  </a:solidFill>
                  <a:latin typeface="Code Pro Bold"/>
                </a:rPr>
                <a:t>Results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1303978" y="1772498"/>
              <a:ext cx="9094389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>
                  <a:solidFill>
                    <a:srgbClr val="162942"/>
                  </a:solidFill>
                  <a:latin typeface="Code Pro"/>
                </a:rPr>
                <a:t>Sample Overivew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 rot="-5400000">
            <a:off x="15070890" y="6582253"/>
            <a:ext cx="5283932" cy="33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5"/>
              </a:lnSpc>
              <a:spcBef>
                <a:spcPct val="0"/>
              </a:spcBef>
            </a:pPr>
            <a:r>
              <a:rPr lang="en-US" sz="2003" spc="200">
                <a:solidFill>
                  <a:srgbClr val="162942"/>
                </a:solidFill>
                <a:latin typeface="Code Pro Light Bold"/>
              </a:rPr>
              <a:t>CAPOBIANCO ET AL (2022)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1028700" y="2851731"/>
            <a:ext cx="15714172" cy="7076746"/>
            <a:chOff x="0" y="0"/>
            <a:chExt cx="19973358" cy="9435662"/>
          </a:xfrm>
        </p:grpSpPr>
        <p:sp>
          <p:nvSpPr>
            <p:cNvPr id="10" name="TextBox 10"/>
            <p:cNvSpPr txBox="1"/>
            <p:nvPr/>
          </p:nvSpPr>
          <p:spPr>
            <a:xfrm>
              <a:off x="10052704" y="-38100"/>
              <a:ext cx="2743399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Remote Therapy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408014" y="-38100"/>
              <a:ext cx="1620713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In Person</a:t>
              </a:r>
            </a:p>
          </p:txBody>
        </p:sp>
        <p:grpSp>
          <p:nvGrpSpPr>
            <p:cNvPr id="12" name="Group 12"/>
            <p:cNvGrpSpPr>
              <a:grpSpLocks noChangeAspect="1"/>
            </p:cNvGrpSpPr>
            <p:nvPr/>
          </p:nvGrpSpPr>
          <p:grpSpPr>
            <a:xfrm>
              <a:off x="9807939" y="130541"/>
              <a:ext cx="3477692" cy="122382"/>
              <a:chOff x="5290542" y="-619760"/>
              <a:chExt cx="4330700" cy="1524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5290542" y="-619760"/>
                <a:ext cx="152400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152400" h="152400">
                    <a:moveTo>
                      <a:pt x="152400" y="139700"/>
                    </a:moveTo>
                    <a:lnTo>
                      <a:pt x="152400" y="12700"/>
                    </a:lnTo>
                    <a:cubicBezTo>
                      <a:pt x="152400" y="5686"/>
                      <a:pt x="146714" y="0"/>
                      <a:pt x="139700" y="0"/>
                    </a:cubicBezTo>
                    <a:lnTo>
                      <a:pt x="12700" y="0"/>
                    </a:lnTo>
                    <a:cubicBezTo>
                      <a:pt x="5686" y="0"/>
                      <a:pt x="0" y="5686"/>
                      <a:pt x="0" y="12700"/>
                    </a:cubicBezTo>
                    <a:lnTo>
                      <a:pt x="0" y="139700"/>
                    </a:lnTo>
                    <a:cubicBezTo>
                      <a:pt x="0" y="146714"/>
                      <a:pt x="5686" y="152400"/>
                      <a:pt x="12700" y="152400"/>
                    </a:cubicBezTo>
                    <a:lnTo>
                      <a:pt x="139700" y="152400"/>
                    </a:lnTo>
                    <a:cubicBezTo>
                      <a:pt x="146714" y="152400"/>
                      <a:pt x="152400" y="146714"/>
                      <a:pt x="152400" y="139700"/>
                    </a:cubicBez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14" name="Freeform 14"/>
              <p:cNvSpPr/>
              <p:nvPr/>
            </p:nvSpPr>
            <p:spPr>
              <a:xfrm>
                <a:off x="9468842" y="-619760"/>
                <a:ext cx="152400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152400" h="152400">
                    <a:moveTo>
                      <a:pt x="152400" y="139700"/>
                    </a:moveTo>
                    <a:lnTo>
                      <a:pt x="152400" y="12700"/>
                    </a:lnTo>
                    <a:cubicBezTo>
                      <a:pt x="152400" y="5686"/>
                      <a:pt x="146714" y="0"/>
                      <a:pt x="139700" y="0"/>
                    </a:cubicBezTo>
                    <a:lnTo>
                      <a:pt x="12700" y="0"/>
                    </a:lnTo>
                    <a:cubicBezTo>
                      <a:pt x="5686" y="0"/>
                      <a:pt x="0" y="5686"/>
                      <a:pt x="0" y="12700"/>
                    </a:cubicBezTo>
                    <a:lnTo>
                      <a:pt x="0" y="139700"/>
                    </a:lnTo>
                    <a:cubicBezTo>
                      <a:pt x="0" y="146714"/>
                      <a:pt x="5686" y="152400"/>
                      <a:pt x="12700" y="152400"/>
                    </a:cubicBezTo>
                    <a:lnTo>
                      <a:pt x="139700" y="152400"/>
                    </a:lnTo>
                    <a:cubicBezTo>
                      <a:pt x="146714" y="152400"/>
                      <a:pt x="152400" y="146714"/>
                      <a:pt x="152400" y="139700"/>
                    </a:cubicBezTo>
                    <a:close/>
                  </a:path>
                </a:pathLst>
              </a:custGeom>
              <a:solidFill>
                <a:srgbClr val="345B94"/>
              </a:solidFill>
            </p:spPr>
          </p:sp>
        </p:grpSp>
        <p:grpSp>
          <p:nvGrpSpPr>
            <p:cNvPr id="15" name="Group 15"/>
            <p:cNvGrpSpPr>
              <a:grpSpLocks noChangeAspect="1"/>
            </p:cNvGrpSpPr>
            <p:nvPr/>
          </p:nvGrpSpPr>
          <p:grpSpPr>
            <a:xfrm>
              <a:off x="5559463" y="628228"/>
              <a:ext cx="14084887" cy="8260793"/>
              <a:chOff x="0" y="0"/>
              <a:chExt cx="17539626" cy="10287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-6350" y="0"/>
                <a:ext cx="17552326" cy="10287000"/>
              </a:xfrm>
              <a:custGeom>
                <a:avLst/>
                <a:gdLst/>
                <a:ahLst/>
                <a:cxnLst/>
                <a:rect l="l" t="t" r="r" b="b"/>
                <a:pathLst>
                  <a:path w="17552326" h="10287000">
                    <a:moveTo>
                      <a:pt x="0" y="0"/>
                    </a:moveTo>
                    <a:lnTo>
                      <a:pt x="12700" y="0"/>
                    </a:lnTo>
                    <a:lnTo>
                      <a:pt x="12700" y="10287000"/>
                    </a:lnTo>
                    <a:lnTo>
                      <a:pt x="0" y="10287000"/>
                    </a:lnTo>
                    <a:close/>
                    <a:moveTo>
                      <a:pt x="4384906" y="0"/>
                    </a:moveTo>
                    <a:lnTo>
                      <a:pt x="4397606" y="0"/>
                    </a:lnTo>
                    <a:lnTo>
                      <a:pt x="4397606" y="10287000"/>
                    </a:lnTo>
                    <a:lnTo>
                      <a:pt x="4384906" y="10287000"/>
                    </a:lnTo>
                    <a:close/>
                    <a:moveTo>
                      <a:pt x="8769813" y="0"/>
                    </a:moveTo>
                    <a:lnTo>
                      <a:pt x="8782513" y="0"/>
                    </a:lnTo>
                    <a:lnTo>
                      <a:pt x="8782513" y="10287000"/>
                    </a:lnTo>
                    <a:lnTo>
                      <a:pt x="8769813" y="10287000"/>
                    </a:lnTo>
                    <a:close/>
                    <a:moveTo>
                      <a:pt x="13154720" y="0"/>
                    </a:moveTo>
                    <a:lnTo>
                      <a:pt x="13167420" y="0"/>
                    </a:lnTo>
                    <a:lnTo>
                      <a:pt x="13167420" y="10287000"/>
                    </a:lnTo>
                    <a:lnTo>
                      <a:pt x="13154720" y="10287000"/>
                    </a:lnTo>
                    <a:close/>
                    <a:moveTo>
                      <a:pt x="17539626" y="0"/>
                    </a:moveTo>
                    <a:lnTo>
                      <a:pt x="17552326" y="0"/>
                    </a:lnTo>
                    <a:lnTo>
                      <a:pt x="17552326" y="10287000"/>
                    </a:lnTo>
                    <a:lnTo>
                      <a:pt x="17539626" y="10287000"/>
                    </a:lnTo>
                    <a:close/>
                  </a:path>
                </a:pathLst>
              </a:custGeom>
              <a:solidFill>
                <a:srgbClr val="000000">
                  <a:alpha val="24706"/>
                </a:srgbClr>
              </a:solidFill>
            </p:spPr>
          </p:sp>
        </p:grpSp>
        <p:sp>
          <p:nvSpPr>
            <p:cNvPr id="17" name="TextBox 17"/>
            <p:cNvSpPr txBox="1"/>
            <p:nvPr/>
          </p:nvSpPr>
          <p:spPr>
            <a:xfrm>
              <a:off x="5329997" y="9014098"/>
              <a:ext cx="458933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0%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8789071" y="9014098"/>
              <a:ext cx="583227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10%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2273057" y="9014098"/>
              <a:ext cx="657698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20%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5796244" y="9014098"/>
              <a:ext cx="653767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30%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19315341" y="9014098"/>
              <a:ext cx="658016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40%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1637923" y="875973"/>
              <a:ext cx="3758364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Completed Treatment 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1919636"/>
              <a:ext cx="5396287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Discharged (Mutual Agreement) 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3160370" y="2963299"/>
              <a:ext cx="2235917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Dropped Out 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964715" y="4006962"/>
              <a:ext cx="4431571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Referred to Other Therapy 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2999531" y="5050624"/>
              <a:ext cx="2396756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Declined IAPT 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2334715" y="6094287"/>
              <a:ext cx="3061572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Stepped up/down 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4376330" y="7137950"/>
              <a:ext cx="1019957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Other 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3569585" y="8181613"/>
              <a:ext cx="1826702" cy="4215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698"/>
                </a:lnSpc>
              </a:pPr>
              <a:r>
                <a:rPr lang="en-US" sz="1927">
                  <a:solidFill>
                    <a:srgbClr val="000000"/>
                  </a:solidFill>
                  <a:latin typeface="Code Pro"/>
                </a:rPr>
                <a:t>Not Known </a:t>
              </a:r>
            </a:p>
          </p:txBody>
        </p:sp>
        <p:grpSp>
          <p:nvGrpSpPr>
            <p:cNvPr id="30" name="Group 30"/>
            <p:cNvGrpSpPr>
              <a:grpSpLocks noChangeAspect="1"/>
            </p:cNvGrpSpPr>
            <p:nvPr/>
          </p:nvGrpSpPr>
          <p:grpSpPr>
            <a:xfrm>
              <a:off x="5559463" y="628228"/>
              <a:ext cx="14054774" cy="8260793"/>
              <a:chOff x="0" y="0"/>
              <a:chExt cx="17502127" cy="102870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4825702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4825702" h="582017">
                    <a:moveTo>
                      <a:pt x="0" y="0"/>
                    </a:moveTo>
                    <a:lnTo>
                      <a:pt x="4779141" y="0"/>
                    </a:lnTo>
                    <a:lnTo>
                      <a:pt x="4779141" y="0"/>
                    </a:lnTo>
                    <a:cubicBezTo>
                      <a:pt x="4804856" y="0"/>
                      <a:pt x="4825702" y="20846"/>
                      <a:pt x="4825702" y="46561"/>
                    </a:cubicBezTo>
                    <a:lnTo>
                      <a:pt x="4825702" y="535456"/>
                    </a:lnTo>
                    <a:cubicBezTo>
                      <a:pt x="4825702" y="561171"/>
                      <a:pt x="4804856" y="582017"/>
                      <a:pt x="4779141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32" name="Freeform 32"/>
              <p:cNvSpPr/>
              <p:nvPr/>
            </p:nvSpPr>
            <p:spPr>
              <a:xfrm>
                <a:off x="0" y="1299652"/>
                <a:ext cx="2418049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2418049" h="582017">
                    <a:moveTo>
                      <a:pt x="0" y="0"/>
                    </a:moveTo>
                    <a:lnTo>
                      <a:pt x="2371487" y="0"/>
                    </a:lnTo>
                    <a:cubicBezTo>
                      <a:pt x="2397202" y="0"/>
                      <a:pt x="2418049" y="20847"/>
                      <a:pt x="2418049" y="46562"/>
                    </a:cubicBezTo>
                    <a:lnTo>
                      <a:pt x="2418049" y="535456"/>
                    </a:lnTo>
                    <a:cubicBezTo>
                      <a:pt x="2418049" y="561171"/>
                      <a:pt x="2397202" y="582017"/>
                      <a:pt x="2371487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33" name="Freeform 33"/>
              <p:cNvSpPr/>
              <p:nvPr/>
            </p:nvSpPr>
            <p:spPr>
              <a:xfrm>
                <a:off x="0" y="2599305"/>
                <a:ext cx="3772388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3772388" h="582017">
                    <a:moveTo>
                      <a:pt x="0" y="0"/>
                    </a:moveTo>
                    <a:lnTo>
                      <a:pt x="3725827" y="0"/>
                    </a:lnTo>
                    <a:cubicBezTo>
                      <a:pt x="3738176" y="0"/>
                      <a:pt x="3750019" y="4905"/>
                      <a:pt x="3758751" y="13637"/>
                    </a:cubicBezTo>
                    <a:cubicBezTo>
                      <a:pt x="3767483" y="22369"/>
                      <a:pt x="3772388" y="34212"/>
                      <a:pt x="3772388" y="46561"/>
                    </a:cubicBezTo>
                    <a:lnTo>
                      <a:pt x="3772388" y="535455"/>
                    </a:lnTo>
                    <a:cubicBezTo>
                      <a:pt x="3772388" y="547804"/>
                      <a:pt x="3767483" y="559647"/>
                      <a:pt x="3758751" y="568379"/>
                    </a:cubicBezTo>
                    <a:cubicBezTo>
                      <a:pt x="3750019" y="577111"/>
                      <a:pt x="3738176" y="582017"/>
                      <a:pt x="3725827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34" name="Freeform 34"/>
              <p:cNvSpPr/>
              <p:nvPr/>
            </p:nvSpPr>
            <p:spPr>
              <a:xfrm>
                <a:off x="0" y="3898957"/>
                <a:ext cx="3993586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3993586" h="582017">
                    <a:moveTo>
                      <a:pt x="0" y="0"/>
                    </a:moveTo>
                    <a:lnTo>
                      <a:pt x="3947025" y="0"/>
                    </a:lnTo>
                    <a:cubicBezTo>
                      <a:pt x="3959373" y="0"/>
                      <a:pt x="3971217" y="4905"/>
                      <a:pt x="3979949" y="13637"/>
                    </a:cubicBezTo>
                    <a:cubicBezTo>
                      <a:pt x="3988681" y="22369"/>
                      <a:pt x="3993586" y="34212"/>
                      <a:pt x="3993586" y="46561"/>
                    </a:cubicBezTo>
                    <a:lnTo>
                      <a:pt x="3993586" y="535456"/>
                    </a:lnTo>
                    <a:cubicBezTo>
                      <a:pt x="3993586" y="561171"/>
                      <a:pt x="3972740" y="582017"/>
                      <a:pt x="3947025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35" name="Freeform 35"/>
              <p:cNvSpPr/>
              <p:nvPr/>
            </p:nvSpPr>
            <p:spPr>
              <a:xfrm>
                <a:off x="0" y="5198609"/>
                <a:ext cx="9916239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9916239" h="582017">
                    <a:moveTo>
                      <a:pt x="0" y="0"/>
                    </a:moveTo>
                    <a:lnTo>
                      <a:pt x="9869677" y="0"/>
                    </a:lnTo>
                    <a:cubicBezTo>
                      <a:pt x="9895392" y="0"/>
                      <a:pt x="9916239" y="20846"/>
                      <a:pt x="9916239" y="46561"/>
                    </a:cubicBezTo>
                    <a:lnTo>
                      <a:pt x="9916239" y="535456"/>
                    </a:lnTo>
                    <a:cubicBezTo>
                      <a:pt x="9916239" y="547805"/>
                      <a:pt x="9911333" y="559648"/>
                      <a:pt x="9902602" y="568380"/>
                    </a:cubicBezTo>
                    <a:cubicBezTo>
                      <a:pt x="9893870" y="577112"/>
                      <a:pt x="9882026" y="582017"/>
                      <a:pt x="9869677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36" name="Freeform 36"/>
              <p:cNvSpPr/>
              <p:nvPr/>
            </p:nvSpPr>
            <p:spPr>
              <a:xfrm>
                <a:off x="0" y="6498261"/>
                <a:ext cx="351716" cy="582018"/>
              </a:xfrm>
              <a:custGeom>
                <a:avLst/>
                <a:gdLst/>
                <a:ahLst/>
                <a:cxnLst/>
                <a:rect l="l" t="t" r="r" b="b"/>
                <a:pathLst>
                  <a:path w="351716" h="582018">
                    <a:moveTo>
                      <a:pt x="0" y="0"/>
                    </a:moveTo>
                    <a:lnTo>
                      <a:pt x="305155" y="0"/>
                    </a:lnTo>
                    <a:cubicBezTo>
                      <a:pt x="330870" y="0"/>
                      <a:pt x="351716" y="20847"/>
                      <a:pt x="351716" y="46561"/>
                    </a:cubicBezTo>
                    <a:lnTo>
                      <a:pt x="351716" y="535456"/>
                    </a:lnTo>
                    <a:cubicBezTo>
                      <a:pt x="351716" y="547805"/>
                      <a:pt x="346811" y="559649"/>
                      <a:pt x="338079" y="568380"/>
                    </a:cubicBezTo>
                    <a:cubicBezTo>
                      <a:pt x="329347" y="577112"/>
                      <a:pt x="317504" y="582018"/>
                      <a:pt x="305155" y="582018"/>
                    </a:cubicBezTo>
                    <a:lnTo>
                      <a:pt x="0" y="582018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37" name="Freeform 37"/>
              <p:cNvSpPr/>
              <p:nvPr/>
            </p:nvSpPr>
            <p:spPr>
              <a:xfrm>
                <a:off x="0" y="7797913"/>
                <a:ext cx="2768841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2768841" h="582017">
                    <a:moveTo>
                      <a:pt x="0" y="0"/>
                    </a:moveTo>
                    <a:lnTo>
                      <a:pt x="2722280" y="0"/>
                    </a:lnTo>
                    <a:cubicBezTo>
                      <a:pt x="2734629" y="0"/>
                      <a:pt x="2746472" y="4906"/>
                      <a:pt x="2755204" y="13638"/>
                    </a:cubicBezTo>
                    <a:cubicBezTo>
                      <a:pt x="2763936" y="22369"/>
                      <a:pt x="2768841" y="34213"/>
                      <a:pt x="2768841" y="46562"/>
                    </a:cubicBezTo>
                    <a:lnTo>
                      <a:pt x="2768841" y="535456"/>
                    </a:lnTo>
                    <a:cubicBezTo>
                      <a:pt x="2768841" y="547805"/>
                      <a:pt x="2763936" y="559648"/>
                      <a:pt x="2755204" y="568379"/>
                    </a:cubicBezTo>
                    <a:cubicBezTo>
                      <a:pt x="2746472" y="577111"/>
                      <a:pt x="2734629" y="582017"/>
                      <a:pt x="2722280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38" name="Freeform 38"/>
              <p:cNvSpPr/>
              <p:nvPr/>
            </p:nvSpPr>
            <p:spPr>
              <a:xfrm>
                <a:off x="0" y="9097566"/>
                <a:ext cx="15792013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15792013" h="582017">
                    <a:moveTo>
                      <a:pt x="0" y="0"/>
                    </a:moveTo>
                    <a:lnTo>
                      <a:pt x="15745453" y="0"/>
                    </a:lnTo>
                    <a:cubicBezTo>
                      <a:pt x="15771168" y="0"/>
                      <a:pt x="15792013" y="20846"/>
                      <a:pt x="15792013" y="46561"/>
                    </a:cubicBezTo>
                    <a:lnTo>
                      <a:pt x="15792013" y="535455"/>
                    </a:lnTo>
                    <a:cubicBezTo>
                      <a:pt x="15792013" y="561170"/>
                      <a:pt x="15771168" y="582016"/>
                      <a:pt x="15745453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DD3C66"/>
              </a:solidFill>
            </p:spPr>
          </p:sp>
          <p:sp>
            <p:nvSpPr>
              <p:cNvPr id="39" name="Freeform 39"/>
              <p:cNvSpPr/>
              <p:nvPr/>
            </p:nvSpPr>
            <p:spPr>
              <a:xfrm>
                <a:off x="0" y="607417"/>
                <a:ext cx="13292617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13292617" h="582017">
                    <a:moveTo>
                      <a:pt x="0" y="0"/>
                    </a:moveTo>
                    <a:lnTo>
                      <a:pt x="13246055" y="0"/>
                    </a:lnTo>
                    <a:cubicBezTo>
                      <a:pt x="13258405" y="0"/>
                      <a:pt x="13270247" y="4906"/>
                      <a:pt x="13278979" y="13638"/>
                    </a:cubicBezTo>
                    <a:cubicBezTo>
                      <a:pt x="13287711" y="22370"/>
                      <a:pt x="13292617" y="34213"/>
                      <a:pt x="13292617" y="46562"/>
                    </a:cubicBezTo>
                    <a:lnTo>
                      <a:pt x="13292617" y="535456"/>
                    </a:lnTo>
                    <a:cubicBezTo>
                      <a:pt x="13292617" y="547805"/>
                      <a:pt x="13287711" y="559648"/>
                      <a:pt x="13278979" y="568380"/>
                    </a:cubicBezTo>
                    <a:cubicBezTo>
                      <a:pt x="13270247" y="577112"/>
                      <a:pt x="13258405" y="582017"/>
                      <a:pt x="13246055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40" name="Freeform 40"/>
              <p:cNvSpPr/>
              <p:nvPr/>
            </p:nvSpPr>
            <p:spPr>
              <a:xfrm>
                <a:off x="0" y="1907069"/>
                <a:ext cx="43965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43965" h="58201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ubicBezTo>
                      <a:pt x="19805" y="0"/>
                      <a:pt x="37443" y="12529"/>
                      <a:pt x="43965" y="31229"/>
                    </a:cubicBezTo>
                    <a:lnTo>
                      <a:pt x="43965" y="550789"/>
                    </a:lnTo>
                    <a:cubicBezTo>
                      <a:pt x="37443" y="569489"/>
                      <a:pt x="19805" y="582018"/>
                      <a:pt x="0" y="582018"/>
                    </a:cubicBezTo>
                    <a:lnTo>
                      <a:pt x="0" y="582018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41" name="Freeform 41"/>
              <p:cNvSpPr/>
              <p:nvPr/>
            </p:nvSpPr>
            <p:spPr>
              <a:xfrm>
                <a:off x="0" y="3206722"/>
                <a:ext cx="17502127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17502127" h="582017">
                    <a:moveTo>
                      <a:pt x="0" y="0"/>
                    </a:moveTo>
                    <a:lnTo>
                      <a:pt x="17455566" y="0"/>
                    </a:lnTo>
                    <a:cubicBezTo>
                      <a:pt x="17467915" y="0"/>
                      <a:pt x="17479758" y="4905"/>
                      <a:pt x="17488489" y="13637"/>
                    </a:cubicBezTo>
                    <a:cubicBezTo>
                      <a:pt x="17497222" y="22369"/>
                      <a:pt x="17502127" y="34212"/>
                      <a:pt x="17502127" y="46561"/>
                    </a:cubicBezTo>
                    <a:lnTo>
                      <a:pt x="17502127" y="535455"/>
                    </a:lnTo>
                    <a:cubicBezTo>
                      <a:pt x="17502127" y="547804"/>
                      <a:pt x="17497222" y="559647"/>
                      <a:pt x="17488489" y="568379"/>
                    </a:cubicBezTo>
                    <a:cubicBezTo>
                      <a:pt x="17479758" y="577111"/>
                      <a:pt x="17467915" y="582017"/>
                      <a:pt x="17455566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42" name="Freeform 42"/>
              <p:cNvSpPr/>
              <p:nvPr/>
            </p:nvSpPr>
            <p:spPr>
              <a:xfrm>
                <a:off x="0" y="4506374"/>
                <a:ext cx="7636087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7636087" h="582017">
                    <a:moveTo>
                      <a:pt x="0" y="0"/>
                    </a:moveTo>
                    <a:lnTo>
                      <a:pt x="7589526" y="0"/>
                    </a:lnTo>
                    <a:cubicBezTo>
                      <a:pt x="7601875" y="0"/>
                      <a:pt x="7613718" y="4905"/>
                      <a:pt x="7622450" y="13637"/>
                    </a:cubicBezTo>
                    <a:cubicBezTo>
                      <a:pt x="7631181" y="22369"/>
                      <a:pt x="7636087" y="34212"/>
                      <a:pt x="7636087" y="46561"/>
                    </a:cubicBezTo>
                    <a:lnTo>
                      <a:pt x="7636087" y="535456"/>
                    </a:lnTo>
                    <a:cubicBezTo>
                      <a:pt x="7636087" y="561171"/>
                      <a:pt x="7615241" y="582017"/>
                      <a:pt x="7589526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43" name="Freeform 43"/>
              <p:cNvSpPr/>
              <p:nvPr/>
            </p:nvSpPr>
            <p:spPr>
              <a:xfrm>
                <a:off x="0" y="5806026"/>
                <a:ext cx="43877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43877" h="58201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ubicBezTo>
                      <a:pt x="19708" y="0"/>
                      <a:pt x="37282" y="12409"/>
                      <a:pt x="43877" y="30981"/>
                    </a:cubicBezTo>
                    <a:lnTo>
                      <a:pt x="43877" y="551037"/>
                    </a:lnTo>
                    <a:cubicBezTo>
                      <a:pt x="37282" y="569609"/>
                      <a:pt x="19708" y="582017"/>
                      <a:pt x="0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44" name="Freeform 44"/>
              <p:cNvSpPr/>
              <p:nvPr/>
            </p:nvSpPr>
            <p:spPr>
              <a:xfrm>
                <a:off x="0" y="7105679"/>
                <a:ext cx="2418049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2418049" h="582017">
                    <a:moveTo>
                      <a:pt x="0" y="0"/>
                    </a:moveTo>
                    <a:lnTo>
                      <a:pt x="2371487" y="0"/>
                    </a:lnTo>
                    <a:cubicBezTo>
                      <a:pt x="2397202" y="0"/>
                      <a:pt x="2418048" y="20846"/>
                      <a:pt x="2418049" y="46560"/>
                    </a:cubicBezTo>
                    <a:lnTo>
                      <a:pt x="2418049" y="535455"/>
                    </a:lnTo>
                    <a:cubicBezTo>
                      <a:pt x="2418049" y="547804"/>
                      <a:pt x="2413143" y="559648"/>
                      <a:pt x="2404411" y="568379"/>
                    </a:cubicBezTo>
                    <a:cubicBezTo>
                      <a:pt x="2395679" y="577111"/>
                      <a:pt x="2383836" y="582017"/>
                      <a:pt x="2371487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45" name="Freeform 45"/>
              <p:cNvSpPr/>
              <p:nvPr/>
            </p:nvSpPr>
            <p:spPr>
              <a:xfrm>
                <a:off x="0" y="8405330"/>
                <a:ext cx="219749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219749" h="582017">
                    <a:moveTo>
                      <a:pt x="0" y="0"/>
                    </a:moveTo>
                    <a:lnTo>
                      <a:pt x="173188" y="0"/>
                    </a:lnTo>
                    <a:cubicBezTo>
                      <a:pt x="185537" y="0"/>
                      <a:pt x="197380" y="4906"/>
                      <a:pt x="206112" y="13638"/>
                    </a:cubicBezTo>
                    <a:cubicBezTo>
                      <a:pt x="214844" y="22370"/>
                      <a:pt x="219749" y="34213"/>
                      <a:pt x="219749" y="46562"/>
                    </a:cubicBezTo>
                    <a:lnTo>
                      <a:pt x="219749" y="535456"/>
                    </a:lnTo>
                    <a:cubicBezTo>
                      <a:pt x="219749" y="547805"/>
                      <a:pt x="214844" y="559648"/>
                      <a:pt x="206112" y="568380"/>
                    </a:cubicBezTo>
                    <a:cubicBezTo>
                      <a:pt x="197380" y="577112"/>
                      <a:pt x="185537" y="582018"/>
                      <a:pt x="173188" y="582018"/>
                    </a:cubicBezTo>
                    <a:lnTo>
                      <a:pt x="0" y="582018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  <p:sp>
            <p:nvSpPr>
              <p:cNvPr id="46" name="Freeform 46"/>
              <p:cNvSpPr/>
              <p:nvPr/>
            </p:nvSpPr>
            <p:spPr>
              <a:xfrm>
                <a:off x="0" y="9704983"/>
                <a:ext cx="2719736" cy="582017"/>
              </a:xfrm>
              <a:custGeom>
                <a:avLst/>
                <a:gdLst/>
                <a:ahLst/>
                <a:cxnLst/>
                <a:rect l="l" t="t" r="r" b="b"/>
                <a:pathLst>
                  <a:path w="2719736" h="582017">
                    <a:moveTo>
                      <a:pt x="0" y="0"/>
                    </a:moveTo>
                    <a:lnTo>
                      <a:pt x="2673174" y="0"/>
                    </a:lnTo>
                    <a:cubicBezTo>
                      <a:pt x="2685523" y="0"/>
                      <a:pt x="2697366" y="4906"/>
                      <a:pt x="2706098" y="13637"/>
                    </a:cubicBezTo>
                    <a:cubicBezTo>
                      <a:pt x="2714830" y="22369"/>
                      <a:pt x="2719736" y="34212"/>
                      <a:pt x="2719736" y="46561"/>
                    </a:cubicBezTo>
                    <a:lnTo>
                      <a:pt x="2719736" y="535456"/>
                    </a:lnTo>
                    <a:cubicBezTo>
                      <a:pt x="2719736" y="547804"/>
                      <a:pt x="2714830" y="559648"/>
                      <a:pt x="2706098" y="568380"/>
                    </a:cubicBezTo>
                    <a:cubicBezTo>
                      <a:pt x="2697366" y="577111"/>
                      <a:pt x="2685523" y="582017"/>
                      <a:pt x="2673174" y="582017"/>
                    </a:cubicBezTo>
                    <a:lnTo>
                      <a:pt x="0" y="582017"/>
                    </a:lnTo>
                    <a:close/>
                  </a:path>
                </a:pathLst>
              </a:custGeom>
              <a:solidFill>
                <a:srgbClr val="345B94"/>
              </a:solidFill>
            </p:spPr>
          </p:sp>
        </p:grpSp>
      </p:grpSp>
      <p:sp>
        <p:nvSpPr>
          <p:cNvPr id="47" name="TextBox 47"/>
          <p:cNvSpPr txBox="1"/>
          <p:nvPr/>
        </p:nvSpPr>
        <p:spPr>
          <a:xfrm>
            <a:off x="1028700" y="2485971"/>
            <a:ext cx="5475200" cy="3657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40"/>
              </a:lnSpc>
              <a:spcBef>
                <a:spcPct val="0"/>
              </a:spcBef>
            </a:pPr>
            <a:r>
              <a:rPr lang="en-US" sz="2100" spc="128">
                <a:solidFill>
                  <a:srgbClr val="162942"/>
                </a:solidFill>
                <a:latin typeface="Code Pro Bold"/>
              </a:rPr>
              <a:t>Reason for End of Treatment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1529</Words>
  <Application>Microsoft Office PowerPoint</Application>
  <PresentationFormat>Custom</PresentationFormat>
  <Paragraphs>285</Paragraphs>
  <Slides>18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Arial</vt:lpstr>
      <vt:lpstr>Code Pro Bold</vt:lpstr>
      <vt:lpstr>Code Pro</vt:lpstr>
      <vt:lpstr>Code Pro Light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and White Medical Outline Illustrated Designing Vaccines  Education Presentation</dc:title>
  <dc:creator>Lora Capobianco</dc:creator>
  <cp:lastModifiedBy>Lora Capobianco</cp:lastModifiedBy>
  <cp:revision>8</cp:revision>
  <dcterms:created xsi:type="dcterms:W3CDTF">2006-08-16T00:00:00Z</dcterms:created>
  <dcterms:modified xsi:type="dcterms:W3CDTF">2023-04-17T14:47:00Z</dcterms:modified>
  <dc:identifier>DAFfywDmljs</dc:identifier>
</cp:coreProperties>
</file>