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9"/>
  </p:notesMasterIdLst>
  <p:sldIdLst>
    <p:sldId id="533" r:id="rId2"/>
    <p:sldId id="564" r:id="rId3"/>
    <p:sldId id="568" r:id="rId4"/>
    <p:sldId id="567" r:id="rId5"/>
    <p:sldId id="569" r:id="rId6"/>
    <p:sldId id="554" r:id="rId7"/>
    <p:sldId id="56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73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1210" autoAdjust="0"/>
  </p:normalViewPr>
  <p:slideViewPr>
    <p:cSldViewPr snapToGrid="0">
      <p:cViewPr varScale="1">
        <p:scale>
          <a:sx n="66" d="100"/>
          <a:sy n="66" d="100"/>
        </p:scale>
        <p:origin x="870"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rman Kevin POLICY GROUP Joint DWP and DHSC Work  Health Directorate" userId="6accc299-fccd-441f-93ce-b3ad9610cf8f" providerId="ADAL" clId="{D169DAC6-34BA-46A4-897E-E2075D23F358}"/>
    <pc:docChg chg="custSel modSld">
      <pc:chgData name="Jarman Kevin POLICY GROUP Joint DWP and DHSC Work  Health Directorate" userId="6accc299-fccd-441f-93ce-b3ad9610cf8f" providerId="ADAL" clId="{D169DAC6-34BA-46A4-897E-E2075D23F358}" dt="2023-04-17T16:49:30.652" v="91" actId="313"/>
      <pc:docMkLst>
        <pc:docMk/>
      </pc:docMkLst>
      <pc:sldChg chg="modSp mod">
        <pc:chgData name="Jarman Kevin POLICY GROUP Joint DWP and DHSC Work  Health Directorate" userId="6accc299-fccd-441f-93ce-b3ad9610cf8f" providerId="ADAL" clId="{D169DAC6-34BA-46A4-897E-E2075D23F358}" dt="2023-04-14T18:07:52.224" v="42" actId="20577"/>
        <pc:sldMkLst>
          <pc:docMk/>
          <pc:sldMk cId="2667253618" sldId="554"/>
        </pc:sldMkLst>
        <pc:spChg chg="mod">
          <ac:chgData name="Jarman Kevin POLICY GROUP Joint DWP and DHSC Work  Health Directorate" userId="6accc299-fccd-441f-93ce-b3ad9610cf8f" providerId="ADAL" clId="{D169DAC6-34BA-46A4-897E-E2075D23F358}" dt="2023-04-14T18:07:18.550" v="4" actId="20577"/>
          <ac:spMkLst>
            <pc:docMk/>
            <pc:sldMk cId="2667253618" sldId="554"/>
            <ac:spMk id="2" creationId="{E1093E1C-632D-44A4-8015-961D0B9806D9}"/>
          </ac:spMkLst>
        </pc:spChg>
        <pc:spChg chg="mod">
          <ac:chgData name="Jarman Kevin POLICY GROUP Joint DWP and DHSC Work  Health Directorate" userId="6accc299-fccd-441f-93ce-b3ad9610cf8f" providerId="ADAL" clId="{D169DAC6-34BA-46A4-897E-E2075D23F358}" dt="2023-04-14T18:07:52.224" v="42" actId="20577"/>
          <ac:spMkLst>
            <pc:docMk/>
            <pc:sldMk cId="2667253618" sldId="554"/>
            <ac:spMk id="3" creationId="{32A72730-A183-44B8-8A2A-D3E89837E5AD}"/>
          </ac:spMkLst>
        </pc:spChg>
      </pc:sldChg>
      <pc:sldChg chg="modSp mod">
        <pc:chgData name="Jarman Kevin POLICY GROUP Joint DWP and DHSC Work  Health Directorate" userId="6accc299-fccd-441f-93ce-b3ad9610cf8f" providerId="ADAL" clId="{D169DAC6-34BA-46A4-897E-E2075D23F358}" dt="2023-04-17T16:49:30.652" v="91" actId="313"/>
        <pc:sldMkLst>
          <pc:docMk/>
          <pc:sldMk cId="2153928764" sldId="569"/>
        </pc:sldMkLst>
        <pc:spChg chg="mod">
          <ac:chgData name="Jarman Kevin POLICY GROUP Joint DWP and DHSC Work  Health Directorate" userId="6accc299-fccd-441f-93ce-b3ad9610cf8f" providerId="ADAL" clId="{D169DAC6-34BA-46A4-897E-E2075D23F358}" dt="2023-04-17T16:49:30.652" v="91" actId="313"/>
          <ac:spMkLst>
            <pc:docMk/>
            <pc:sldMk cId="2153928764" sldId="569"/>
            <ac:spMk id="3" creationId="{FBC6CCBA-13D8-337A-C380-32045E1ABDA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925D50-7699-4860-A57D-E65B88357212}" type="datetimeFigureOut">
              <a:rPr lang="en-GB" smtClean="0"/>
              <a:t>17/04/2023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5CAFA6-838F-4548-92C2-92D4A880E8CA}" type="slidenum">
              <a:rPr lang="en-GB" smtClean="0"/>
              <a:t>‹#›</a:t>
            </a:fld>
            <a:endParaRPr lang="en-GB"/>
          </a:p>
        </p:txBody>
      </p:sp>
    </p:spTree>
    <p:extLst>
      <p:ext uri="{BB962C8B-B14F-4D97-AF65-F5344CB8AC3E}">
        <p14:creationId xmlns:p14="http://schemas.microsoft.com/office/powerpoint/2010/main" val="40910210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31E8A4C7-FC36-43B1-A144-1B119990CB43}" type="slidenum">
              <a:rPr kumimoji="0" lang="en-GB"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0" lang="en-GB"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OFFICIAL – SENSITIVE</a:t>
            </a:r>
            <a:endParaRPr kumimoji="0" lang="en-GB"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780861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27050" y="639763"/>
            <a:ext cx="5969000" cy="335756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E8A4C7-FC36-43B1-A144-1B119990CB43}" type="slidenum">
              <a:rPr lang="en-GB" smtClean="0"/>
              <a:pPr/>
              <a:t>2</a:t>
            </a:fld>
            <a:endParaRPr lang="en-GB" dirty="0"/>
          </a:p>
        </p:txBody>
      </p:sp>
      <p:sp>
        <p:nvSpPr>
          <p:cNvPr id="5" name="Footer Placeholder 4"/>
          <p:cNvSpPr>
            <a:spLocks noGrp="1"/>
          </p:cNvSpPr>
          <p:nvPr>
            <p:ph type="ftr" sz="quarter" idx="11"/>
          </p:nvPr>
        </p:nvSpPr>
        <p:spPr/>
        <p:txBody>
          <a:bodyPr/>
          <a:lstStyle/>
          <a:p>
            <a:r>
              <a:rPr lang="en-GB"/>
              <a:t>OFFICIAL – SENSITIVE</a:t>
            </a:r>
          </a:p>
        </p:txBody>
      </p:sp>
    </p:spTree>
    <p:extLst>
      <p:ext uri="{BB962C8B-B14F-4D97-AF65-F5344CB8AC3E}">
        <p14:creationId xmlns:p14="http://schemas.microsoft.com/office/powerpoint/2010/main" val="3507229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B5CAFA6-838F-4548-92C2-92D4A880E8CA}" type="slidenum">
              <a:rPr lang="en-GB" smtClean="0"/>
              <a:t>4</a:t>
            </a:fld>
            <a:endParaRPr lang="en-GB"/>
          </a:p>
        </p:txBody>
      </p:sp>
    </p:spTree>
    <p:extLst>
      <p:ext uri="{BB962C8B-B14F-4D97-AF65-F5344CB8AC3E}">
        <p14:creationId xmlns:p14="http://schemas.microsoft.com/office/powerpoint/2010/main" val="4262473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B5CAFA6-838F-4548-92C2-92D4A880E8CA}" type="slidenum">
              <a:rPr lang="en-GB" smtClean="0"/>
              <a:t>6</a:t>
            </a:fld>
            <a:endParaRPr lang="en-GB"/>
          </a:p>
        </p:txBody>
      </p:sp>
    </p:spTree>
    <p:extLst>
      <p:ext uri="{BB962C8B-B14F-4D97-AF65-F5344CB8AC3E}">
        <p14:creationId xmlns:p14="http://schemas.microsoft.com/office/powerpoint/2010/main" val="11316727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5CAFA6-838F-4548-92C2-92D4A880E8C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65718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2714" y="127251"/>
            <a:ext cx="910202" cy="760717"/>
          </a:xfrm>
          <a:prstGeom prst="rect">
            <a:avLst/>
          </a:prstGeom>
        </p:spPr>
      </p:pic>
      <p:sp>
        <p:nvSpPr>
          <p:cNvPr id="4" name="Date Placeholder 3"/>
          <p:cNvSpPr>
            <a:spLocks noGrp="1"/>
          </p:cNvSpPr>
          <p:nvPr>
            <p:ph type="dt" sz="half" idx="10"/>
          </p:nvPr>
        </p:nvSpPr>
        <p:spPr/>
        <p:txBody>
          <a:bodyPr/>
          <a:lstStyle/>
          <a:p>
            <a:fld id="{9A012FEF-DF5C-4437-A976-05B81E211E38}" type="datetime2">
              <a:rPr lang="en-GB" smtClean="0"/>
              <a:t>Monday, 17 April 2023</a:t>
            </a:fld>
            <a:endParaRPr lang="en-GB" dirty="0"/>
          </a:p>
        </p:txBody>
      </p:sp>
      <p:sp>
        <p:nvSpPr>
          <p:cNvPr id="5" name="Footer Placeholder 4"/>
          <p:cNvSpPr>
            <a:spLocks noGrp="1"/>
          </p:cNvSpPr>
          <p:nvPr>
            <p:ph type="ftr" sz="quarter" idx="11"/>
          </p:nvPr>
        </p:nvSpPr>
        <p:spPr/>
        <p:txBody>
          <a:bodyPr/>
          <a:lstStyle/>
          <a:p>
            <a:r>
              <a:rPr lang="en-GB" dirty="0"/>
              <a:t>OFFICIAL – SENSITIVE</a:t>
            </a:r>
          </a:p>
        </p:txBody>
      </p:sp>
      <p:sp>
        <p:nvSpPr>
          <p:cNvPr id="6" name="Slide Number Placeholder 5"/>
          <p:cNvSpPr>
            <a:spLocks noGrp="1"/>
          </p:cNvSpPr>
          <p:nvPr>
            <p:ph type="sldNum" sz="quarter" idx="12"/>
          </p:nvPr>
        </p:nvSpPr>
        <p:spPr/>
        <p:txBody>
          <a:bodyPr/>
          <a:lstStyle/>
          <a:p>
            <a:fld id="{DE2C65E8-42CD-40E1-AA3B-13A5781E6586}" type="slidenum">
              <a:rPr lang="en-GB" smtClean="0"/>
              <a:t>‹#›</a:t>
            </a:fld>
            <a:endParaRPr lang="en-GB" dirty="0"/>
          </a:p>
        </p:txBody>
      </p:sp>
      <p:sp>
        <p:nvSpPr>
          <p:cNvPr id="14" name="Title 1"/>
          <p:cNvSpPr>
            <a:spLocks noGrp="1"/>
          </p:cNvSpPr>
          <p:nvPr>
            <p:ph type="title" hasCustomPrompt="1"/>
          </p:nvPr>
        </p:nvSpPr>
        <p:spPr>
          <a:xfrm>
            <a:off x="119063" y="1268413"/>
            <a:ext cx="7053262" cy="2843210"/>
          </a:xfrm>
        </p:spPr>
        <p:txBody>
          <a:bodyPr anchor="b">
            <a:noAutofit/>
          </a:bodyPr>
          <a:lstStyle>
            <a:lvl1pPr>
              <a:defRPr lang="en-US" sz="4400" b="1" kern="1200" baseline="0" smtClean="0">
                <a:solidFill>
                  <a:schemeClr val="accent1"/>
                </a:solidFill>
                <a:latin typeface="+mj-lt"/>
                <a:ea typeface="+mj-ea"/>
                <a:cs typeface="Segoe UI Light" panose="020B0502040204020203" pitchFamily="34" charset="0"/>
              </a:defRPr>
            </a:lvl1pPr>
          </a:lstStyle>
          <a:p>
            <a:r>
              <a:rPr lang="en-US" dirty="0"/>
              <a:t>Presentation title</a:t>
            </a:r>
            <a:endParaRPr lang="en-GB" dirty="0"/>
          </a:p>
        </p:txBody>
      </p:sp>
      <p:sp>
        <p:nvSpPr>
          <p:cNvPr id="15" name="Text Placeholder 18"/>
          <p:cNvSpPr>
            <a:spLocks noGrp="1"/>
          </p:cNvSpPr>
          <p:nvPr>
            <p:ph type="body" sz="quarter" idx="13" hasCustomPrompt="1"/>
          </p:nvPr>
        </p:nvSpPr>
        <p:spPr>
          <a:xfrm>
            <a:off x="119063" y="4111623"/>
            <a:ext cx="7053262" cy="2305052"/>
          </a:xfrm>
        </p:spPr>
        <p:txBody>
          <a:bodyPr lIns="72000" tIns="126000">
            <a:noAutofit/>
          </a:bodyPr>
          <a:lstStyle>
            <a:lvl1pPr marL="0" indent="0">
              <a:buNone/>
              <a:defRPr sz="1800" b="0" baseline="0">
                <a:solidFill>
                  <a:srgbClr val="6F777B"/>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pPr lvl="0"/>
            <a:r>
              <a:rPr lang="en-US" dirty="0"/>
              <a:t>Presenter name &amp; title</a:t>
            </a:r>
            <a:endParaRPr lang="en-GB" dirty="0"/>
          </a:p>
        </p:txBody>
      </p:sp>
      <p:cxnSp>
        <p:nvCxnSpPr>
          <p:cNvPr id="16" name="Straight Connector 15"/>
          <p:cNvCxnSpPr/>
          <p:nvPr userDrawn="1"/>
        </p:nvCxnSpPr>
        <p:spPr>
          <a:xfrm>
            <a:off x="119062" y="4111200"/>
            <a:ext cx="11953876" cy="0"/>
          </a:xfrm>
          <a:prstGeom prst="line">
            <a:avLst/>
          </a:prstGeom>
          <a:ln w="12700">
            <a:gradFill>
              <a:gsLst>
                <a:gs pos="75000">
                  <a:srgbClr val="00AD93">
                    <a:alpha val="24000"/>
                  </a:srgbClr>
                </a:gs>
                <a:gs pos="50000">
                  <a:srgbClr val="00BEB7"/>
                </a:gs>
                <a:gs pos="25000">
                  <a:srgbClr val="2B8CC4"/>
                </a:gs>
                <a:gs pos="0">
                  <a:srgbClr val="005EA5"/>
                </a:gs>
                <a:gs pos="100000">
                  <a:srgbClr val="46B246">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6491" y="127251"/>
            <a:ext cx="911259" cy="760717"/>
          </a:xfrm>
          <a:prstGeom prst="rect">
            <a:avLst/>
          </a:prstGeom>
        </p:spPr>
      </p:pic>
    </p:spTree>
    <p:extLst>
      <p:ext uri="{BB962C8B-B14F-4D97-AF65-F5344CB8AC3E}">
        <p14:creationId xmlns:p14="http://schemas.microsoft.com/office/powerpoint/2010/main" val="3399412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norm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9B7062A-D84B-4F52-977E-7C94D693FCA0}" type="datetime2">
              <a:rPr lang="en-GB" smtClean="0"/>
              <a:t>Monday, 17 April 2023</a:t>
            </a:fld>
            <a:endParaRPr lang="en-GB" dirty="0"/>
          </a:p>
        </p:txBody>
      </p:sp>
      <p:sp>
        <p:nvSpPr>
          <p:cNvPr id="5" name="Footer Placeholder 4"/>
          <p:cNvSpPr>
            <a:spLocks noGrp="1"/>
          </p:cNvSpPr>
          <p:nvPr>
            <p:ph type="ftr" sz="quarter" idx="11"/>
          </p:nvPr>
        </p:nvSpPr>
        <p:spPr/>
        <p:txBody>
          <a:bodyPr/>
          <a:lstStyle/>
          <a:p>
            <a:r>
              <a:rPr lang="en-GB" dirty="0"/>
              <a:t>OFFICIAL – SENSITIVE</a:t>
            </a:r>
          </a:p>
        </p:txBody>
      </p:sp>
      <p:sp>
        <p:nvSpPr>
          <p:cNvPr id="6" name="Slide Number Placeholder 5"/>
          <p:cNvSpPr>
            <a:spLocks noGrp="1"/>
          </p:cNvSpPr>
          <p:nvPr>
            <p:ph type="sldNum" sz="quarter" idx="12"/>
          </p:nvPr>
        </p:nvSpPr>
        <p:spPr/>
        <p:txBody>
          <a:bodyPr/>
          <a:lstStyle/>
          <a:p>
            <a:fld id="{DE2C65E8-42CD-40E1-AA3B-13A5781E6586}" type="slidenum">
              <a:rPr lang="en-GB" smtClean="0"/>
              <a:t>‹#›</a:t>
            </a:fld>
            <a:endParaRPr lang="en-GB" dirty="0"/>
          </a:p>
        </p:txBody>
      </p:sp>
      <p:cxnSp>
        <p:nvCxnSpPr>
          <p:cNvPr id="7" name="Straight Connector 6"/>
          <p:cNvCxnSpPr/>
          <p:nvPr userDrawn="1"/>
        </p:nvCxnSpPr>
        <p:spPr>
          <a:xfrm>
            <a:off x="119062" y="1135586"/>
            <a:ext cx="11953876" cy="0"/>
          </a:xfrm>
          <a:prstGeom prst="line">
            <a:avLst/>
          </a:prstGeom>
          <a:ln w="12700">
            <a:gradFill>
              <a:gsLst>
                <a:gs pos="75000">
                  <a:srgbClr val="00AD93"/>
                </a:gs>
                <a:gs pos="50000">
                  <a:srgbClr val="00BEB7"/>
                </a:gs>
                <a:gs pos="25000">
                  <a:srgbClr val="2B8CC4"/>
                </a:gs>
                <a:gs pos="0">
                  <a:srgbClr val="005EA5"/>
                </a:gs>
                <a:gs pos="100000">
                  <a:srgbClr val="46B246"/>
                </a:gs>
              </a:gsLst>
              <a:lin ang="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5198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 Blu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9063" y="1268413"/>
            <a:ext cx="7053262" cy="2843210"/>
          </a:xfrm>
        </p:spPr>
        <p:txBody>
          <a:bodyPr anchor="b">
            <a:noAutofit/>
          </a:bodyPr>
          <a:lstStyle>
            <a:lvl1pPr>
              <a:defRPr lang="en-US" sz="4400" b="1" kern="1200" baseline="0" smtClean="0">
                <a:solidFill>
                  <a:srgbClr val="FFFFFF"/>
                </a:solidFill>
                <a:latin typeface="+mj-lt"/>
                <a:ea typeface="+mj-ea"/>
                <a:cs typeface="Segoe UI Light" panose="020B0502040204020203" pitchFamily="34" charset="0"/>
              </a:defRPr>
            </a:lvl1pPr>
          </a:lstStyle>
          <a:p>
            <a:r>
              <a:rPr lang="en-US" dirty="0"/>
              <a:t>Section title</a:t>
            </a:r>
            <a:endParaRPr lang="en-GB" dirty="0"/>
          </a:p>
        </p:txBody>
      </p:sp>
      <p:sp>
        <p:nvSpPr>
          <p:cNvPr id="7" name="Date Placeholder 3"/>
          <p:cNvSpPr>
            <a:spLocks noGrp="1"/>
          </p:cNvSpPr>
          <p:nvPr>
            <p:ph type="dt" sz="half" idx="2"/>
          </p:nvPr>
        </p:nvSpPr>
        <p:spPr>
          <a:xfrm>
            <a:off x="119062" y="6524625"/>
            <a:ext cx="2743200" cy="217488"/>
          </a:xfrm>
          <a:prstGeom prst="rect">
            <a:avLst/>
          </a:prstGeom>
        </p:spPr>
        <p:txBody>
          <a:bodyPr vert="horz" lIns="46800" tIns="45720" rIns="46800" bIns="45720" rtlCol="0" anchor="ctr"/>
          <a:lstStyle>
            <a:lvl1pPr algn="l">
              <a:defRPr sz="1000">
                <a:solidFill>
                  <a:schemeClr val="bg1"/>
                </a:solidFill>
              </a:defRPr>
            </a:lvl1pPr>
          </a:lstStyle>
          <a:p>
            <a:fld id="{3D974BD7-5BD2-43A6-B219-8521B6A22DA6}" type="datetime2">
              <a:rPr lang="en-GB" smtClean="0"/>
              <a:t>Monday, 17 April 2023</a:t>
            </a:fld>
            <a:endParaRPr lang="en-GB" dirty="0"/>
          </a:p>
        </p:txBody>
      </p:sp>
      <p:sp>
        <p:nvSpPr>
          <p:cNvPr id="8" name="Footer Placeholder 4"/>
          <p:cNvSpPr>
            <a:spLocks noGrp="1"/>
          </p:cNvSpPr>
          <p:nvPr>
            <p:ph type="ftr" sz="quarter" idx="3"/>
          </p:nvPr>
        </p:nvSpPr>
        <p:spPr>
          <a:xfrm>
            <a:off x="2862262" y="6524624"/>
            <a:ext cx="6467476" cy="217489"/>
          </a:xfrm>
          <a:prstGeom prst="rect">
            <a:avLst/>
          </a:prstGeom>
        </p:spPr>
        <p:txBody>
          <a:bodyPr vert="horz" lIns="46800" tIns="45720" rIns="46800" bIns="45720" rtlCol="0" anchor="ctr"/>
          <a:lstStyle>
            <a:lvl1pPr algn="ctr">
              <a:defRPr sz="1000">
                <a:solidFill>
                  <a:schemeClr val="bg1"/>
                </a:solidFill>
              </a:defRPr>
            </a:lvl1pPr>
          </a:lstStyle>
          <a:p>
            <a:r>
              <a:rPr lang="en-GB" dirty="0"/>
              <a:t>OFFICIAL – SENSITIVE</a:t>
            </a:r>
          </a:p>
        </p:txBody>
      </p:sp>
      <p:sp>
        <p:nvSpPr>
          <p:cNvPr id="9" name="Slide Number Placeholder 5"/>
          <p:cNvSpPr>
            <a:spLocks noGrp="1"/>
          </p:cNvSpPr>
          <p:nvPr>
            <p:ph type="sldNum" sz="quarter" idx="4"/>
          </p:nvPr>
        </p:nvSpPr>
        <p:spPr>
          <a:xfrm>
            <a:off x="9329738" y="6524625"/>
            <a:ext cx="2743200" cy="217488"/>
          </a:xfrm>
          <a:prstGeom prst="rect">
            <a:avLst/>
          </a:prstGeom>
        </p:spPr>
        <p:txBody>
          <a:bodyPr vert="horz" lIns="46800" tIns="45720" rIns="46800" bIns="45720" rtlCol="0" anchor="ctr"/>
          <a:lstStyle>
            <a:lvl1pPr algn="r">
              <a:defRPr sz="1000">
                <a:solidFill>
                  <a:schemeClr val="bg1"/>
                </a:solidFill>
              </a:defRPr>
            </a:lvl1pPr>
          </a:lstStyle>
          <a:p>
            <a:fld id="{DE2C65E8-42CD-40E1-AA3B-13A5781E6586}" type="slidenum">
              <a:rPr lang="en-GB" smtClean="0"/>
              <a:pPr/>
              <a:t>‹#›</a:t>
            </a:fld>
            <a:endParaRPr lang="en-GB" dirty="0"/>
          </a:p>
        </p:txBody>
      </p:sp>
      <p:cxnSp>
        <p:nvCxnSpPr>
          <p:cNvPr id="17" name="Straight Connector 16"/>
          <p:cNvCxnSpPr/>
          <p:nvPr userDrawn="1"/>
        </p:nvCxnSpPr>
        <p:spPr>
          <a:xfrm>
            <a:off x="119063" y="4111624"/>
            <a:ext cx="11953875" cy="0"/>
          </a:xfrm>
          <a:prstGeom prst="line">
            <a:avLst/>
          </a:prstGeom>
          <a:ln w="12700">
            <a:gradFill>
              <a:gsLst>
                <a:gs pos="0">
                  <a:schemeClr val="bg1"/>
                </a:gs>
                <a:gs pos="100000">
                  <a:schemeClr val="bg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19" name="Text Placeholder 18"/>
          <p:cNvSpPr>
            <a:spLocks noGrp="1"/>
          </p:cNvSpPr>
          <p:nvPr>
            <p:ph type="body" sz="quarter" idx="10" hasCustomPrompt="1"/>
          </p:nvPr>
        </p:nvSpPr>
        <p:spPr>
          <a:xfrm>
            <a:off x="119063" y="4111623"/>
            <a:ext cx="7053262" cy="2305052"/>
          </a:xfrm>
        </p:spPr>
        <p:txBody>
          <a:bodyPr lIns="72000" tIns="126000">
            <a:noAutofit/>
          </a:bodyPr>
          <a:lstStyle>
            <a:lvl1pPr marL="0" indent="0">
              <a:buNone/>
              <a:defRPr sz="1800" b="1" baseline="0">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pPr lvl="0"/>
            <a:r>
              <a:rPr lang="en-US" dirty="0"/>
              <a:t>Presenter name &amp; title</a:t>
            </a:r>
            <a:endParaRPr lang="en-GB" dirty="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6491" y="127251"/>
            <a:ext cx="911258" cy="760716"/>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52714" y="127251"/>
            <a:ext cx="910202" cy="760716"/>
          </a:xfrm>
          <a:prstGeom prst="rect">
            <a:avLst/>
          </a:prstGeom>
        </p:spPr>
      </p:pic>
    </p:spTree>
    <p:extLst>
      <p:ext uri="{BB962C8B-B14F-4D97-AF65-F5344CB8AC3E}">
        <p14:creationId xmlns:p14="http://schemas.microsoft.com/office/powerpoint/2010/main" val="1977323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 Whi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9063" y="1268413"/>
            <a:ext cx="7053262" cy="2843210"/>
          </a:xfrm>
        </p:spPr>
        <p:txBody>
          <a:bodyPr anchor="b">
            <a:noAutofit/>
          </a:bodyPr>
          <a:lstStyle>
            <a:lvl1pPr>
              <a:defRPr lang="en-US" sz="4400" kern="1200" baseline="0" smtClean="0">
                <a:solidFill>
                  <a:schemeClr val="accent1"/>
                </a:solidFill>
                <a:latin typeface="+mj-lt"/>
                <a:ea typeface="+mj-ea"/>
                <a:cs typeface="Segoe UI Light" panose="020B0502040204020203" pitchFamily="34" charset="0"/>
              </a:defRPr>
            </a:lvl1pPr>
          </a:lstStyle>
          <a:p>
            <a:r>
              <a:rPr lang="en-US" dirty="0"/>
              <a:t>Section title</a:t>
            </a:r>
            <a:endParaRPr lang="en-GB" dirty="0"/>
          </a:p>
        </p:txBody>
      </p:sp>
      <p:sp>
        <p:nvSpPr>
          <p:cNvPr id="7" name="Date Placeholder 3"/>
          <p:cNvSpPr>
            <a:spLocks noGrp="1"/>
          </p:cNvSpPr>
          <p:nvPr>
            <p:ph type="dt" sz="half" idx="2"/>
          </p:nvPr>
        </p:nvSpPr>
        <p:spPr>
          <a:xfrm>
            <a:off x="119062" y="6524625"/>
            <a:ext cx="2743200" cy="217488"/>
          </a:xfrm>
          <a:prstGeom prst="rect">
            <a:avLst/>
          </a:prstGeom>
        </p:spPr>
        <p:txBody>
          <a:bodyPr vert="horz" lIns="46800" tIns="45720" rIns="46800" bIns="45720" rtlCol="0" anchor="ctr"/>
          <a:lstStyle>
            <a:lvl1pPr algn="l">
              <a:defRPr sz="1000">
                <a:solidFill>
                  <a:schemeClr val="bg1"/>
                </a:solidFill>
              </a:defRPr>
            </a:lvl1pPr>
          </a:lstStyle>
          <a:p>
            <a:fld id="{B9E365C4-3F33-4B6E-905D-C61B13756288}" type="datetime2">
              <a:rPr lang="en-GB" smtClean="0"/>
              <a:t>Monday, 17 April 2023</a:t>
            </a:fld>
            <a:endParaRPr lang="en-GB" dirty="0"/>
          </a:p>
        </p:txBody>
      </p:sp>
      <p:sp>
        <p:nvSpPr>
          <p:cNvPr id="8" name="Footer Placeholder 4"/>
          <p:cNvSpPr>
            <a:spLocks noGrp="1"/>
          </p:cNvSpPr>
          <p:nvPr>
            <p:ph type="ftr" sz="quarter" idx="3"/>
          </p:nvPr>
        </p:nvSpPr>
        <p:spPr>
          <a:xfrm>
            <a:off x="2862262" y="6524624"/>
            <a:ext cx="6467476" cy="217489"/>
          </a:xfrm>
          <a:prstGeom prst="rect">
            <a:avLst/>
          </a:prstGeom>
        </p:spPr>
        <p:txBody>
          <a:bodyPr vert="horz" lIns="46800" tIns="45720" rIns="46800" bIns="45720" rtlCol="0" anchor="ctr"/>
          <a:lstStyle>
            <a:lvl1pPr algn="ctr">
              <a:defRPr sz="1000">
                <a:solidFill>
                  <a:schemeClr val="bg1"/>
                </a:solidFill>
              </a:defRPr>
            </a:lvl1pPr>
          </a:lstStyle>
          <a:p>
            <a:r>
              <a:rPr lang="en-GB" dirty="0"/>
              <a:t>OFFICIAL – SENSITIVE</a:t>
            </a:r>
          </a:p>
        </p:txBody>
      </p:sp>
      <p:sp>
        <p:nvSpPr>
          <p:cNvPr id="9" name="Slide Number Placeholder 5"/>
          <p:cNvSpPr>
            <a:spLocks noGrp="1"/>
          </p:cNvSpPr>
          <p:nvPr>
            <p:ph type="sldNum" sz="quarter" idx="4"/>
          </p:nvPr>
        </p:nvSpPr>
        <p:spPr>
          <a:xfrm>
            <a:off x="9329738" y="6524625"/>
            <a:ext cx="2743200" cy="217488"/>
          </a:xfrm>
          <a:prstGeom prst="rect">
            <a:avLst/>
          </a:prstGeom>
        </p:spPr>
        <p:txBody>
          <a:bodyPr vert="horz" lIns="46800" tIns="45720" rIns="46800" bIns="45720" rtlCol="0" anchor="ctr"/>
          <a:lstStyle>
            <a:lvl1pPr algn="r">
              <a:defRPr sz="1000">
                <a:solidFill>
                  <a:schemeClr val="bg1"/>
                </a:solidFill>
              </a:defRPr>
            </a:lvl1pPr>
          </a:lstStyle>
          <a:p>
            <a:fld id="{DE2C65E8-42CD-40E1-AA3B-13A5781E6586}" type="slidenum">
              <a:rPr lang="en-GB" smtClean="0"/>
              <a:pPr/>
              <a:t>‹#›</a:t>
            </a:fld>
            <a:endParaRPr lang="en-GB" dirty="0"/>
          </a:p>
        </p:txBody>
      </p:sp>
      <p:sp>
        <p:nvSpPr>
          <p:cNvPr id="19" name="Text Placeholder 18"/>
          <p:cNvSpPr>
            <a:spLocks noGrp="1"/>
          </p:cNvSpPr>
          <p:nvPr>
            <p:ph type="body" sz="quarter" idx="10" hasCustomPrompt="1"/>
          </p:nvPr>
        </p:nvSpPr>
        <p:spPr>
          <a:xfrm>
            <a:off x="119063" y="4111623"/>
            <a:ext cx="7053262" cy="2305052"/>
          </a:xfrm>
        </p:spPr>
        <p:txBody>
          <a:bodyPr lIns="72000" tIns="126000">
            <a:noAutofit/>
          </a:bodyPr>
          <a:lstStyle>
            <a:lvl1pPr marL="0" indent="0">
              <a:buNone/>
              <a:defRPr sz="1800" b="1" baseline="0">
                <a:solidFill>
                  <a:srgbClr val="6F777B"/>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pPr lvl="0"/>
            <a:r>
              <a:rPr lang="en-US" dirty="0"/>
              <a:t>Presenter name &amp; title</a:t>
            </a:r>
            <a:endParaRPr lang="en-GB" dirty="0"/>
          </a:p>
        </p:txBody>
      </p:sp>
      <p:cxnSp>
        <p:nvCxnSpPr>
          <p:cNvPr id="10" name="Straight Connector 9"/>
          <p:cNvCxnSpPr/>
          <p:nvPr userDrawn="1"/>
        </p:nvCxnSpPr>
        <p:spPr>
          <a:xfrm>
            <a:off x="119062" y="4111200"/>
            <a:ext cx="11953876" cy="0"/>
          </a:xfrm>
          <a:prstGeom prst="line">
            <a:avLst/>
          </a:prstGeom>
          <a:ln w="12700">
            <a:gradFill>
              <a:gsLst>
                <a:gs pos="75000">
                  <a:srgbClr val="00AD93">
                    <a:alpha val="24000"/>
                  </a:srgbClr>
                </a:gs>
                <a:gs pos="50000">
                  <a:srgbClr val="00BEB7"/>
                </a:gs>
                <a:gs pos="25000">
                  <a:srgbClr val="2B8CC4"/>
                </a:gs>
                <a:gs pos="0">
                  <a:srgbClr val="005EA5"/>
                </a:gs>
                <a:gs pos="100000">
                  <a:srgbClr val="46B246">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2714" y="127251"/>
            <a:ext cx="910202" cy="760717"/>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6491" y="127251"/>
            <a:ext cx="911259" cy="760717"/>
          </a:xfrm>
          <a:prstGeom prst="rect">
            <a:avLst/>
          </a:prstGeom>
        </p:spPr>
      </p:pic>
    </p:spTree>
    <p:extLst>
      <p:ext uri="{BB962C8B-B14F-4D97-AF65-F5344CB8AC3E}">
        <p14:creationId xmlns:p14="http://schemas.microsoft.com/office/powerpoint/2010/main" val="2519522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4D78FDD-FEB5-4886-A3BC-AA043862888C}" type="datetime2">
              <a:rPr lang="en-GB" smtClean="0"/>
              <a:t>Monday, 17 April 2023</a:t>
            </a:fld>
            <a:endParaRPr lang="en-GB" dirty="0"/>
          </a:p>
        </p:txBody>
      </p:sp>
      <p:sp>
        <p:nvSpPr>
          <p:cNvPr id="4" name="Footer Placeholder 3"/>
          <p:cNvSpPr>
            <a:spLocks noGrp="1"/>
          </p:cNvSpPr>
          <p:nvPr>
            <p:ph type="ftr" sz="quarter" idx="11"/>
          </p:nvPr>
        </p:nvSpPr>
        <p:spPr/>
        <p:txBody>
          <a:bodyPr/>
          <a:lstStyle/>
          <a:p>
            <a:r>
              <a:rPr lang="en-GB" dirty="0"/>
              <a:t>OFFICIAL – SENSITIVE</a:t>
            </a:r>
          </a:p>
        </p:txBody>
      </p:sp>
      <p:sp>
        <p:nvSpPr>
          <p:cNvPr id="5" name="Slide Number Placeholder 4"/>
          <p:cNvSpPr>
            <a:spLocks noGrp="1"/>
          </p:cNvSpPr>
          <p:nvPr>
            <p:ph type="sldNum" sz="quarter" idx="12"/>
          </p:nvPr>
        </p:nvSpPr>
        <p:spPr/>
        <p:txBody>
          <a:bodyPr/>
          <a:lstStyle/>
          <a:p>
            <a:fld id="{DE2C65E8-42CD-40E1-AA3B-13A5781E6586}" type="slidenum">
              <a:rPr lang="en-GB" smtClean="0"/>
              <a:t>‹#›</a:t>
            </a:fld>
            <a:endParaRPr lang="en-GB" dirty="0"/>
          </a:p>
        </p:txBody>
      </p:sp>
      <p:cxnSp>
        <p:nvCxnSpPr>
          <p:cNvPr id="6" name="Straight Connector 5"/>
          <p:cNvCxnSpPr/>
          <p:nvPr userDrawn="1"/>
        </p:nvCxnSpPr>
        <p:spPr>
          <a:xfrm>
            <a:off x="119062" y="1135586"/>
            <a:ext cx="11953876" cy="0"/>
          </a:xfrm>
          <a:prstGeom prst="line">
            <a:avLst/>
          </a:prstGeom>
          <a:ln w="12700">
            <a:gradFill>
              <a:gsLst>
                <a:gs pos="75000">
                  <a:srgbClr val="00AD93"/>
                </a:gs>
                <a:gs pos="50000">
                  <a:srgbClr val="00BEB7"/>
                </a:gs>
                <a:gs pos="25000">
                  <a:srgbClr val="2B8CC4"/>
                </a:gs>
                <a:gs pos="0">
                  <a:srgbClr val="005EA5"/>
                </a:gs>
                <a:gs pos="100000">
                  <a:srgbClr val="46B246"/>
                </a:gs>
              </a:gsLst>
              <a:lin ang="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8719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and Image">
    <p:spTree>
      <p:nvGrpSpPr>
        <p:cNvPr id="1" name=""/>
        <p:cNvGrpSpPr/>
        <p:nvPr/>
      </p:nvGrpSpPr>
      <p:grpSpPr>
        <a:xfrm>
          <a:off x="0" y="0"/>
          <a:ext cx="0" cy="0"/>
          <a:chOff x="0" y="0"/>
          <a:chExt cx="0" cy="0"/>
        </a:xfrm>
      </p:grpSpPr>
      <p:sp>
        <p:nvSpPr>
          <p:cNvPr id="2" name="Title 1"/>
          <p:cNvSpPr>
            <a:spLocks noGrp="1"/>
          </p:cNvSpPr>
          <p:nvPr>
            <p:ph type="title"/>
          </p:nvPr>
        </p:nvSpPr>
        <p:spPr>
          <a:xfrm>
            <a:off x="128587" y="2348707"/>
            <a:ext cx="5760000" cy="2160587"/>
          </a:xfrm>
        </p:spPr>
        <p:txBody>
          <a:bodyPr lIns="90000" anchor="b">
            <a:normAutofit/>
          </a:bodyPr>
          <a:lstStyle>
            <a:lvl1pPr>
              <a:defRPr sz="3600">
                <a:solidFill>
                  <a:schemeClr val="tx1"/>
                </a:solidFill>
              </a:defRPr>
            </a:lvl1pPr>
          </a:lstStyle>
          <a:p>
            <a:r>
              <a:rPr lang="en-US" dirty="0"/>
              <a:t>Click to edit Master title style</a:t>
            </a:r>
            <a:endParaRPr lang="en-GB" dirty="0"/>
          </a:p>
        </p:txBody>
      </p:sp>
      <p:sp>
        <p:nvSpPr>
          <p:cNvPr id="3" name="Date Placeholder 2"/>
          <p:cNvSpPr>
            <a:spLocks noGrp="1"/>
          </p:cNvSpPr>
          <p:nvPr>
            <p:ph type="dt" sz="half" idx="10"/>
          </p:nvPr>
        </p:nvSpPr>
        <p:spPr/>
        <p:txBody>
          <a:bodyPr/>
          <a:lstStyle/>
          <a:p>
            <a:fld id="{BE2E50A9-DA00-4931-A941-CA27CC6EB7BA}" type="datetime2">
              <a:rPr lang="en-GB" smtClean="0"/>
              <a:t>Monday, 17 April 2023</a:t>
            </a:fld>
            <a:endParaRPr lang="en-GB" dirty="0"/>
          </a:p>
        </p:txBody>
      </p:sp>
      <p:sp>
        <p:nvSpPr>
          <p:cNvPr id="4" name="Footer Placeholder 3"/>
          <p:cNvSpPr>
            <a:spLocks noGrp="1"/>
          </p:cNvSpPr>
          <p:nvPr>
            <p:ph type="ftr" sz="quarter" idx="11"/>
          </p:nvPr>
        </p:nvSpPr>
        <p:spPr/>
        <p:txBody>
          <a:bodyPr/>
          <a:lstStyle/>
          <a:p>
            <a:r>
              <a:rPr lang="en-GB" dirty="0"/>
              <a:t>OFFICIAL – SENSITIVE</a:t>
            </a:r>
          </a:p>
        </p:txBody>
      </p:sp>
      <p:sp>
        <p:nvSpPr>
          <p:cNvPr id="5" name="Slide Number Placeholder 4"/>
          <p:cNvSpPr>
            <a:spLocks noGrp="1"/>
          </p:cNvSpPr>
          <p:nvPr>
            <p:ph type="sldNum" sz="quarter" idx="12"/>
          </p:nvPr>
        </p:nvSpPr>
        <p:spPr/>
        <p:txBody>
          <a:bodyPr/>
          <a:lstStyle/>
          <a:p>
            <a:fld id="{DE2C65E8-42CD-40E1-AA3B-13A5781E6586}" type="slidenum">
              <a:rPr lang="en-GB" smtClean="0"/>
              <a:pPr/>
              <a:t>‹#›</a:t>
            </a:fld>
            <a:endParaRPr lang="en-GB" dirty="0"/>
          </a:p>
        </p:txBody>
      </p:sp>
      <p:sp>
        <p:nvSpPr>
          <p:cNvPr id="9" name="Picture Placeholder 8"/>
          <p:cNvSpPr>
            <a:spLocks noGrp="1"/>
          </p:cNvSpPr>
          <p:nvPr>
            <p:ph type="pic" sz="quarter" idx="13"/>
          </p:nvPr>
        </p:nvSpPr>
        <p:spPr>
          <a:xfrm>
            <a:off x="6272887" y="1034871"/>
            <a:ext cx="5620050" cy="4788259"/>
          </a:xfrm>
        </p:spPr>
        <p:txBody>
          <a:bodyPr anchor="ctr"/>
          <a:lstStyle>
            <a:lvl1pPr algn="ctr">
              <a:defRPr/>
            </a:lvl1pPr>
          </a:lstStyle>
          <a:p>
            <a:endParaRPr lang="en-GB" dirty="0"/>
          </a:p>
        </p:txBody>
      </p:sp>
      <p:sp>
        <p:nvSpPr>
          <p:cNvPr id="15" name="Rectangle 14"/>
          <p:cNvSpPr/>
          <p:nvPr userDrawn="1"/>
        </p:nvSpPr>
        <p:spPr>
          <a:xfrm>
            <a:off x="219600" y="4673763"/>
            <a:ext cx="1440000" cy="54000"/>
          </a:xfrm>
          <a:prstGeom prst="rect">
            <a:avLst/>
          </a:prstGeom>
          <a:gradFill>
            <a:gsLst>
              <a:gs pos="75000">
                <a:srgbClr val="00AD93"/>
              </a:gs>
              <a:gs pos="50000">
                <a:srgbClr val="00BEB7"/>
              </a:gs>
              <a:gs pos="25000">
                <a:srgbClr val="2B8CC4"/>
              </a:gs>
              <a:gs pos="0">
                <a:srgbClr val="005EA5"/>
              </a:gs>
              <a:gs pos="100000">
                <a:srgbClr val="46B24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182312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mphasis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6276002" y="1453703"/>
            <a:ext cx="5616936" cy="4782972"/>
          </a:xfrm>
        </p:spPr>
        <p:txBody>
          <a:bodyPr anchor="ctr">
            <a:normAutofit/>
          </a:bodyPr>
          <a:lstStyle>
            <a:lvl1pPr marL="0" indent="0" algn="ctr">
              <a:buNone/>
              <a:defRPr sz="1800"/>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stStyle>
          <a:p>
            <a:pPr lvl="0"/>
            <a:r>
              <a:rPr lang="en-US" dirty="0"/>
              <a:t>Click to edit Master text styles</a:t>
            </a:r>
            <a:endParaRPr lang="en-GB" dirty="0"/>
          </a:p>
        </p:txBody>
      </p:sp>
      <p:sp>
        <p:nvSpPr>
          <p:cNvPr id="4" name="Date Placeholder 3"/>
          <p:cNvSpPr>
            <a:spLocks noGrp="1"/>
          </p:cNvSpPr>
          <p:nvPr>
            <p:ph type="dt" sz="half" idx="10"/>
          </p:nvPr>
        </p:nvSpPr>
        <p:spPr/>
        <p:txBody>
          <a:bodyPr/>
          <a:lstStyle/>
          <a:p>
            <a:fld id="{1CC60BE4-AEAD-4783-8FEB-7A1124C428D7}" type="datetime2">
              <a:rPr lang="en-GB" smtClean="0"/>
              <a:t>Monday, 17 April 2023</a:t>
            </a:fld>
            <a:endParaRPr lang="en-GB" dirty="0"/>
          </a:p>
        </p:txBody>
      </p:sp>
      <p:sp>
        <p:nvSpPr>
          <p:cNvPr id="5" name="Footer Placeholder 4"/>
          <p:cNvSpPr>
            <a:spLocks noGrp="1"/>
          </p:cNvSpPr>
          <p:nvPr>
            <p:ph type="ftr" sz="quarter" idx="11"/>
          </p:nvPr>
        </p:nvSpPr>
        <p:spPr/>
        <p:txBody>
          <a:bodyPr/>
          <a:lstStyle/>
          <a:p>
            <a:r>
              <a:rPr lang="en-GB" dirty="0"/>
              <a:t>OFFICIAL – SENSITIVE</a:t>
            </a:r>
          </a:p>
        </p:txBody>
      </p:sp>
      <p:sp>
        <p:nvSpPr>
          <p:cNvPr id="6" name="Slide Number Placeholder 5"/>
          <p:cNvSpPr>
            <a:spLocks noGrp="1"/>
          </p:cNvSpPr>
          <p:nvPr>
            <p:ph type="sldNum" sz="quarter" idx="12"/>
          </p:nvPr>
        </p:nvSpPr>
        <p:spPr/>
        <p:txBody>
          <a:bodyPr/>
          <a:lstStyle/>
          <a:p>
            <a:fld id="{DE2C65E8-42CD-40E1-AA3B-13A5781E6586}" type="slidenum">
              <a:rPr lang="en-GB" smtClean="0"/>
              <a:t>‹#›</a:t>
            </a:fld>
            <a:endParaRPr lang="en-GB" dirty="0"/>
          </a:p>
        </p:txBody>
      </p:sp>
      <p:cxnSp>
        <p:nvCxnSpPr>
          <p:cNvPr id="7" name="Straight Connector 6"/>
          <p:cNvCxnSpPr/>
          <p:nvPr userDrawn="1"/>
        </p:nvCxnSpPr>
        <p:spPr>
          <a:xfrm>
            <a:off x="119062" y="1135586"/>
            <a:ext cx="11953876" cy="0"/>
          </a:xfrm>
          <a:prstGeom prst="line">
            <a:avLst/>
          </a:prstGeom>
          <a:ln w="12700">
            <a:gradFill>
              <a:gsLst>
                <a:gs pos="75000">
                  <a:srgbClr val="00AD93"/>
                </a:gs>
                <a:gs pos="50000">
                  <a:srgbClr val="00BEB7"/>
                </a:gs>
                <a:gs pos="25000">
                  <a:srgbClr val="2B8CC4"/>
                </a:gs>
                <a:gs pos="0">
                  <a:srgbClr val="005EA5"/>
                </a:gs>
                <a:gs pos="100000">
                  <a:srgbClr val="46B246"/>
                </a:gs>
              </a:gsLst>
              <a:lin ang="0" scaled="0"/>
            </a:gradFill>
          </a:ln>
        </p:spPr>
        <p:style>
          <a:lnRef idx="1">
            <a:schemeClr val="accent1"/>
          </a:lnRef>
          <a:fillRef idx="0">
            <a:schemeClr val="accent1"/>
          </a:fillRef>
          <a:effectRef idx="0">
            <a:schemeClr val="accent1"/>
          </a:effectRef>
          <a:fontRef idx="minor">
            <a:schemeClr val="tx1"/>
          </a:fontRef>
        </p:style>
      </p:cxnSp>
      <p:sp>
        <p:nvSpPr>
          <p:cNvPr id="8" name="Picture Placeholder 8"/>
          <p:cNvSpPr>
            <a:spLocks noGrp="1"/>
          </p:cNvSpPr>
          <p:nvPr>
            <p:ph type="pic" sz="quarter" idx="13"/>
          </p:nvPr>
        </p:nvSpPr>
        <p:spPr>
          <a:xfrm>
            <a:off x="318112" y="1453702"/>
            <a:ext cx="5595655" cy="4782972"/>
          </a:xfrm>
        </p:spPr>
        <p:txBody>
          <a:bodyPr anchor="ctr"/>
          <a:lstStyle>
            <a:lvl1pPr algn="ctr">
              <a:defRPr/>
            </a:lvl1pPr>
          </a:lstStyle>
          <a:p>
            <a:endParaRPr lang="en-GB" dirty="0"/>
          </a:p>
        </p:txBody>
      </p:sp>
    </p:spTree>
    <p:extLst>
      <p:ext uri="{BB962C8B-B14F-4D97-AF65-F5344CB8AC3E}">
        <p14:creationId xmlns:p14="http://schemas.microsoft.com/office/powerpoint/2010/main" val="1130650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AA03E7-382F-46CF-A6F0-08AE26034314}" type="datetime2">
              <a:rPr lang="en-GB" smtClean="0"/>
              <a:t>Monday, 17 April 2023</a:t>
            </a:fld>
            <a:endParaRPr lang="en-GB" dirty="0"/>
          </a:p>
        </p:txBody>
      </p:sp>
      <p:sp>
        <p:nvSpPr>
          <p:cNvPr id="3" name="Footer Placeholder 2"/>
          <p:cNvSpPr>
            <a:spLocks noGrp="1"/>
          </p:cNvSpPr>
          <p:nvPr>
            <p:ph type="ftr" sz="quarter" idx="11"/>
          </p:nvPr>
        </p:nvSpPr>
        <p:spPr/>
        <p:txBody>
          <a:bodyPr/>
          <a:lstStyle/>
          <a:p>
            <a:r>
              <a:rPr lang="en-GB" dirty="0"/>
              <a:t>OFFICIAL – SENSITIVE</a:t>
            </a:r>
          </a:p>
        </p:txBody>
      </p:sp>
      <p:sp>
        <p:nvSpPr>
          <p:cNvPr id="4" name="Slide Number Placeholder 3"/>
          <p:cNvSpPr>
            <a:spLocks noGrp="1"/>
          </p:cNvSpPr>
          <p:nvPr>
            <p:ph type="sldNum" sz="quarter" idx="12"/>
          </p:nvPr>
        </p:nvSpPr>
        <p:spPr/>
        <p:txBody>
          <a:bodyPr/>
          <a:lstStyle/>
          <a:p>
            <a:fld id="{DE2C65E8-42CD-40E1-AA3B-13A5781E6586}" type="slidenum">
              <a:rPr lang="en-GB" smtClean="0"/>
              <a:t>‹#›</a:t>
            </a:fld>
            <a:endParaRPr lang="en-GB" dirty="0"/>
          </a:p>
        </p:txBody>
      </p:sp>
    </p:spTree>
    <p:extLst>
      <p:ext uri="{BB962C8B-B14F-4D97-AF65-F5344CB8AC3E}">
        <p14:creationId xmlns:p14="http://schemas.microsoft.com/office/powerpoint/2010/main" val="1389169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Content (Blue)">
    <p:bg>
      <p:bgPr>
        <a:solidFill>
          <a:schemeClr val="accent1"/>
        </a:solidFill>
        <a:effectLst/>
      </p:bgPr>
    </p:bg>
    <p:spTree>
      <p:nvGrpSpPr>
        <p:cNvPr id="1" name=""/>
        <p:cNvGrpSpPr/>
        <p:nvPr/>
      </p:nvGrpSpPr>
      <p:grpSpPr>
        <a:xfrm>
          <a:off x="0" y="0"/>
          <a:ext cx="0" cy="0"/>
          <a:chOff x="0" y="0"/>
          <a:chExt cx="0" cy="0"/>
        </a:xfrm>
      </p:grpSpPr>
      <p:sp>
        <p:nvSpPr>
          <p:cNvPr id="7" name="Date Placeholder 3"/>
          <p:cNvSpPr>
            <a:spLocks noGrp="1"/>
          </p:cNvSpPr>
          <p:nvPr>
            <p:ph type="dt" sz="half" idx="2"/>
          </p:nvPr>
        </p:nvSpPr>
        <p:spPr>
          <a:xfrm>
            <a:off x="119062" y="6524625"/>
            <a:ext cx="2743200" cy="217488"/>
          </a:xfrm>
          <a:prstGeom prst="rect">
            <a:avLst/>
          </a:prstGeom>
        </p:spPr>
        <p:txBody>
          <a:bodyPr vert="horz" lIns="46800" tIns="45720" rIns="46800" bIns="45720" rtlCol="0" anchor="ctr"/>
          <a:lstStyle>
            <a:lvl1pPr algn="l">
              <a:defRPr sz="1000">
                <a:solidFill>
                  <a:schemeClr val="bg1"/>
                </a:solidFill>
              </a:defRPr>
            </a:lvl1pPr>
          </a:lstStyle>
          <a:p>
            <a:fld id="{6DCCAB46-3A71-4350-BBD6-B16ABB639CEC}" type="datetime2">
              <a:rPr lang="en-GB" smtClean="0"/>
              <a:t>Monday, 17 April 2023</a:t>
            </a:fld>
            <a:endParaRPr lang="en-GB" dirty="0"/>
          </a:p>
        </p:txBody>
      </p:sp>
      <p:sp>
        <p:nvSpPr>
          <p:cNvPr id="8" name="Footer Placeholder 4"/>
          <p:cNvSpPr>
            <a:spLocks noGrp="1"/>
          </p:cNvSpPr>
          <p:nvPr>
            <p:ph type="ftr" sz="quarter" idx="3"/>
          </p:nvPr>
        </p:nvSpPr>
        <p:spPr>
          <a:xfrm>
            <a:off x="2862262" y="6524624"/>
            <a:ext cx="6467476" cy="217489"/>
          </a:xfrm>
          <a:prstGeom prst="rect">
            <a:avLst/>
          </a:prstGeom>
        </p:spPr>
        <p:txBody>
          <a:bodyPr vert="horz" lIns="46800" tIns="45720" rIns="46800" bIns="45720" rtlCol="0" anchor="ctr"/>
          <a:lstStyle>
            <a:lvl1pPr algn="ctr">
              <a:defRPr sz="1000">
                <a:solidFill>
                  <a:schemeClr val="bg1"/>
                </a:solidFill>
              </a:defRPr>
            </a:lvl1pPr>
          </a:lstStyle>
          <a:p>
            <a:r>
              <a:rPr lang="en-GB" dirty="0"/>
              <a:t>OFFICIAL – SENSITIVE</a:t>
            </a:r>
          </a:p>
        </p:txBody>
      </p:sp>
      <p:sp>
        <p:nvSpPr>
          <p:cNvPr id="9" name="Slide Number Placeholder 5"/>
          <p:cNvSpPr>
            <a:spLocks noGrp="1"/>
          </p:cNvSpPr>
          <p:nvPr>
            <p:ph type="sldNum" sz="quarter" idx="4"/>
          </p:nvPr>
        </p:nvSpPr>
        <p:spPr>
          <a:xfrm>
            <a:off x="9329738" y="6524625"/>
            <a:ext cx="2743200" cy="217488"/>
          </a:xfrm>
          <a:prstGeom prst="rect">
            <a:avLst/>
          </a:prstGeom>
        </p:spPr>
        <p:txBody>
          <a:bodyPr vert="horz" lIns="46800" tIns="45720" rIns="46800" bIns="45720" rtlCol="0" anchor="ctr"/>
          <a:lstStyle>
            <a:lvl1pPr algn="r">
              <a:defRPr sz="1000">
                <a:solidFill>
                  <a:schemeClr val="bg1"/>
                </a:solidFill>
              </a:defRPr>
            </a:lvl1pPr>
          </a:lstStyle>
          <a:p>
            <a:fld id="{DE2C65E8-42CD-40E1-AA3B-13A5781E6586}" type="slidenum">
              <a:rPr lang="en-GB" smtClean="0"/>
              <a:pPr/>
              <a:t>‹#›</a:t>
            </a:fld>
            <a:endParaRPr lang="en-GB" dirty="0"/>
          </a:p>
        </p:txBody>
      </p:sp>
      <p:sp>
        <p:nvSpPr>
          <p:cNvPr id="10" name="Title 1"/>
          <p:cNvSpPr>
            <a:spLocks noGrp="1"/>
          </p:cNvSpPr>
          <p:nvPr>
            <p:ph type="title"/>
          </p:nvPr>
        </p:nvSpPr>
        <p:spPr>
          <a:xfrm>
            <a:off x="119063" y="115890"/>
            <a:ext cx="11953875" cy="1009648"/>
          </a:xfrm>
        </p:spPr>
        <p:txBody>
          <a:bodyPr/>
          <a:lstStyle>
            <a:lvl1pPr>
              <a:defRPr>
                <a:solidFill>
                  <a:schemeClr val="bg1"/>
                </a:solidFill>
              </a:defRPr>
            </a:lvl1pPr>
          </a:lstStyle>
          <a:p>
            <a:r>
              <a:rPr lang="en-US"/>
              <a:t>Click to edit Master title style</a:t>
            </a:r>
            <a:endParaRPr lang="en-GB"/>
          </a:p>
        </p:txBody>
      </p:sp>
      <p:sp>
        <p:nvSpPr>
          <p:cNvPr id="13" name="Content Placeholder 2"/>
          <p:cNvSpPr>
            <a:spLocks noGrp="1"/>
          </p:cNvSpPr>
          <p:nvPr>
            <p:ph idx="1"/>
          </p:nvPr>
        </p:nvSpPr>
        <p:spPr>
          <a:xfrm>
            <a:off x="119063" y="1268412"/>
            <a:ext cx="11953875" cy="5087937"/>
          </a:xfrm>
        </p:spPr>
        <p:txBody>
          <a:bodyPr>
            <a:normAutofit/>
          </a:bodyPr>
          <a:lstStyle>
            <a:lvl1pPr marL="0" indent="0">
              <a:buNone/>
              <a:defRPr sz="1800">
                <a:solidFill>
                  <a:schemeClr val="bg1"/>
                </a:solidFill>
              </a:defRPr>
            </a:lvl1pPr>
            <a:lvl2pPr marL="457200" indent="0">
              <a:buNone/>
              <a:defRPr sz="1800">
                <a:solidFill>
                  <a:schemeClr val="bg1"/>
                </a:solidFill>
              </a:defRPr>
            </a:lvl2pPr>
            <a:lvl3pPr marL="914400" indent="0">
              <a:buNone/>
              <a:defRPr sz="1800">
                <a:solidFill>
                  <a:schemeClr val="bg1"/>
                </a:solidFill>
              </a:defRPr>
            </a:lvl3pPr>
            <a:lvl4pPr marL="1371600" indent="0">
              <a:buNone/>
              <a:defRPr sz="1800">
                <a:solidFill>
                  <a:schemeClr val="bg1"/>
                </a:solidFill>
              </a:defRPr>
            </a:lvl4pPr>
            <a:lvl5pPr marL="1828800" indent="0">
              <a:buNone/>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14" name="Straight Connector 13"/>
          <p:cNvCxnSpPr/>
          <p:nvPr userDrawn="1"/>
        </p:nvCxnSpPr>
        <p:spPr>
          <a:xfrm>
            <a:off x="119062" y="1135586"/>
            <a:ext cx="1195387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985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9063" y="115890"/>
            <a:ext cx="11953875" cy="1009648"/>
          </a:xfrm>
          <a:prstGeom prst="rect">
            <a:avLst/>
          </a:prstGeom>
        </p:spPr>
        <p:txBody>
          <a:bodyPr vert="horz" lIns="4680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119063" y="1268412"/>
            <a:ext cx="11953875" cy="50879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19062" y="6524625"/>
            <a:ext cx="2743200" cy="217488"/>
          </a:xfrm>
          <a:prstGeom prst="rect">
            <a:avLst/>
          </a:prstGeom>
        </p:spPr>
        <p:txBody>
          <a:bodyPr vert="horz" lIns="46800" tIns="45720" rIns="46800" bIns="45720" rtlCol="0" anchor="ctr"/>
          <a:lstStyle>
            <a:lvl1pPr algn="l">
              <a:defRPr sz="1000">
                <a:solidFill>
                  <a:srgbClr val="6F777B"/>
                </a:solidFill>
              </a:defRPr>
            </a:lvl1pPr>
          </a:lstStyle>
          <a:p>
            <a:fld id="{1AA14610-DC80-4614-9406-3A34BB9A80E6}" type="datetime2">
              <a:rPr lang="en-GB" smtClean="0"/>
              <a:t>Monday, 17 April 2023</a:t>
            </a:fld>
            <a:endParaRPr lang="en-GB" dirty="0"/>
          </a:p>
        </p:txBody>
      </p:sp>
      <p:sp>
        <p:nvSpPr>
          <p:cNvPr id="5" name="Footer Placeholder 4"/>
          <p:cNvSpPr>
            <a:spLocks noGrp="1"/>
          </p:cNvSpPr>
          <p:nvPr>
            <p:ph type="ftr" sz="quarter" idx="3"/>
          </p:nvPr>
        </p:nvSpPr>
        <p:spPr>
          <a:xfrm>
            <a:off x="2862262" y="6524624"/>
            <a:ext cx="6467476" cy="217489"/>
          </a:xfrm>
          <a:prstGeom prst="rect">
            <a:avLst/>
          </a:prstGeom>
        </p:spPr>
        <p:txBody>
          <a:bodyPr vert="horz" lIns="46800" tIns="45720" rIns="46800" bIns="45720" rtlCol="0" anchor="ctr"/>
          <a:lstStyle>
            <a:lvl1pPr algn="ctr">
              <a:defRPr sz="1000">
                <a:solidFill>
                  <a:srgbClr val="6F777B"/>
                </a:solidFill>
              </a:defRPr>
            </a:lvl1pPr>
          </a:lstStyle>
          <a:p>
            <a:r>
              <a:rPr lang="en-GB" dirty="0"/>
              <a:t>OFFICIAL – SENSITIVE</a:t>
            </a:r>
          </a:p>
        </p:txBody>
      </p:sp>
      <p:sp>
        <p:nvSpPr>
          <p:cNvPr id="6" name="Slide Number Placeholder 5"/>
          <p:cNvSpPr>
            <a:spLocks noGrp="1"/>
          </p:cNvSpPr>
          <p:nvPr>
            <p:ph type="sldNum" sz="quarter" idx="4"/>
          </p:nvPr>
        </p:nvSpPr>
        <p:spPr>
          <a:xfrm>
            <a:off x="9329738" y="6524625"/>
            <a:ext cx="2743200" cy="217488"/>
          </a:xfrm>
          <a:prstGeom prst="rect">
            <a:avLst/>
          </a:prstGeom>
        </p:spPr>
        <p:txBody>
          <a:bodyPr vert="horz" lIns="46800" tIns="45720" rIns="46800" bIns="45720" rtlCol="0" anchor="ctr"/>
          <a:lstStyle>
            <a:lvl1pPr algn="r">
              <a:defRPr sz="1000">
                <a:solidFill>
                  <a:srgbClr val="6F777B"/>
                </a:solidFill>
              </a:defRPr>
            </a:lvl1pPr>
          </a:lstStyle>
          <a:p>
            <a:fld id="{DE2C65E8-42CD-40E1-AA3B-13A5781E6586}" type="slidenum">
              <a:rPr lang="en-GB" smtClean="0"/>
              <a:pPr/>
              <a:t>‹#›</a:t>
            </a:fld>
            <a:endParaRPr lang="en-GB" dirty="0"/>
          </a:p>
        </p:txBody>
      </p:sp>
      <p:grpSp>
        <p:nvGrpSpPr>
          <p:cNvPr id="10" name="Group 9"/>
          <p:cNvGrpSpPr/>
          <p:nvPr userDrawn="1"/>
        </p:nvGrpSpPr>
        <p:grpSpPr>
          <a:xfrm>
            <a:off x="119062" y="7015484"/>
            <a:ext cx="3497580" cy="480060"/>
            <a:chOff x="119062" y="7171128"/>
            <a:chExt cx="3497580" cy="480060"/>
          </a:xfrm>
        </p:grpSpPr>
        <p:sp>
          <p:nvSpPr>
            <p:cNvPr id="11" name="Rectangle 10"/>
            <p:cNvSpPr/>
            <p:nvPr userDrawn="1"/>
          </p:nvSpPr>
          <p:spPr>
            <a:xfrm>
              <a:off x="119062" y="7171128"/>
              <a:ext cx="194310" cy="48006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p:cNvSpPr/>
            <p:nvPr userDrawn="1"/>
          </p:nvSpPr>
          <p:spPr>
            <a:xfrm>
              <a:off x="313372" y="7171128"/>
              <a:ext cx="194310" cy="480060"/>
            </a:xfrm>
            <a:prstGeom prst="rect">
              <a:avLst/>
            </a:prstGeom>
            <a:solidFill>
              <a:srgbClr val="6F77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p:cNvSpPr/>
            <p:nvPr userDrawn="1"/>
          </p:nvSpPr>
          <p:spPr>
            <a:xfrm>
              <a:off x="507682" y="7171128"/>
              <a:ext cx="194310" cy="480060"/>
            </a:xfrm>
            <a:prstGeom prst="rect">
              <a:avLst/>
            </a:prstGeom>
            <a:solidFill>
              <a:srgbClr val="BFC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p:cNvSpPr/>
            <p:nvPr userDrawn="1"/>
          </p:nvSpPr>
          <p:spPr>
            <a:xfrm>
              <a:off x="701992" y="7171128"/>
              <a:ext cx="194310" cy="480060"/>
            </a:xfrm>
            <a:prstGeom prst="rect">
              <a:avLst/>
            </a:prstGeom>
            <a:solidFill>
              <a:srgbClr val="DEE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userDrawn="1"/>
          </p:nvSpPr>
          <p:spPr>
            <a:xfrm>
              <a:off x="896302" y="7171128"/>
              <a:ext cx="194310" cy="48006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ectangle 15"/>
            <p:cNvSpPr/>
            <p:nvPr userDrawn="1"/>
          </p:nvSpPr>
          <p:spPr>
            <a:xfrm>
              <a:off x="1090612" y="7171128"/>
              <a:ext cx="194310" cy="4800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p:cNvSpPr/>
            <p:nvPr userDrawn="1"/>
          </p:nvSpPr>
          <p:spPr>
            <a:xfrm>
              <a:off x="1284922" y="7171128"/>
              <a:ext cx="194310" cy="480060"/>
            </a:xfrm>
            <a:prstGeom prst="rect">
              <a:avLst/>
            </a:prstGeom>
            <a:solidFill>
              <a:srgbClr val="005E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p:cNvSpPr/>
            <p:nvPr userDrawn="1"/>
          </p:nvSpPr>
          <p:spPr>
            <a:xfrm>
              <a:off x="1479232" y="7171128"/>
              <a:ext cx="194310" cy="480060"/>
            </a:xfrm>
            <a:prstGeom prst="rect">
              <a:avLst/>
            </a:prstGeom>
            <a:solidFill>
              <a:srgbClr val="2B8C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ctangle 18"/>
            <p:cNvSpPr/>
            <p:nvPr userDrawn="1"/>
          </p:nvSpPr>
          <p:spPr>
            <a:xfrm>
              <a:off x="1673542" y="7171128"/>
              <a:ext cx="194310" cy="480060"/>
            </a:xfrm>
            <a:prstGeom prst="rect">
              <a:avLst/>
            </a:prstGeom>
            <a:solidFill>
              <a:srgbClr val="00BE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p:cNvSpPr/>
            <p:nvPr userDrawn="1"/>
          </p:nvSpPr>
          <p:spPr>
            <a:xfrm>
              <a:off x="1867852" y="7171128"/>
              <a:ext cx="194310" cy="480060"/>
            </a:xfrm>
            <a:prstGeom prst="rect">
              <a:avLst/>
            </a:prstGeom>
            <a:solidFill>
              <a:srgbClr val="00AD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p:cNvSpPr/>
            <p:nvPr userDrawn="1"/>
          </p:nvSpPr>
          <p:spPr>
            <a:xfrm>
              <a:off x="2062162" y="7171128"/>
              <a:ext cx="194310" cy="480060"/>
            </a:xfrm>
            <a:prstGeom prst="rect">
              <a:avLst/>
            </a:prstGeom>
            <a:solidFill>
              <a:srgbClr val="46B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p:cNvSpPr/>
            <p:nvPr userDrawn="1"/>
          </p:nvSpPr>
          <p:spPr>
            <a:xfrm>
              <a:off x="2256472" y="7171128"/>
              <a:ext cx="194310" cy="480060"/>
            </a:xfrm>
            <a:prstGeom prst="rect">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p:cNvSpPr/>
            <p:nvPr userDrawn="1"/>
          </p:nvSpPr>
          <p:spPr>
            <a:xfrm>
              <a:off x="2450782" y="7171128"/>
              <a:ext cx="194310" cy="480060"/>
            </a:xfrm>
            <a:prstGeom prst="rect">
              <a:avLst/>
            </a:prstGeom>
            <a:solidFill>
              <a:srgbClr val="2E3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23"/>
            <p:cNvSpPr/>
            <p:nvPr userDrawn="1"/>
          </p:nvSpPr>
          <p:spPr>
            <a:xfrm>
              <a:off x="2645092" y="7171128"/>
              <a:ext cx="194310" cy="480060"/>
            </a:xfrm>
            <a:prstGeom prst="rect">
              <a:avLst/>
            </a:prstGeom>
            <a:solidFill>
              <a:srgbClr val="912B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tangle 24"/>
            <p:cNvSpPr/>
            <p:nvPr userDrawn="1"/>
          </p:nvSpPr>
          <p:spPr>
            <a:xfrm>
              <a:off x="2839402" y="7171128"/>
              <a:ext cx="194310" cy="480060"/>
            </a:xfrm>
            <a:prstGeom prst="rect">
              <a:avLst/>
            </a:prstGeom>
            <a:solidFill>
              <a:srgbClr val="D538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angle 25"/>
            <p:cNvSpPr/>
            <p:nvPr userDrawn="1"/>
          </p:nvSpPr>
          <p:spPr>
            <a:xfrm>
              <a:off x="3033712" y="7171128"/>
              <a:ext cx="194310" cy="480060"/>
            </a:xfrm>
            <a:prstGeom prst="rect">
              <a:avLst/>
            </a:prstGeom>
            <a:solidFill>
              <a:srgbClr val="FFB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p:cNvSpPr/>
            <p:nvPr userDrawn="1"/>
          </p:nvSpPr>
          <p:spPr>
            <a:xfrm>
              <a:off x="3228022" y="7171128"/>
              <a:ext cx="194310" cy="480060"/>
            </a:xfrm>
            <a:prstGeom prst="rect">
              <a:avLst/>
            </a:prstGeom>
            <a:solidFill>
              <a:srgbClr val="F477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27"/>
            <p:cNvSpPr/>
            <p:nvPr userDrawn="1"/>
          </p:nvSpPr>
          <p:spPr>
            <a:xfrm>
              <a:off x="3422332" y="7171128"/>
              <a:ext cx="194310" cy="480060"/>
            </a:xfrm>
            <a:prstGeom prst="rect">
              <a:avLst/>
            </a:prstGeom>
            <a:solidFill>
              <a:srgbClr val="B10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327579588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2400" kern="1200">
          <a:solidFill>
            <a:srgbClr val="005EA5"/>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5ACBF0"/>
          </p15:clr>
        </p15:guide>
        <p15:guide id="2" orient="horz" pos="2160">
          <p15:clr>
            <a:srgbClr val="5ACBF0"/>
          </p15:clr>
        </p15:guide>
        <p15:guide id="3" orient="horz" pos="73">
          <p15:clr>
            <a:srgbClr val="FBAE40"/>
          </p15:clr>
        </p15:guide>
        <p15:guide id="4" orient="horz" pos="709">
          <p15:clr>
            <a:srgbClr val="A4A3A4"/>
          </p15:clr>
        </p15:guide>
        <p15:guide id="5" orient="horz" pos="799">
          <p15:clr>
            <a:srgbClr val="FBAE40"/>
          </p15:clr>
        </p15:guide>
        <p15:guide id="6" orient="horz" pos="4042">
          <p15:clr>
            <a:srgbClr val="FBAE40"/>
          </p15:clr>
        </p15:guide>
        <p15:guide id="7" orient="horz" pos="4110">
          <p15:clr>
            <a:srgbClr val="A4A3A4"/>
          </p15:clr>
        </p15:guide>
        <p15:guide id="8" orient="horz" pos="4247">
          <p15:clr>
            <a:srgbClr val="A4A3A4"/>
          </p15:clr>
        </p15:guide>
        <p15:guide id="9" pos="75">
          <p15:clr>
            <a:srgbClr val="FBAE40"/>
          </p15:clr>
        </p15:guide>
        <p15:guide id="10" pos="7605">
          <p15:clr>
            <a:srgbClr val="FBAE4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1.png"/><Relationship Id="rId7" Type="http://schemas.openxmlformats.org/officeDocument/2006/relationships/hyperlink" Target="mailto:kevin.jarman@dwp.gov.uk"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mailto:aves.shaikh@dwp.gov.uk" TargetMode="External"/><Relationship Id="rId5" Type="http://schemas.openxmlformats.org/officeDocument/2006/relationships/hyperlink" Target="https://www.gov.uk/government/publications/employment-advisers-in-improving-access-to-psychological-therapies#:~:text=EAs%20in%20IAPT%20is%20a,based%20on%20their%20individual%20needs." TargetMode="External"/><Relationship Id="rId4"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063" y="1268413"/>
            <a:ext cx="11453812" cy="2067569"/>
          </a:xfrm>
        </p:spPr>
        <p:txBody>
          <a:bodyPr/>
          <a:lstStyle/>
          <a:p>
            <a:r>
              <a:rPr lang="en-GB" dirty="0"/>
              <a:t>Employment Advisers in NHS Talking Therapies – National Perspective </a:t>
            </a:r>
          </a:p>
        </p:txBody>
      </p:sp>
      <p:sp>
        <p:nvSpPr>
          <p:cNvPr id="7" name="Text Placeholder 6"/>
          <p:cNvSpPr>
            <a:spLocks noGrp="1"/>
          </p:cNvSpPr>
          <p:nvPr>
            <p:ph type="body" sz="quarter" idx="13"/>
          </p:nvPr>
        </p:nvSpPr>
        <p:spPr>
          <a:xfrm>
            <a:off x="119062" y="4225159"/>
            <a:ext cx="8463463" cy="2191518"/>
          </a:xfrm>
        </p:spPr>
        <p:txBody>
          <a:bodyPr/>
          <a:lstStyle/>
          <a:p>
            <a:r>
              <a:rPr lang="en-GB" dirty="0"/>
              <a:t>Kevin Jarman </a:t>
            </a:r>
          </a:p>
          <a:p>
            <a:r>
              <a:rPr lang="en-GB" dirty="0"/>
              <a:t>EA in NHS Taking Therapies Lead</a:t>
            </a:r>
          </a:p>
          <a:p>
            <a:r>
              <a:rPr lang="en-GB" dirty="0"/>
              <a:t>Joint Work &amp; Health Unit </a:t>
            </a:r>
          </a:p>
          <a:p>
            <a:r>
              <a:rPr lang="en-GB" b="1" dirty="0"/>
              <a:t>Talking Therapies Leadership and Innovation Spring Forum 2023</a:t>
            </a:r>
          </a:p>
          <a:p>
            <a:r>
              <a:rPr lang="en-GB" b="1" dirty="0"/>
              <a:t>18 April 2023</a:t>
            </a:r>
            <a:endParaRPr lang="en-GB" dirty="0">
              <a:solidFill>
                <a:srgbClr val="FF0000"/>
              </a:solidFill>
            </a:endParaRPr>
          </a:p>
          <a:p>
            <a:endParaRPr lang="en-GB" dirty="0"/>
          </a:p>
          <a:p>
            <a:r>
              <a:rPr lang="en-GB" dirty="0"/>
              <a:t> </a:t>
            </a:r>
          </a:p>
        </p:txBody>
      </p:sp>
    </p:spTree>
    <p:extLst>
      <p:ext uri="{BB962C8B-B14F-4D97-AF65-F5344CB8AC3E}">
        <p14:creationId xmlns:p14="http://schemas.microsoft.com/office/powerpoint/2010/main" val="142557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1103859" y="6356350"/>
            <a:ext cx="4894169" cy="365125"/>
          </a:xfrm>
        </p:spPr>
        <p:txBody>
          <a:bodyPr vert="horz" lIns="91440" tIns="45720" rIns="91440" bIns="45720" rtlCol="0" anchor="ctr">
            <a:normAutofit/>
          </a:bodyPr>
          <a:lstStyle/>
          <a:p>
            <a:pPr algn="l">
              <a:spcAft>
                <a:spcPts val="600"/>
              </a:spcAft>
            </a:pPr>
            <a:r>
              <a:rPr lang="en-US" sz="1050" kern="1200" dirty="0">
                <a:solidFill>
                  <a:schemeClr val="tx1">
                    <a:lumMod val="75000"/>
                    <a:lumOff val="25000"/>
                  </a:schemeClr>
                </a:solidFill>
                <a:latin typeface="+mn-lt"/>
                <a:ea typeface="+mn-ea"/>
                <a:cs typeface="+mn-cs"/>
              </a:rPr>
              <a:t>OFFICIAL – SENSITIVE</a:t>
            </a:r>
          </a:p>
        </p:txBody>
      </p:sp>
      <p:sp>
        <p:nvSpPr>
          <p:cNvPr id="6" name="Slide Number Placeholder 5"/>
          <p:cNvSpPr>
            <a:spLocks noGrp="1"/>
          </p:cNvSpPr>
          <p:nvPr>
            <p:ph type="sldNum" sz="quarter" idx="12"/>
          </p:nvPr>
        </p:nvSpPr>
        <p:spPr>
          <a:xfrm>
            <a:off x="10341428" y="6356350"/>
            <a:ext cx="1012371" cy="365125"/>
          </a:xfrm>
        </p:spPr>
        <p:txBody>
          <a:bodyPr vert="horz" lIns="91440" tIns="45720" rIns="91440" bIns="45720" rtlCol="0" anchor="ctr">
            <a:normAutofit/>
          </a:bodyPr>
          <a:lstStyle/>
          <a:p>
            <a:pPr>
              <a:spcAft>
                <a:spcPts val="600"/>
              </a:spcAft>
            </a:pPr>
            <a:fld id="{DE2C65E8-42CD-40E1-AA3B-13A5781E6586}" type="slidenum">
              <a:rPr lang="en-US" sz="1200">
                <a:solidFill>
                  <a:srgbClr val="FFFFFF"/>
                </a:solidFill>
              </a:rPr>
              <a:pPr>
                <a:spcAft>
                  <a:spcPts val="600"/>
                </a:spcAft>
              </a:pPr>
              <a:t>2</a:t>
            </a:fld>
            <a:endParaRPr lang="en-US" sz="1200">
              <a:solidFill>
                <a:srgbClr val="FFFFFF"/>
              </a:solidFill>
            </a:endParaRPr>
          </a:p>
        </p:txBody>
      </p:sp>
      <p:sp>
        <p:nvSpPr>
          <p:cNvPr id="7" name="Title 6">
            <a:extLst>
              <a:ext uri="{FF2B5EF4-FFF2-40B4-BE49-F238E27FC236}">
                <a16:creationId xmlns:a16="http://schemas.microsoft.com/office/drawing/2014/main" id="{FD8FD542-E8E1-4578-941B-5BBDD70B2165}"/>
              </a:ext>
            </a:extLst>
          </p:cNvPr>
          <p:cNvSpPr>
            <a:spLocks noGrp="1"/>
          </p:cNvSpPr>
          <p:nvPr>
            <p:ph type="title"/>
          </p:nvPr>
        </p:nvSpPr>
        <p:spPr>
          <a:xfrm>
            <a:off x="119063" y="115890"/>
            <a:ext cx="11953875" cy="740822"/>
          </a:xfrm>
        </p:spPr>
        <p:txBody>
          <a:bodyPr/>
          <a:lstStyle/>
          <a:p>
            <a:r>
              <a:rPr lang="en-GB" dirty="0"/>
              <a:t>Context</a:t>
            </a:r>
          </a:p>
        </p:txBody>
      </p:sp>
      <p:sp>
        <p:nvSpPr>
          <p:cNvPr id="13" name="TextBox 12">
            <a:extLst>
              <a:ext uri="{FF2B5EF4-FFF2-40B4-BE49-F238E27FC236}">
                <a16:creationId xmlns:a16="http://schemas.microsoft.com/office/drawing/2014/main" id="{708A5506-2FAD-4D5D-9F76-A747130EE235}"/>
              </a:ext>
            </a:extLst>
          </p:cNvPr>
          <p:cNvSpPr txBox="1"/>
          <p:nvPr/>
        </p:nvSpPr>
        <p:spPr>
          <a:xfrm>
            <a:off x="218782" y="1078793"/>
            <a:ext cx="10628831" cy="5232202"/>
          </a:xfrm>
          <a:prstGeom prst="rect">
            <a:avLst/>
          </a:prstGeom>
          <a:noFill/>
        </p:spPr>
        <p:txBody>
          <a:bodyPr wrap="square" rtlCol="0">
            <a:spAutoFit/>
          </a:bodyPr>
          <a:lstStyle/>
          <a:p>
            <a:pPr>
              <a:spcAft>
                <a:spcPts val="600"/>
              </a:spcAft>
            </a:pPr>
            <a:r>
              <a:rPr lang="en-GB" sz="1600" b="1" dirty="0">
                <a:cs typeface="Calibri" panose="020F0502020204030204" pitchFamily="34" charset="0"/>
              </a:rPr>
              <a:t>What is Employment Advisers (EAs) in NHS Talking Therapies?</a:t>
            </a:r>
          </a:p>
          <a:p>
            <a:pPr marL="285750" indent="-285750">
              <a:spcAft>
                <a:spcPts val="600"/>
              </a:spcAft>
              <a:buFont typeface="Arial" panose="020B0604020202020204" pitchFamily="34" charset="0"/>
              <a:buChar char="•"/>
            </a:pPr>
            <a:r>
              <a:rPr lang="en-GB" sz="1600" dirty="0">
                <a:cs typeface="Calibri" panose="020F0502020204030204" pitchFamily="34" charset="0"/>
              </a:rPr>
              <a:t>The original IAPT Layard / Clark model stated that IAPT services should provide employment support.</a:t>
            </a:r>
          </a:p>
          <a:p>
            <a:pPr marL="285750" indent="-285750">
              <a:spcAft>
                <a:spcPts val="600"/>
              </a:spcAft>
              <a:buFont typeface="Arial" panose="020B0604020202020204" pitchFamily="34" charset="0"/>
              <a:buChar char="•"/>
            </a:pPr>
            <a:r>
              <a:rPr lang="en-GB" sz="1600" dirty="0">
                <a:cs typeface="Calibri" panose="020F0502020204030204" pitchFamily="34" charset="0"/>
              </a:rPr>
              <a:t>Initially, due to a lack of ringfenced funding investment in employment support was patchy, with many IAPT services not offering employment support.  </a:t>
            </a:r>
          </a:p>
          <a:p>
            <a:pPr marL="285750" indent="-285750">
              <a:spcAft>
                <a:spcPts val="600"/>
              </a:spcAft>
              <a:buFont typeface="Arial" panose="020B0604020202020204" pitchFamily="34" charset="0"/>
              <a:buChar char="•"/>
            </a:pPr>
            <a:r>
              <a:rPr lang="en-GB" sz="1600" dirty="0">
                <a:cs typeface="Calibri" panose="020F0502020204030204" pitchFamily="34" charset="0"/>
              </a:rPr>
              <a:t>The Joint Work &amp; Health Unit has invested over £84 million to enable NHS Talking Therapies providers in 40% of the NHS in England to recruit 400 new EAs to work alongside therapists to provide combined psychological treatment and employment support to all IAPT clients who choose to receive this combined offer. </a:t>
            </a:r>
          </a:p>
          <a:p>
            <a:pPr marL="285750" indent="-285750">
              <a:spcAft>
                <a:spcPts val="600"/>
              </a:spcAft>
              <a:buFont typeface="Arial" panose="020B0604020202020204" pitchFamily="34" charset="0"/>
              <a:buChar char="•"/>
            </a:pPr>
            <a:r>
              <a:rPr lang="en-GB" sz="1600" dirty="0">
                <a:cs typeface="Calibri" panose="020F0502020204030204" pitchFamily="34" charset="0"/>
              </a:rPr>
              <a:t>EAs started to come into post in June 2017.</a:t>
            </a:r>
          </a:p>
          <a:p>
            <a:pPr marL="285750" indent="-285750">
              <a:spcAft>
                <a:spcPts val="600"/>
              </a:spcAft>
              <a:buFont typeface="Arial" panose="020B0604020202020204" pitchFamily="34" charset="0"/>
              <a:buChar char="•"/>
            </a:pPr>
            <a:r>
              <a:rPr lang="en-GB" sz="1600" dirty="0">
                <a:cs typeface="Calibri" panose="020F0502020204030204" pitchFamily="34" charset="0"/>
              </a:rPr>
              <a:t>In the last four years over 120,000 people have started employment support within our EA in </a:t>
            </a:r>
            <a:r>
              <a:rPr lang="en-GB" sz="1600" dirty="0"/>
              <a:t>NHS Talking Therapies</a:t>
            </a:r>
            <a:r>
              <a:rPr lang="en-GB" sz="1600" dirty="0">
                <a:cs typeface="Calibri" panose="020F0502020204030204" pitchFamily="34" charset="0"/>
              </a:rPr>
              <a:t> sites.  </a:t>
            </a:r>
          </a:p>
          <a:p>
            <a:pPr marL="285750" indent="-285750">
              <a:spcAft>
                <a:spcPts val="600"/>
              </a:spcAft>
              <a:buFont typeface="Arial" panose="020B0604020202020204" pitchFamily="34" charset="0"/>
              <a:buChar char="•"/>
            </a:pPr>
            <a:r>
              <a:rPr lang="en-GB" sz="1600" dirty="0"/>
              <a:t>With funding of up to £122million available during this Spending Review period (April 2022 – March 2025) we will enable all NHS Talking Therapies providers to offer combined psychological treatment and employment support to all clients who wish to take up this combined offer.  </a:t>
            </a:r>
          </a:p>
          <a:p>
            <a:pPr marL="285750" indent="-285750">
              <a:spcAft>
                <a:spcPts val="600"/>
              </a:spcAft>
              <a:buFont typeface="Arial" panose="020B0604020202020204" pitchFamily="34" charset="0"/>
              <a:buChar char="•"/>
            </a:pPr>
            <a:r>
              <a:rPr lang="en-GB" sz="1600" dirty="0"/>
              <a:t>We will increase the employment support capacity to 1,100 WTE by 01 April 2024 </a:t>
            </a:r>
          </a:p>
          <a:p>
            <a:pPr marL="285750" indent="-285750">
              <a:spcAft>
                <a:spcPts val="600"/>
              </a:spcAft>
              <a:buFont typeface="Arial" panose="020B0604020202020204" pitchFamily="34" charset="0"/>
              <a:buChar char="•"/>
            </a:pPr>
            <a:r>
              <a:rPr lang="en-GB" sz="1600" dirty="0"/>
              <a:t>This will enable around 100,000 people per year to receive combined employment support and talking therapies from 2024/25, this is equivalent to around 15% of those who complete treatment. </a:t>
            </a:r>
          </a:p>
          <a:p>
            <a:pPr marL="285750" indent="-285750">
              <a:spcAft>
                <a:spcPts val="600"/>
              </a:spcAft>
              <a:buFont typeface="Arial" panose="020B0604020202020204" pitchFamily="34" charset="0"/>
              <a:buChar char="•"/>
            </a:pPr>
            <a:endParaRPr lang="en-GB" sz="1400" dirty="0">
              <a:cs typeface="Calibri" panose="020F0502020204030204" pitchFamily="34" charset="0"/>
            </a:endParaRPr>
          </a:p>
          <a:p>
            <a:pPr marL="285750" indent="-285750">
              <a:spcAft>
                <a:spcPts val="600"/>
              </a:spcAft>
              <a:buFont typeface="Arial" panose="020B0604020202020204" pitchFamily="34" charset="0"/>
              <a:buChar char="•"/>
            </a:pPr>
            <a:endParaRPr lang="en-GB" sz="1400" dirty="0">
              <a:cs typeface="Calibri" panose="020F0502020204030204" pitchFamily="34" charset="0"/>
            </a:endParaRPr>
          </a:p>
        </p:txBody>
      </p:sp>
      <p:pic>
        <p:nvPicPr>
          <p:cNvPr id="9" name="Graphic 8" descr="Books with solid fill">
            <a:extLst>
              <a:ext uri="{FF2B5EF4-FFF2-40B4-BE49-F238E27FC236}">
                <a16:creationId xmlns:a16="http://schemas.microsoft.com/office/drawing/2014/main" id="{7C06171E-3933-44D2-988F-A948F82C59E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47610" y="2547530"/>
            <a:ext cx="1625328" cy="1625328"/>
          </a:xfrm>
          <a:prstGeom prst="rect">
            <a:avLst/>
          </a:prstGeom>
        </p:spPr>
      </p:pic>
    </p:spTree>
    <p:extLst>
      <p:ext uri="{BB962C8B-B14F-4D97-AF65-F5344CB8AC3E}">
        <p14:creationId xmlns:p14="http://schemas.microsoft.com/office/powerpoint/2010/main" val="14847656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5630C-B05A-CE0E-DD46-503D515225B1}"/>
              </a:ext>
            </a:extLst>
          </p:cNvPr>
          <p:cNvSpPr>
            <a:spLocks noGrp="1"/>
          </p:cNvSpPr>
          <p:nvPr>
            <p:ph type="title"/>
          </p:nvPr>
        </p:nvSpPr>
        <p:spPr/>
        <p:txBody>
          <a:bodyPr/>
          <a:lstStyle/>
          <a:p>
            <a:r>
              <a:rPr lang="en-GB" sz="2400" b="1" dirty="0">
                <a:cs typeface="Calibri" panose="020F0502020204030204" pitchFamily="34" charset="0"/>
              </a:rPr>
              <a:t>Why EAs in NHS Talking Therapies?</a:t>
            </a:r>
            <a:br>
              <a:rPr lang="en-GB" sz="2400" b="1" dirty="0">
                <a:cs typeface="Calibri" panose="020F0502020204030204" pitchFamily="34" charset="0"/>
              </a:rPr>
            </a:br>
            <a:endParaRPr lang="en-GB" dirty="0"/>
          </a:p>
        </p:txBody>
      </p:sp>
      <p:sp>
        <p:nvSpPr>
          <p:cNvPr id="4" name="Date Placeholder 3">
            <a:extLst>
              <a:ext uri="{FF2B5EF4-FFF2-40B4-BE49-F238E27FC236}">
                <a16:creationId xmlns:a16="http://schemas.microsoft.com/office/drawing/2014/main" id="{CF3C0B1E-D608-6E87-08D0-D04582A91326}"/>
              </a:ext>
            </a:extLst>
          </p:cNvPr>
          <p:cNvSpPr>
            <a:spLocks noGrp="1"/>
          </p:cNvSpPr>
          <p:nvPr>
            <p:ph type="dt" sz="half" idx="10"/>
          </p:nvPr>
        </p:nvSpPr>
        <p:spPr/>
        <p:txBody>
          <a:bodyPr/>
          <a:lstStyle/>
          <a:p>
            <a:fld id="{99B7062A-D84B-4F52-977E-7C94D693FCA0}" type="datetime2">
              <a:rPr lang="en-GB" smtClean="0"/>
              <a:t>Monday, 17 April 2023</a:t>
            </a:fld>
            <a:endParaRPr lang="en-GB" dirty="0"/>
          </a:p>
        </p:txBody>
      </p:sp>
      <p:sp>
        <p:nvSpPr>
          <p:cNvPr id="5" name="Footer Placeholder 4">
            <a:extLst>
              <a:ext uri="{FF2B5EF4-FFF2-40B4-BE49-F238E27FC236}">
                <a16:creationId xmlns:a16="http://schemas.microsoft.com/office/drawing/2014/main" id="{6AA23C6D-1445-7EF8-7D6A-368B44EE84E2}"/>
              </a:ext>
            </a:extLst>
          </p:cNvPr>
          <p:cNvSpPr>
            <a:spLocks noGrp="1"/>
          </p:cNvSpPr>
          <p:nvPr>
            <p:ph type="ftr" sz="quarter" idx="11"/>
          </p:nvPr>
        </p:nvSpPr>
        <p:spPr/>
        <p:txBody>
          <a:bodyPr/>
          <a:lstStyle/>
          <a:p>
            <a:r>
              <a:rPr lang="en-GB"/>
              <a:t>OFFICIAL – SENSITIVE</a:t>
            </a:r>
            <a:endParaRPr lang="en-GB" dirty="0"/>
          </a:p>
        </p:txBody>
      </p:sp>
      <p:sp>
        <p:nvSpPr>
          <p:cNvPr id="6" name="Slide Number Placeholder 5">
            <a:extLst>
              <a:ext uri="{FF2B5EF4-FFF2-40B4-BE49-F238E27FC236}">
                <a16:creationId xmlns:a16="http://schemas.microsoft.com/office/drawing/2014/main" id="{B2350474-890E-F9C8-B2BD-12699490162D}"/>
              </a:ext>
            </a:extLst>
          </p:cNvPr>
          <p:cNvSpPr>
            <a:spLocks noGrp="1"/>
          </p:cNvSpPr>
          <p:nvPr>
            <p:ph type="sldNum" sz="quarter" idx="12"/>
          </p:nvPr>
        </p:nvSpPr>
        <p:spPr/>
        <p:txBody>
          <a:bodyPr/>
          <a:lstStyle/>
          <a:p>
            <a:fld id="{DE2C65E8-42CD-40E1-AA3B-13A5781E6586}" type="slidenum">
              <a:rPr lang="en-GB" smtClean="0"/>
              <a:t>3</a:t>
            </a:fld>
            <a:endParaRPr lang="en-GB" dirty="0"/>
          </a:p>
        </p:txBody>
      </p:sp>
      <p:sp>
        <p:nvSpPr>
          <p:cNvPr id="8" name="TextBox 7">
            <a:extLst>
              <a:ext uri="{FF2B5EF4-FFF2-40B4-BE49-F238E27FC236}">
                <a16:creationId xmlns:a16="http://schemas.microsoft.com/office/drawing/2014/main" id="{B39CB89B-2EF7-2902-7D54-9296DB52F78F}"/>
              </a:ext>
            </a:extLst>
          </p:cNvPr>
          <p:cNvSpPr txBox="1"/>
          <p:nvPr/>
        </p:nvSpPr>
        <p:spPr>
          <a:xfrm>
            <a:off x="3031671" y="1516934"/>
            <a:ext cx="8579757" cy="4416594"/>
          </a:xfrm>
          <a:prstGeom prst="rect">
            <a:avLst/>
          </a:prstGeom>
          <a:noFill/>
        </p:spPr>
        <p:txBody>
          <a:bodyPr wrap="square">
            <a:spAutoFit/>
          </a:bodyPr>
          <a:lstStyle/>
          <a:p>
            <a:pPr marL="285750" indent="-285750">
              <a:spcAft>
                <a:spcPts val="600"/>
              </a:spcAft>
              <a:buFont typeface="Arial" panose="020B0604020202020204" pitchFamily="34" charset="0"/>
              <a:buChar char="•"/>
            </a:pPr>
            <a:r>
              <a:rPr lang="en-GB" sz="1600" dirty="0">
                <a:cs typeface="Calibri" panose="020F0502020204030204" pitchFamily="34" charset="0"/>
              </a:rPr>
              <a:t>Work is good for mental health providing meaningful activity and can guard against poverty.</a:t>
            </a:r>
          </a:p>
          <a:p>
            <a:pPr marL="285750" indent="-285750">
              <a:spcAft>
                <a:spcPts val="600"/>
              </a:spcAft>
              <a:buFont typeface="Arial" panose="020B0604020202020204" pitchFamily="34" charset="0"/>
              <a:buChar char="•"/>
            </a:pPr>
            <a:r>
              <a:rPr lang="en-GB" sz="1600" dirty="0"/>
              <a:t>In 2014, RAND Europe estimated that offering vocational support inspired by IPS principles in primary care could have a </a:t>
            </a:r>
            <a:r>
              <a:rPr lang="en-GB" sz="1600" b="1" dirty="0"/>
              <a:t>£1.59 return for every £1 invested</a:t>
            </a:r>
            <a:r>
              <a:rPr lang="en-GB" sz="1600" dirty="0"/>
              <a:t>. Evaluation of EA in NHS Talking Therapies suggests </a:t>
            </a:r>
            <a:r>
              <a:rPr lang="en-GB" sz="1600" b="1" dirty="0"/>
              <a:t>£2.31 return for every £1.</a:t>
            </a:r>
            <a:endParaRPr lang="en-GB" sz="1600" dirty="0"/>
          </a:p>
          <a:p>
            <a:pPr marL="285750" indent="-285750">
              <a:spcAft>
                <a:spcPts val="600"/>
              </a:spcAft>
              <a:buFont typeface="Arial" panose="020B0604020202020204" pitchFamily="34" charset="0"/>
              <a:buChar char="•"/>
            </a:pPr>
            <a:r>
              <a:rPr lang="en-GB" sz="1600" dirty="0"/>
              <a:t>Evaluation of our work has found that clients who received the combined psychological treatment and employment support had better mental health outcomes than those who received treatment alone.  They were significantly better for those who were out of work and those off sick at assessment.</a:t>
            </a:r>
          </a:p>
          <a:p>
            <a:pPr marL="285750" indent="-285750">
              <a:spcAft>
                <a:spcPts val="600"/>
              </a:spcAft>
              <a:buFont typeface="Arial" panose="020B0604020202020204" pitchFamily="34" charset="0"/>
              <a:buChar char="•"/>
            </a:pPr>
            <a:r>
              <a:rPr lang="en-GB" sz="1600" dirty="0"/>
              <a:t>The out of work and those who were long term sick at assessment saw the greatest improvement in employment outcomes.  </a:t>
            </a:r>
          </a:p>
          <a:p>
            <a:pPr marL="285750" indent="-285750">
              <a:spcAft>
                <a:spcPts val="600"/>
              </a:spcAft>
              <a:buFont typeface="Arial" panose="020B0604020202020204" pitchFamily="34" charset="0"/>
              <a:buChar char="•"/>
            </a:pPr>
            <a:r>
              <a:rPr lang="en-GB" sz="1600" dirty="0"/>
              <a:t>For clients who were in work on entry to NHS Talking Therapies, longitudinal analysis identified positive outcomes:</a:t>
            </a:r>
          </a:p>
          <a:p>
            <a:pPr marL="1200150" lvl="2" indent="-285750">
              <a:buFont typeface="Arial" panose="020B0604020202020204" pitchFamily="34" charset="0"/>
              <a:buChar char="•"/>
              <a:defRPr/>
            </a:pPr>
            <a:r>
              <a:rPr lang="en-GB" sz="1600" b="1" dirty="0"/>
              <a:t>Improved job retention </a:t>
            </a:r>
          </a:p>
          <a:p>
            <a:pPr marL="1200150" lvl="2" indent="-285750">
              <a:buFont typeface="Arial" panose="020B0604020202020204" pitchFamily="34" charset="0"/>
              <a:buChar char="•"/>
              <a:defRPr/>
            </a:pPr>
            <a:r>
              <a:rPr lang="en-GB" sz="1600" b="1" dirty="0"/>
              <a:t>reduced presenteeism </a:t>
            </a:r>
          </a:p>
          <a:p>
            <a:pPr marL="1200150" lvl="2" indent="-285750">
              <a:buFont typeface="Arial" panose="020B0604020202020204" pitchFamily="34" charset="0"/>
              <a:buChar char="•"/>
              <a:defRPr/>
            </a:pPr>
            <a:r>
              <a:rPr lang="en-GB" sz="1600" b="1" dirty="0"/>
              <a:t>improved relationships with colleagues and managers</a:t>
            </a:r>
          </a:p>
        </p:txBody>
      </p:sp>
      <p:pic>
        <p:nvPicPr>
          <p:cNvPr id="9" name="Content Placeholder 8" descr="Question mark with solid fill">
            <a:extLst>
              <a:ext uri="{FF2B5EF4-FFF2-40B4-BE49-F238E27FC236}">
                <a16:creationId xmlns:a16="http://schemas.microsoft.com/office/drawing/2014/main" id="{CEE52DFF-DC89-339F-4D28-FE65E074B5A8}"/>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72281" y="1030739"/>
            <a:ext cx="5711371" cy="5711371"/>
          </a:xfrm>
          <a:prstGeom prst="rect">
            <a:avLst/>
          </a:prstGeom>
        </p:spPr>
      </p:pic>
    </p:spTree>
    <p:extLst>
      <p:ext uri="{BB962C8B-B14F-4D97-AF65-F5344CB8AC3E}">
        <p14:creationId xmlns:p14="http://schemas.microsoft.com/office/powerpoint/2010/main" val="1852478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35ED5-C4A7-46F8-8061-8BF81BF57ED8}"/>
              </a:ext>
            </a:extLst>
          </p:cNvPr>
          <p:cNvSpPr>
            <a:spLocks noGrp="1"/>
          </p:cNvSpPr>
          <p:nvPr>
            <p:ph type="title"/>
          </p:nvPr>
        </p:nvSpPr>
        <p:spPr/>
        <p:txBody>
          <a:bodyPr/>
          <a:lstStyle/>
          <a:p>
            <a:r>
              <a:rPr lang="en-GB" dirty="0"/>
              <a:t>Key Features of EA in NHS Talking Therapies Employment Support</a:t>
            </a:r>
          </a:p>
        </p:txBody>
      </p:sp>
      <p:sp>
        <p:nvSpPr>
          <p:cNvPr id="3" name="Content Placeholder 2">
            <a:extLst>
              <a:ext uri="{FF2B5EF4-FFF2-40B4-BE49-F238E27FC236}">
                <a16:creationId xmlns:a16="http://schemas.microsoft.com/office/drawing/2014/main" id="{8DCF1AE8-8167-48C8-B863-9C182842F722}"/>
              </a:ext>
            </a:extLst>
          </p:cNvPr>
          <p:cNvSpPr>
            <a:spLocks noGrp="1"/>
          </p:cNvSpPr>
          <p:nvPr>
            <p:ph idx="1"/>
          </p:nvPr>
        </p:nvSpPr>
        <p:spPr>
          <a:xfrm>
            <a:off x="119063" y="1268413"/>
            <a:ext cx="11953875" cy="4384902"/>
          </a:xfrm>
        </p:spPr>
        <p:txBody>
          <a:bodyPr>
            <a:noAutofit/>
          </a:bodyPr>
          <a:lstStyle/>
          <a:p>
            <a:pPr marL="342900" lvl="0" indent="-342900">
              <a:lnSpc>
                <a:spcPct val="107000"/>
              </a:lnSpc>
              <a:buFont typeface="+mj-lt"/>
              <a:buAutoNum type="arabicPeriod"/>
            </a:pPr>
            <a:r>
              <a:rPr lang="en-GB" sz="1600" dirty="0">
                <a:latin typeface="Arial" panose="020B0604020202020204" pitchFamily="34" charset="0"/>
                <a:ea typeface="Calibri" panose="020F0502020204030204" pitchFamily="34" charset="0"/>
                <a:cs typeface="Arial" panose="020B0604020202020204" pitchFamily="34" charset="0"/>
              </a:rPr>
              <a:t>Employment Support is a</a:t>
            </a:r>
            <a:r>
              <a:rPr lang="en-GB" sz="1600" dirty="0">
                <a:effectLst/>
                <a:latin typeface="Arial" panose="020B0604020202020204" pitchFamily="34" charset="0"/>
                <a:ea typeface="Calibri" panose="020F0502020204030204" pitchFamily="34" charset="0"/>
                <a:cs typeface="Arial" panose="020B0604020202020204" pitchFamily="34" charset="0"/>
              </a:rPr>
              <a:t>vailable to all </a:t>
            </a:r>
            <a:r>
              <a:rPr lang="en-GB" sz="1600" dirty="0"/>
              <a:t>NHS Talking Therapies</a:t>
            </a:r>
            <a:r>
              <a:rPr lang="en-GB" sz="1600" dirty="0">
                <a:effectLst/>
                <a:latin typeface="Arial" panose="020B0604020202020204" pitchFamily="34" charset="0"/>
                <a:ea typeface="Calibri" panose="020F0502020204030204" pitchFamily="34" charset="0"/>
                <a:cs typeface="Arial" panose="020B0604020202020204" pitchFamily="34" charset="0"/>
              </a:rPr>
              <a:t> clients irrespective of whether they are out of work or in work, or whether you are off sick or working </a:t>
            </a:r>
          </a:p>
          <a:p>
            <a:pPr marL="342900" lvl="0" indent="-342900">
              <a:lnSpc>
                <a:spcPct val="107000"/>
              </a:lnSpc>
              <a:buFont typeface="+mj-lt"/>
              <a:buAutoNum type="arabicPeriod"/>
            </a:pPr>
            <a:r>
              <a:rPr lang="en-GB" sz="1600" dirty="0">
                <a:effectLst/>
                <a:latin typeface="Arial" panose="020B0604020202020204" pitchFamily="34" charset="0"/>
                <a:ea typeface="Calibri" panose="020F0502020204030204" pitchFamily="34" charset="0"/>
                <a:cs typeface="Arial" panose="020B0604020202020204" pitchFamily="34" charset="0"/>
              </a:rPr>
              <a:t>EAs empower clients to set employment goals, </a:t>
            </a:r>
            <a:r>
              <a:rPr lang="en-GB" sz="1600" dirty="0">
                <a:latin typeface="Arial" panose="020B0604020202020204" pitchFamily="34" charset="0"/>
                <a:ea typeface="Calibri" panose="020F0502020204030204" pitchFamily="34" charset="0"/>
                <a:cs typeface="Arial" panose="020B0604020202020204" pitchFamily="34" charset="0"/>
              </a:rPr>
              <a:t>we</a:t>
            </a:r>
            <a:r>
              <a:rPr lang="en-GB" sz="1600" dirty="0">
                <a:effectLst/>
                <a:latin typeface="Arial" panose="020B0604020202020204" pitchFamily="34" charset="0"/>
                <a:ea typeface="Calibri" panose="020F0502020204030204" pitchFamily="34" charset="0"/>
                <a:cs typeface="Arial" panose="020B0604020202020204" pitchFamily="34" charset="0"/>
              </a:rPr>
              <a:t> require clients, therapists and EAs to draw up action plans to meet these identified goals.</a:t>
            </a:r>
          </a:p>
          <a:p>
            <a:pPr marL="342900" lvl="0" indent="-342900">
              <a:lnSpc>
                <a:spcPct val="107000"/>
              </a:lnSpc>
              <a:buFont typeface="+mj-lt"/>
              <a:buAutoNum type="arabicPeriod"/>
            </a:pPr>
            <a:r>
              <a:rPr lang="en-GB" sz="1600" dirty="0">
                <a:effectLst/>
                <a:latin typeface="Arial" panose="020B0604020202020204" pitchFamily="34" charset="0"/>
                <a:ea typeface="Calibri" panose="020F0502020204030204" pitchFamily="34" charset="0"/>
                <a:cs typeface="Arial" panose="020B0604020202020204" pitchFamily="34" charset="0"/>
              </a:rPr>
              <a:t>EAs provide information, advice and guidance to support the client to attain their employment goals and improve their mental health </a:t>
            </a:r>
          </a:p>
          <a:p>
            <a:pPr marL="342900" lvl="0" indent="-342900">
              <a:lnSpc>
                <a:spcPct val="107000"/>
              </a:lnSpc>
              <a:buFont typeface="+mj-lt"/>
              <a:buAutoNum type="arabicPeriod"/>
            </a:pPr>
            <a:r>
              <a:rPr lang="en-GB" sz="1600" dirty="0">
                <a:effectLst/>
                <a:latin typeface="Arial" panose="020B0604020202020204" pitchFamily="34" charset="0"/>
                <a:ea typeface="Calibri" panose="020F0502020204030204" pitchFamily="34" charset="0"/>
                <a:cs typeface="Arial" panose="020B0604020202020204" pitchFamily="34" charset="0"/>
              </a:rPr>
              <a:t>EAs </a:t>
            </a:r>
            <a:r>
              <a:rPr lang="en-GB" sz="1600" dirty="0">
                <a:latin typeface="Arial" panose="020B0604020202020204" pitchFamily="34" charset="0"/>
                <a:ea typeface="Calibri" panose="020F0502020204030204" pitchFamily="34" charset="0"/>
                <a:cs typeface="Arial" panose="020B0604020202020204" pitchFamily="34" charset="0"/>
              </a:rPr>
              <a:t>are</a:t>
            </a:r>
            <a:r>
              <a:rPr lang="en-GB" sz="1600" dirty="0">
                <a:effectLst/>
                <a:latin typeface="Arial" panose="020B0604020202020204" pitchFamily="34" charset="0"/>
                <a:ea typeface="Calibri" panose="020F0502020204030204" pitchFamily="34" charset="0"/>
                <a:cs typeface="Arial" panose="020B0604020202020204" pitchFamily="34" charset="0"/>
              </a:rPr>
              <a:t> flexible.  A client looking to get back to work from sickness can decide to leave their current job and do something else.  </a:t>
            </a:r>
          </a:p>
          <a:p>
            <a:pPr marL="342900" lvl="0" indent="-342900">
              <a:lnSpc>
                <a:spcPct val="107000"/>
              </a:lnSpc>
              <a:buFont typeface="+mj-lt"/>
              <a:buAutoNum type="arabicPeriod"/>
            </a:pPr>
            <a:r>
              <a:rPr lang="en-GB" sz="1600" dirty="0">
                <a:effectLst/>
                <a:latin typeface="Arial" panose="020B0604020202020204" pitchFamily="34" charset="0"/>
                <a:ea typeface="Calibri" panose="020F0502020204030204" pitchFamily="34" charset="0"/>
                <a:cs typeface="Arial" panose="020B0604020202020204" pitchFamily="34" charset="0"/>
              </a:rPr>
              <a:t>EAs work with Job Centre Plus to make sure </a:t>
            </a:r>
            <a:r>
              <a:rPr lang="en-GB" sz="1600" dirty="0"/>
              <a:t>NHS Talking Therapies</a:t>
            </a:r>
            <a:r>
              <a:rPr lang="en-GB" sz="1600" dirty="0">
                <a:effectLst/>
                <a:latin typeface="Arial" panose="020B0604020202020204" pitchFamily="34" charset="0"/>
                <a:ea typeface="Calibri" panose="020F0502020204030204" pitchFamily="34" charset="0"/>
                <a:cs typeface="Arial" panose="020B0604020202020204" pitchFamily="34" charset="0"/>
              </a:rPr>
              <a:t> clients are receiving the benefits they are entitled to and that JCP staff are aware of what </a:t>
            </a:r>
            <a:r>
              <a:rPr lang="en-GB" sz="1600" dirty="0"/>
              <a:t>NHS Talking Therapies</a:t>
            </a:r>
            <a:r>
              <a:rPr lang="en-GB" sz="1600" dirty="0">
                <a:effectLst/>
                <a:latin typeface="Arial" panose="020B0604020202020204" pitchFamily="34" charset="0"/>
                <a:ea typeface="Calibri" panose="020F0502020204030204" pitchFamily="34" charset="0"/>
                <a:cs typeface="Arial" panose="020B0604020202020204" pitchFamily="34" charset="0"/>
              </a:rPr>
              <a:t> can offer their clients and how to support clients to self-refer for </a:t>
            </a:r>
            <a:r>
              <a:rPr lang="en-GB" sz="1600" dirty="0">
                <a:latin typeface="Arial" panose="020B0604020202020204" pitchFamily="34" charset="0"/>
                <a:ea typeface="Calibri" panose="020F0502020204030204" pitchFamily="34" charset="0"/>
                <a:cs typeface="Arial" panose="020B0604020202020204" pitchFamily="34" charset="0"/>
              </a:rPr>
              <a:t>psychological</a:t>
            </a:r>
            <a:r>
              <a:rPr lang="en-GB" sz="1600" dirty="0">
                <a:effectLst/>
                <a:latin typeface="Arial" panose="020B0604020202020204" pitchFamily="34" charset="0"/>
                <a:ea typeface="Calibri" panose="020F0502020204030204" pitchFamily="34" charset="0"/>
                <a:cs typeface="Arial" panose="020B0604020202020204" pitchFamily="34" charset="0"/>
              </a:rPr>
              <a:t> treatment </a:t>
            </a:r>
          </a:p>
          <a:p>
            <a:pPr marL="342900" lvl="0" indent="-342900">
              <a:lnSpc>
                <a:spcPct val="107000"/>
              </a:lnSpc>
              <a:buFont typeface="+mj-lt"/>
              <a:buAutoNum type="arabicPeriod"/>
            </a:pPr>
            <a:r>
              <a:rPr lang="en-GB" sz="1600" dirty="0">
                <a:effectLst/>
                <a:latin typeface="Arial" panose="020B0604020202020204" pitchFamily="34" charset="0"/>
                <a:ea typeface="Calibri" panose="020F0502020204030204" pitchFamily="34" charset="0"/>
                <a:cs typeface="Arial" panose="020B0604020202020204" pitchFamily="34" charset="0"/>
              </a:rPr>
              <a:t>EAs work with housing associations, food banks, Citizens Advice Bureaus,  debt counsellors and other support organisations to ensure that </a:t>
            </a:r>
            <a:r>
              <a:rPr lang="en-GB" sz="1600" dirty="0"/>
              <a:t>NHS Talking Therapies</a:t>
            </a:r>
            <a:r>
              <a:rPr lang="en-GB" sz="1600" dirty="0">
                <a:effectLst/>
                <a:latin typeface="Arial" panose="020B0604020202020204" pitchFamily="34" charset="0"/>
                <a:ea typeface="Calibri" panose="020F0502020204030204" pitchFamily="34" charset="0"/>
                <a:cs typeface="Arial" panose="020B0604020202020204" pitchFamily="34" charset="0"/>
              </a:rPr>
              <a:t> clients receive support to improve their physical living situations </a:t>
            </a:r>
          </a:p>
          <a:p>
            <a:pPr marL="342900" indent="-342900">
              <a:lnSpc>
                <a:spcPct val="107000"/>
              </a:lnSpc>
              <a:buFont typeface="+mj-lt"/>
              <a:buAutoNum type="arabicPeriod"/>
            </a:pPr>
            <a:r>
              <a:rPr lang="en-GB" sz="1600" dirty="0">
                <a:effectLst/>
                <a:latin typeface="Arial" panose="020B0604020202020204" pitchFamily="34" charset="0"/>
                <a:ea typeface="Calibri" panose="020F0502020204030204" pitchFamily="34" charset="0"/>
                <a:cs typeface="Arial" panose="020B0604020202020204" pitchFamily="34" charset="0"/>
              </a:rPr>
              <a:t>Senior Employment Advisers work in all EA in </a:t>
            </a:r>
            <a:r>
              <a:rPr lang="en-GB" sz="1600" dirty="0"/>
              <a:t>NHS Talking Therapies</a:t>
            </a:r>
            <a:r>
              <a:rPr lang="en-GB" sz="1600" dirty="0">
                <a:effectLst/>
                <a:latin typeface="Arial" panose="020B0604020202020204" pitchFamily="34" charset="0"/>
                <a:ea typeface="Calibri" panose="020F0502020204030204" pitchFamily="34" charset="0"/>
                <a:cs typeface="Arial" panose="020B0604020202020204" pitchFamily="34" charset="0"/>
              </a:rPr>
              <a:t> sites to lead the employment support team, ensure that employment support is effectively embedded within the </a:t>
            </a:r>
            <a:r>
              <a:rPr lang="en-GB" sz="1600" dirty="0"/>
              <a:t>NHS Talking Therapies providers</a:t>
            </a:r>
            <a:r>
              <a:rPr lang="en-GB" sz="1600" dirty="0">
                <a:effectLst/>
                <a:latin typeface="Arial" panose="020B0604020202020204" pitchFamily="34" charset="0"/>
                <a:ea typeface="Calibri" panose="020F0502020204030204" pitchFamily="34" charset="0"/>
                <a:cs typeface="Arial" panose="020B0604020202020204" pitchFamily="34" charset="0"/>
              </a:rPr>
              <a:t> and is well placed within the local employment support architecture. </a:t>
            </a:r>
          </a:p>
          <a:p>
            <a:pPr marL="285750" indent="-285750">
              <a:buFont typeface="Arial" panose="020B0604020202020204" pitchFamily="34" charset="0"/>
              <a:buChar char="•"/>
            </a:pPr>
            <a:endParaRPr lang="en-GB" sz="1600" dirty="0"/>
          </a:p>
        </p:txBody>
      </p:sp>
      <p:sp>
        <p:nvSpPr>
          <p:cNvPr id="4" name="Date Placeholder 3">
            <a:extLst>
              <a:ext uri="{FF2B5EF4-FFF2-40B4-BE49-F238E27FC236}">
                <a16:creationId xmlns:a16="http://schemas.microsoft.com/office/drawing/2014/main" id="{9ABDCC26-E75F-4D97-A22E-3725FA280C50}"/>
              </a:ext>
            </a:extLst>
          </p:cNvPr>
          <p:cNvSpPr>
            <a:spLocks noGrp="1"/>
          </p:cNvSpPr>
          <p:nvPr>
            <p:ph type="dt" sz="half" idx="10"/>
          </p:nvPr>
        </p:nvSpPr>
        <p:spPr/>
        <p:txBody>
          <a:bodyPr/>
          <a:lstStyle/>
          <a:p>
            <a:fld id="{99B7062A-D84B-4F52-977E-7C94D693FCA0}" type="datetime2">
              <a:rPr lang="en-GB" smtClean="0"/>
              <a:t>Monday, 17 April 2023</a:t>
            </a:fld>
            <a:endParaRPr lang="en-GB" dirty="0"/>
          </a:p>
        </p:txBody>
      </p:sp>
      <p:sp>
        <p:nvSpPr>
          <p:cNvPr id="5" name="Footer Placeholder 4">
            <a:extLst>
              <a:ext uri="{FF2B5EF4-FFF2-40B4-BE49-F238E27FC236}">
                <a16:creationId xmlns:a16="http://schemas.microsoft.com/office/drawing/2014/main" id="{EA42DD2F-0C62-4ECC-AB45-7D4BD5AA851E}"/>
              </a:ext>
            </a:extLst>
          </p:cNvPr>
          <p:cNvSpPr>
            <a:spLocks noGrp="1"/>
          </p:cNvSpPr>
          <p:nvPr>
            <p:ph type="ftr" sz="quarter" idx="11"/>
          </p:nvPr>
        </p:nvSpPr>
        <p:spPr>
          <a:xfrm>
            <a:off x="2862262" y="6415880"/>
            <a:ext cx="6467476" cy="217489"/>
          </a:xfrm>
        </p:spPr>
        <p:txBody>
          <a:bodyPr/>
          <a:lstStyle/>
          <a:p>
            <a:r>
              <a:rPr lang="en-GB" dirty="0"/>
              <a:t>OFFICIAL – c</a:t>
            </a:r>
          </a:p>
        </p:txBody>
      </p:sp>
      <p:sp>
        <p:nvSpPr>
          <p:cNvPr id="6" name="Slide Number Placeholder 5">
            <a:extLst>
              <a:ext uri="{FF2B5EF4-FFF2-40B4-BE49-F238E27FC236}">
                <a16:creationId xmlns:a16="http://schemas.microsoft.com/office/drawing/2014/main" id="{C28934D2-4D61-45A4-8A75-E556107001C5}"/>
              </a:ext>
            </a:extLst>
          </p:cNvPr>
          <p:cNvSpPr>
            <a:spLocks noGrp="1"/>
          </p:cNvSpPr>
          <p:nvPr>
            <p:ph type="sldNum" sz="quarter" idx="12"/>
          </p:nvPr>
        </p:nvSpPr>
        <p:spPr/>
        <p:txBody>
          <a:bodyPr/>
          <a:lstStyle/>
          <a:p>
            <a:fld id="{DE2C65E8-42CD-40E1-AA3B-13A5781E6586}" type="slidenum">
              <a:rPr lang="en-GB" smtClean="0"/>
              <a:t>4</a:t>
            </a:fld>
            <a:endParaRPr lang="en-GB" dirty="0"/>
          </a:p>
        </p:txBody>
      </p:sp>
    </p:spTree>
    <p:extLst>
      <p:ext uri="{BB962C8B-B14F-4D97-AF65-F5344CB8AC3E}">
        <p14:creationId xmlns:p14="http://schemas.microsoft.com/office/powerpoint/2010/main" val="4212285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D64C3-60AE-BDF1-D2AC-9D8EB958FDBC}"/>
              </a:ext>
            </a:extLst>
          </p:cNvPr>
          <p:cNvSpPr>
            <a:spLocks noGrp="1"/>
          </p:cNvSpPr>
          <p:nvPr>
            <p:ph type="title"/>
          </p:nvPr>
        </p:nvSpPr>
        <p:spPr/>
        <p:txBody>
          <a:bodyPr/>
          <a:lstStyle/>
          <a:p>
            <a:r>
              <a:rPr lang="en-GB" dirty="0"/>
              <a:t>Training of EAs and establishing an EA qualification</a:t>
            </a:r>
          </a:p>
        </p:txBody>
      </p:sp>
      <p:sp>
        <p:nvSpPr>
          <p:cNvPr id="3" name="Content Placeholder 2">
            <a:extLst>
              <a:ext uri="{FF2B5EF4-FFF2-40B4-BE49-F238E27FC236}">
                <a16:creationId xmlns:a16="http://schemas.microsoft.com/office/drawing/2014/main" id="{FBC6CCBA-13D8-337A-C380-32045E1ABDAA}"/>
              </a:ext>
            </a:extLst>
          </p:cNvPr>
          <p:cNvSpPr>
            <a:spLocks noGrp="1"/>
          </p:cNvSpPr>
          <p:nvPr>
            <p:ph idx="1"/>
          </p:nvPr>
        </p:nvSpPr>
        <p:spPr/>
        <p:txBody>
          <a:bodyPr>
            <a:normAutofit/>
          </a:bodyPr>
          <a:lstStyle/>
          <a:p>
            <a:pPr marL="285750" lvl="0" indent="-285750">
              <a:lnSpc>
                <a:spcPct val="107000"/>
              </a:lnSpc>
              <a:buFont typeface="Arial" panose="020B0604020202020204" pitchFamily="34" charset="0"/>
              <a:buChar char="•"/>
            </a:pPr>
            <a:r>
              <a:rPr lang="en-GB" sz="1800" dirty="0">
                <a:effectLst/>
                <a:latin typeface="Arial" panose="020B0604020202020204" pitchFamily="34" charset="0"/>
                <a:ea typeface="Calibri" panose="020F0502020204030204" pitchFamily="34" charset="0"/>
                <a:cs typeface="Arial" panose="020B0604020202020204" pitchFamily="34" charset="0"/>
              </a:rPr>
              <a:t>In 2019 we trained </a:t>
            </a:r>
            <a:r>
              <a:rPr lang="en-GB" dirty="0">
                <a:latin typeface="Arial" panose="020B0604020202020204" pitchFamily="34" charset="0"/>
                <a:ea typeface="Calibri" panose="020F0502020204030204" pitchFamily="34" charset="0"/>
                <a:cs typeface="Arial" panose="020B0604020202020204" pitchFamily="34" charset="0"/>
              </a:rPr>
              <a:t>over 300</a:t>
            </a:r>
            <a:r>
              <a:rPr lang="en-GB" sz="1800" dirty="0">
                <a:effectLst/>
                <a:latin typeface="Arial" panose="020B0604020202020204" pitchFamily="34" charset="0"/>
                <a:ea typeface="Calibri" panose="020F0502020204030204" pitchFamily="34" charset="0"/>
                <a:cs typeface="Arial" panose="020B0604020202020204" pitchFamily="34" charset="0"/>
              </a:rPr>
              <a:t> EAs at Liverpool </a:t>
            </a:r>
            <a:r>
              <a:rPr lang="en-GB" sz="1800">
                <a:effectLst/>
                <a:latin typeface="Arial" panose="020B0604020202020204" pitchFamily="34" charset="0"/>
                <a:ea typeface="Calibri" panose="020F0502020204030204" pitchFamily="34" charset="0"/>
                <a:cs typeface="Arial" panose="020B0604020202020204" pitchFamily="34" charset="0"/>
              </a:rPr>
              <a:t>John Moore’s </a:t>
            </a:r>
            <a:r>
              <a:rPr lang="en-GB" sz="1800" dirty="0">
                <a:effectLst/>
                <a:latin typeface="Arial" panose="020B0604020202020204" pitchFamily="34" charset="0"/>
                <a:ea typeface="Calibri" panose="020F0502020204030204" pitchFamily="34" charset="0"/>
                <a:cs typeface="Arial" panose="020B0604020202020204" pitchFamily="34" charset="0"/>
              </a:rPr>
              <a:t>University, our SEAs received Supervision Training.   </a:t>
            </a:r>
          </a:p>
          <a:p>
            <a:pPr marL="285750" lvl="0" indent="-285750">
              <a:lnSpc>
                <a:spcPct val="107000"/>
              </a:lnSpc>
              <a:buFont typeface="Arial" panose="020B0604020202020204" pitchFamily="34" charset="0"/>
              <a:buChar char="•"/>
            </a:pPr>
            <a:r>
              <a:rPr lang="en-GB" dirty="0">
                <a:latin typeface="Arial" panose="020B0604020202020204" pitchFamily="34" charset="0"/>
                <a:ea typeface="Calibri" panose="020F0502020204030204" pitchFamily="34" charset="0"/>
                <a:cs typeface="Arial" panose="020B0604020202020204" pitchFamily="34" charset="0"/>
              </a:rPr>
              <a:t>We have since developed a 12 module training package that is delivered locally</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marL="285750" lvl="0" indent="-285750">
              <a:lnSpc>
                <a:spcPct val="107000"/>
              </a:lnSpc>
              <a:buFont typeface="Arial" panose="020B0604020202020204" pitchFamily="34" charset="0"/>
              <a:buChar char="•"/>
            </a:pPr>
            <a:r>
              <a:rPr lang="en-GB" sz="1800" dirty="0">
                <a:effectLst/>
                <a:latin typeface="Arial" panose="020B0604020202020204" pitchFamily="34" charset="0"/>
                <a:ea typeface="Calibri" panose="020F0502020204030204" pitchFamily="34" charset="0"/>
                <a:cs typeface="Arial" panose="020B0604020202020204" pitchFamily="34" charset="0"/>
              </a:rPr>
              <a:t>The training is designed to support EAs to provide employment support in a NHS Talking Therapies setting, understand the importance of Risk Management and Safeguarding, work effectively with therapists, provide quality employment interventions, it includes Money Guiders training, that is particularly important given the current cost of living crisis.   </a:t>
            </a:r>
          </a:p>
          <a:p>
            <a:pPr marL="285750" lvl="0" indent="-285750">
              <a:lnSpc>
                <a:spcPct val="107000"/>
              </a:lnSpc>
              <a:buFont typeface="Arial" panose="020B0604020202020204" pitchFamily="34" charset="0"/>
              <a:buChar char="•"/>
            </a:pPr>
            <a:r>
              <a:rPr lang="en-GB" sz="1800" dirty="0">
                <a:latin typeface="Arial" panose="020B0604020202020204" pitchFamily="34" charset="0"/>
                <a:ea typeface="Calibri" panose="020F0502020204030204" pitchFamily="34" charset="0"/>
                <a:cs typeface="Arial" panose="020B0604020202020204" pitchFamily="34" charset="0"/>
              </a:rPr>
              <a:t>We are currently working with Skills for Justice to</a:t>
            </a:r>
            <a:r>
              <a:rPr lang="en-GB" sz="1800" dirty="0">
                <a:effectLst/>
                <a:latin typeface="Arial" panose="020B0604020202020204" pitchFamily="34" charset="0"/>
                <a:ea typeface="Calibri" panose="020F0502020204030204" pitchFamily="34" charset="0"/>
                <a:cs typeface="Arial" panose="020B0604020202020204" pitchFamily="34" charset="0"/>
              </a:rPr>
              <a:t> establish a </a:t>
            </a:r>
            <a:r>
              <a:rPr lang="en-GB" dirty="0">
                <a:effectLst/>
                <a:latin typeface="Arial" panose="020B0604020202020204" pitchFamily="34" charset="0"/>
                <a:ea typeface="Calibri" panose="020F0502020204030204" pitchFamily="34" charset="0"/>
                <a:cs typeface="Arial" panose="020B0604020202020204" pitchFamily="34" charset="0"/>
              </a:rPr>
              <a:t>Level 4 </a:t>
            </a:r>
            <a:r>
              <a:rPr lang="en-GB" sz="1800" dirty="0">
                <a:effectLst/>
                <a:latin typeface="Arial" panose="020B0604020202020204" pitchFamily="34" charset="0"/>
                <a:ea typeface="Calibri" panose="020F0502020204030204" pitchFamily="34" charset="0"/>
                <a:cs typeface="Arial" panose="020B0604020202020204" pitchFamily="34" charset="0"/>
              </a:rPr>
              <a:t>Qualification for EAs, the following is underway and is fully funded:</a:t>
            </a:r>
            <a:endParaRPr lang="en-GB" sz="1800" dirty="0">
              <a:solidFill>
                <a:srgbClr val="000000"/>
              </a:solidFill>
              <a:effectLst/>
              <a:latin typeface="Arial" panose="020B0604020202020204" pitchFamily="34" charset="0"/>
              <a:ea typeface="Calibri" panose="020F0502020204030204" pitchFamily="34" charset="0"/>
            </a:endParaRPr>
          </a:p>
          <a:p>
            <a:pPr marL="285750" lvl="0" indent="-285750">
              <a:lnSpc>
                <a:spcPct val="107000"/>
              </a:lnSpc>
              <a:buFont typeface="Arial" panose="020B0604020202020204" pitchFamily="34" charset="0"/>
              <a:buChar char="•"/>
            </a:pPr>
            <a:r>
              <a:rPr lang="en-GB" sz="1800" dirty="0">
                <a:solidFill>
                  <a:srgbClr val="000000"/>
                </a:solidFill>
                <a:effectLst/>
                <a:latin typeface="Arial" panose="020B0604020202020204" pitchFamily="34" charset="0"/>
                <a:ea typeface="Calibri" panose="020F0502020204030204" pitchFamily="34" charset="0"/>
              </a:rPr>
              <a:t>Development of the EA qualification to be hosted by </a:t>
            </a:r>
            <a:r>
              <a:rPr lang="en-GB" sz="1800" dirty="0" err="1">
                <a:solidFill>
                  <a:srgbClr val="000000"/>
                </a:solidFill>
                <a:effectLst/>
                <a:latin typeface="Arial" panose="020B0604020202020204" pitchFamily="34" charset="0"/>
                <a:ea typeface="Calibri" panose="020F0502020204030204" pitchFamily="34" charset="0"/>
              </a:rPr>
              <a:t>SfJ</a:t>
            </a:r>
            <a:r>
              <a:rPr lang="en-GB" sz="1800" dirty="0">
                <a:solidFill>
                  <a:srgbClr val="000000"/>
                </a:solidFill>
                <a:effectLst/>
                <a:latin typeface="Arial" panose="020B0604020202020204" pitchFamily="34" charset="0"/>
                <a:ea typeface="Calibri" panose="020F0502020204030204" pitchFamily="34" charset="0"/>
              </a:rPr>
              <a:t> (completed by 01 June 2023)</a:t>
            </a:r>
          </a:p>
          <a:p>
            <a:pPr marL="285750" lvl="0" indent="-285750">
              <a:lnSpc>
                <a:spcPct val="107000"/>
              </a:lnSpc>
              <a:buFont typeface="Arial" panose="020B0604020202020204" pitchFamily="34" charset="0"/>
              <a:buChar char="•"/>
            </a:pPr>
            <a:r>
              <a:rPr lang="en-GB" dirty="0">
                <a:solidFill>
                  <a:srgbClr val="000000"/>
                </a:solidFill>
                <a:latin typeface="Arial" panose="020B0604020202020204" pitchFamily="34" charset="0"/>
                <a:ea typeface="Calibri" panose="020F0502020204030204" pitchFamily="34" charset="0"/>
              </a:rPr>
              <a:t>Providing Level 3 Assessors Training for all</a:t>
            </a:r>
            <a:r>
              <a:rPr lang="en-GB" sz="1800" dirty="0">
                <a:solidFill>
                  <a:srgbClr val="000000"/>
                </a:solidFill>
                <a:effectLst/>
                <a:latin typeface="Arial" panose="020B0604020202020204" pitchFamily="34" charset="0"/>
                <a:ea typeface="Calibri" panose="020F0502020204030204" pitchFamily="34" charset="0"/>
              </a:rPr>
              <a:t> SEAs (225) to assess the competence of EAs to enable the EAs to be qualified (delivered by March 2025)</a:t>
            </a:r>
          </a:p>
          <a:p>
            <a:pPr marL="285750" lvl="0" indent="-285750">
              <a:lnSpc>
                <a:spcPct val="107000"/>
              </a:lnSpc>
              <a:buFont typeface="Arial" panose="020B0604020202020204" pitchFamily="34" charset="0"/>
              <a:buChar char="•"/>
            </a:pPr>
            <a:r>
              <a:rPr lang="en-GB" sz="1800" dirty="0">
                <a:solidFill>
                  <a:srgbClr val="000000"/>
                </a:solidFill>
                <a:effectLst/>
                <a:latin typeface="Arial" panose="020B0604020202020204" pitchFamily="34" charset="0"/>
                <a:ea typeface="Calibri" panose="020F0502020204030204" pitchFamily="34" charset="0"/>
              </a:rPr>
              <a:t>Providing Level 4 Training 25/30 Employment Support Managers and SEAs to undertake quality assurance of the qualification assessments (delivered by March 2025)  </a:t>
            </a:r>
            <a:endParaRPr lang="en-GB" sz="1800" dirty="0">
              <a:effectLst/>
              <a:latin typeface="Calibri" panose="020F0502020204030204" pitchFamily="34" charset="0"/>
              <a:ea typeface="Calibri" panose="020F0502020204030204" pitchFamily="34" charset="0"/>
            </a:endParaRPr>
          </a:p>
          <a:p>
            <a:pPr marL="285750" lvl="0" indent="-285750">
              <a:lnSpc>
                <a:spcPct val="107000"/>
              </a:lnSpc>
              <a:buFont typeface="Arial" panose="020B0604020202020204" pitchFamily="34" charset="0"/>
              <a:buChar char="•"/>
            </a:pPr>
            <a:endParaRPr lang="en-GB" sz="1800" dirty="0">
              <a:effectLst/>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4" name="Date Placeholder 3">
            <a:extLst>
              <a:ext uri="{FF2B5EF4-FFF2-40B4-BE49-F238E27FC236}">
                <a16:creationId xmlns:a16="http://schemas.microsoft.com/office/drawing/2014/main" id="{487F01BB-A434-7E9E-DC98-1300DA161A5F}"/>
              </a:ext>
            </a:extLst>
          </p:cNvPr>
          <p:cNvSpPr>
            <a:spLocks noGrp="1"/>
          </p:cNvSpPr>
          <p:nvPr>
            <p:ph type="dt" sz="half" idx="10"/>
          </p:nvPr>
        </p:nvSpPr>
        <p:spPr/>
        <p:txBody>
          <a:bodyPr/>
          <a:lstStyle/>
          <a:p>
            <a:fld id="{99B7062A-D84B-4F52-977E-7C94D693FCA0}" type="datetime2">
              <a:rPr lang="en-GB" smtClean="0"/>
              <a:t>Monday, 17 April 2023</a:t>
            </a:fld>
            <a:endParaRPr lang="en-GB" dirty="0"/>
          </a:p>
        </p:txBody>
      </p:sp>
      <p:sp>
        <p:nvSpPr>
          <p:cNvPr id="5" name="Footer Placeholder 4">
            <a:extLst>
              <a:ext uri="{FF2B5EF4-FFF2-40B4-BE49-F238E27FC236}">
                <a16:creationId xmlns:a16="http://schemas.microsoft.com/office/drawing/2014/main" id="{F3A1443A-0537-E219-7D92-4A5570A9C94B}"/>
              </a:ext>
            </a:extLst>
          </p:cNvPr>
          <p:cNvSpPr>
            <a:spLocks noGrp="1"/>
          </p:cNvSpPr>
          <p:nvPr>
            <p:ph type="ftr" sz="quarter" idx="11"/>
          </p:nvPr>
        </p:nvSpPr>
        <p:spPr/>
        <p:txBody>
          <a:bodyPr/>
          <a:lstStyle/>
          <a:p>
            <a:r>
              <a:rPr lang="en-GB"/>
              <a:t>OFFICIAL – SENSITIVE</a:t>
            </a:r>
            <a:endParaRPr lang="en-GB" dirty="0"/>
          </a:p>
        </p:txBody>
      </p:sp>
      <p:sp>
        <p:nvSpPr>
          <p:cNvPr id="6" name="Slide Number Placeholder 5">
            <a:extLst>
              <a:ext uri="{FF2B5EF4-FFF2-40B4-BE49-F238E27FC236}">
                <a16:creationId xmlns:a16="http://schemas.microsoft.com/office/drawing/2014/main" id="{A14ABE1C-2AB1-22F7-76C1-6BBFD89950DF}"/>
              </a:ext>
            </a:extLst>
          </p:cNvPr>
          <p:cNvSpPr>
            <a:spLocks noGrp="1"/>
          </p:cNvSpPr>
          <p:nvPr>
            <p:ph type="sldNum" sz="quarter" idx="12"/>
          </p:nvPr>
        </p:nvSpPr>
        <p:spPr/>
        <p:txBody>
          <a:bodyPr/>
          <a:lstStyle/>
          <a:p>
            <a:fld id="{DE2C65E8-42CD-40E1-AA3B-13A5781E6586}" type="slidenum">
              <a:rPr lang="en-GB" smtClean="0"/>
              <a:t>5</a:t>
            </a:fld>
            <a:endParaRPr lang="en-GB" dirty="0"/>
          </a:p>
        </p:txBody>
      </p:sp>
    </p:spTree>
    <p:extLst>
      <p:ext uri="{BB962C8B-B14F-4D97-AF65-F5344CB8AC3E}">
        <p14:creationId xmlns:p14="http://schemas.microsoft.com/office/powerpoint/2010/main" val="2153928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93E1C-632D-44A4-8015-961D0B9806D9}"/>
              </a:ext>
            </a:extLst>
          </p:cNvPr>
          <p:cNvSpPr>
            <a:spLocks noGrp="1"/>
          </p:cNvSpPr>
          <p:nvPr>
            <p:ph type="title"/>
          </p:nvPr>
        </p:nvSpPr>
        <p:spPr>
          <a:xfrm>
            <a:off x="130123" y="23978"/>
            <a:ext cx="9616219" cy="817852"/>
          </a:xfrm>
        </p:spPr>
        <p:txBody>
          <a:bodyPr>
            <a:normAutofit fontScale="90000"/>
          </a:bodyPr>
          <a:lstStyle/>
          <a:p>
            <a:br>
              <a:rPr lang="en-GB" dirty="0"/>
            </a:br>
            <a:r>
              <a:rPr lang="en-GB" dirty="0"/>
              <a:t>Next Steps &amp; joint work to be undertaken with Health Education England  </a:t>
            </a:r>
            <a:br>
              <a:rPr lang="en-GB" dirty="0"/>
            </a:br>
            <a:endParaRPr lang="en-GB" dirty="0"/>
          </a:p>
        </p:txBody>
      </p:sp>
      <p:sp>
        <p:nvSpPr>
          <p:cNvPr id="3" name="Content Placeholder 2">
            <a:extLst>
              <a:ext uri="{FF2B5EF4-FFF2-40B4-BE49-F238E27FC236}">
                <a16:creationId xmlns:a16="http://schemas.microsoft.com/office/drawing/2014/main" id="{32A72730-A183-44B8-8A2A-D3E89837E5AD}"/>
              </a:ext>
            </a:extLst>
          </p:cNvPr>
          <p:cNvSpPr>
            <a:spLocks noGrp="1"/>
          </p:cNvSpPr>
          <p:nvPr>
            <p:ph idx="1"/>
          </p:nvPr>
        </p:nvSpPr>
        <p:spPr>
          <a:xfrm>
            <a:off x="122362" y="1523287"/>
            <a:ext cx="8785276" cy="4954423"/>
          </a:xfrm>
        </p:spPr>
        <p:txBody>
          <a:bodyPr anchor="ctr">
            <a:normAutofit/>
          </a:bodyPr>
          <a:lstStyle/>
          <a:p>
            <a:r>
              <a:rPr lang="en-GB" sz="1800" dirty="0">
                <a:solidFill>
                  <a:srgbClr val="000000"/>
                </a:solidFill>
                <a:effectLst/>
                <a:latin typeface="+mj-lt"/>
                <a:ea typeface="Calibri" panose="020F0502020204030204" pitchFamily="34" charset="0"/>
              </a:rPr>
              <a:t>We have held preliminary meetings with representatives of Health Education England to look at what needs to be done to establish the EA qualification.  </a:t>
            </a:r>
          </a:p>
          <a:p>
            <a:pPr algn="just"/>
            <a:r>
              <a:rPr lang="en-GB" sz="1800" dirty="0">
                <a:solidFill>
                  <a:srgbClr val="000000"/>
                </a:solidFill>
                <a:effectLst/>
                <a:latin typeface="+mj-lt"/>
                <a:ea typeface="Calibri" panose="020F0502020204030204" pitchFamily="34" charset="0"/>
              </a:rPr>
              <a:t>We need assistance to: </a:t>
            </a:r>
          </a:p>
          <a:p>
            <a:pPr marL="285750" indent="-285750" algn="just">
              <a:buFont typeface="Arial" panose="020B0604020202020204" pitchFamily="34" charset="0"/>
              <a:buChar char="•"/>
            </a:pPr>
            <a:r>
              <a:rPr lang="en-GB" dirty="0">
                <a:solidFill>
                  <a:srgbClr val="000000"/>
                </a:solidFill>
                <a:latin typeface="+mj-lt"/>
                <a:ea typeface="Calibri" panose="020F0502020204030204" pitchFamily="34" charset="0"/>
              </a:rPr>
              <a:t>S</a:t>
            </a:r>
            <a:r>
              <a:rPr lang="en-GB" sz="1800" dirty="0">
                <a:solidFill>
                  <a:srgbClr val="000000"/>
                </a:solidFill>
                <a:effectLst/>
                <a:latin typeface="+mj-lt"/>
                <a:ea typeface="Calibri" panose="020F0502020204030204" pitchFamily="34" charset="0"/>
              </a:rPr>
              <a:t>upport us and </a:t>
            </a:r>
            <a:r>
              <a:rPr lang="en-GB" sz="1800" dirty="0" err="1">
                <a:solidFill>
                  <a:srgbClr val="000000"/>
                </a:solidFill>
                <a:effectLst/>
                <a:latin typeface="+mj-lt"/>
                <a:ea typeface="Calibri" panose="020F0502020204030204" pitchFamily="34" charset="0"/>
              </a:rPr>
              <a:t>SfJ</a:t>
            </a:r>
            <a:r>
              <a:rPr lang="en-GB" sz="1800" dirty="0">
                <a:solidFill>
                  <a:srgbClr val="000000"/>
                </a:solidFill>
                <a:effectLst/>
                <a:latin typeface="+mj-lt"/>
                <a:ea typeface="Calibri" panose="020F0502020204030204" pitchFamily="34" charset="0"/>
              </a:rPr>
              <a:t> to develop the infrastructure to deliver the qualification </a:t>
            </a:r>
            <a:endParaRPr lang="en-GB" dirty="0">
              <a:latin typeface="+mj-lt"/>
              <a:ea typeface="Calibri" panose="020F0502020204030204" pitchFamily="34" charset="0"/>
            </a:endParaRPr>
          </a:p>
          <a:p>
            <a:pPr marL="285750" indent="-285750" algn="just">
              <a:buFont typeface="Arial" panose="020B0604020202020204" pitchFamily="34" charset="0"/>
              <a:buChar char="•"/>
            </a:pPr>
            <a:r>
              <a:rPr lang="en-GB" dirty="0">
                <a:solidFill>
                  <a:srgbClr val="000000"/>
                </a:solidFill>
                <a:latin typeface="+mj-lt"/>
                <a:ea typeface="Calibri" panose="020F0502020204030204" pitchFamily="34" charset="0"/>
              </a:rPr>
              <a:t>H</a:t>
            </a:r>
            <a:r>
              <a:rPr lang="en-GB" sz="1800" dirty="0">
                <a:solidFill>
                  <a:srgbClr val="000000"/>
                </a:solidFill>
                <a:effectLst/>
                <a:latin typeface="+mj-lt"/>
                <a:ea typeface="Calibri" panose="020F0502020204030204" pitchFamily="34" charset="0"/>
              </a:rPr>
              <a:t>elp identify Qualification Centres </a:t>
            </a:r>
            <a:endParaRPr lang="en-GB" dirty="0">
              <a:latin typeface="+mj-lt"/>
              <a:ea typeface="Calibri" panose="020F0502020204030204" pitchFamily="34" charset="0"/>
            </a:endParaRPr>
          </a:p>
          <a:p>
            <a:pPr marL="285750" indent="-285750" algn="just">
              <a:buFont typeface="Arial" panose="020B0604020202020204" pitchFamily="34" charset="0"/>
              <a:buChar char="•"/>
            </a:pPr>
            <a:r>
              <a:rPr lang="en-GB" dirty="0">
                <a:solidFill>
                  <a:srgbClr val="000000"/>
                </a:solidFill>
                <a:latin typeface="+mj-lt"/>
                <a:ea typeface="Calibri" panose="020F0502020204030204" pitchFamily="34" charset="0"/>
              </a:rPr>
              <a:t>T</a:t>
            </a:r>
            <a:r>
              <a:rPr lang="en-GB" sz="1800" dirty="0">
                <a:solidFill>
                  <a:srgbClr val="000000"/>
                </a:solidFill>
                <a:effectLst/>
                <a:latin typeface="+mj-lt"/>
                <a:ea typeface="Calibri" panose="020F0502020204030204" pitchFamily="34" charset="0"/>
              </a:rPr>
              <a:t>ake responsibility for the EA qualification post 31 March 2025 </a:t>
            </a:r>
            <a:endParaRPr lang="en-GB" dirty="0">
              <a:latin typeface="+mj-lt"/>
              <a:ea typeface="Calibri" panose="020F0502020204030204" pitchFamily="34" charset="0"/>
            </a:endParaRPr>
          </a:p>
          <a:p>
            <a:pPr marL="285750" indent="-285750">
              <a:buFont typeface="Arial" panose="020B0604020202020204" pitchFamily="34" charset="0"/>
              <a:buChar char="•"/>
            </a:pPr>
            <a:r>
              <a:rPr lang="en-GB" sz="1800" dirty="0">
                <a:solidFill>
                  <a:srgbClr val="000000"/>
                </a:solidFill>
                <a:effectLst/>
                <a:latin typeface="+mj-lt"/>
                <a:ea typeface="Calibri" panose="020F0502020204030204" pitchFamily="34" charset="0"/>
              </a:rPr>
              <a:t>Establish funding mechanisms for the EA qualification activity beyond 31 March 2025.</a:t>
            </a:r>
            <a:endParaRPr lang="en-GB" sz="1800" dirty="0">
              <a:effectLst/>
              <a:latin typeface="+mj-lt"/>
              <a:ea typeface="Calibri" panose="020F0502020204030204" pitchFamily="34" charset="0"/>
            </a:endParaRPr>
          </a:p>
        </p:txBody>
      </p:sp>
      <p:sp>
        <p:nvSpPr>
          <p:cNvPr id="5" name="Footer Placeholder 4">
            <a:extLst>
              <a:ext uri="{FF2B5EF4-FFF2-40B4-BE49-F238E27FC236}">
                <a16:creationId xmlns:a16="http://schemas.microsoft.com/office/drawing/2014/main" id="{14C9D623-ABA6-4A59-ACED-A4CAE15CE3F5}"/>
              </a:ext>
            </a:extLst>
          </p:cNvPr>
          <p:cNvSpPr>
            <a:spLocks noGrp="1"/>
          </p:cNvSpPr>
          <p:nvPr>
            <p:ph type="ftr" sz="quarter" idx="11"/>
          </p:nvPr>
        </p:nvSpPr>
        <p:spPr>
          <a:xfrm>
            <a:off x="1103859" y="6356350"/>
            <a:ext cx="4894169" cy="365125"/>
          </a:xfrm>
        </p:spPr>
        <p:txBody>
          <a:bodyPr>
            <a:normAutofit/>
          </a:bodyPr>
          <a:lstStyle/>
          <a:p>
            <a:pPr algn="l">
              <a:spcAft>
                <a:spcPts val="600"/>
              </a:spcAft>
            </a:pPr>
            <a:r>
              <a:rPr lang="en-GB" sz="1050" dirty="0">
                <a:solidFill>
                  <a:schemeClr val="tx1">
                    <a:lumMod val="75000"/>
                    <a:lumOff val="25000"/>
                  </a:schemeClr>
                </a:solidFill>
              </a:rPr>
              <a:t>OFFICIAL – SENSITIVE</a:t>
            </a:r>
          </a:p>
        </p:txBody>
      </p:sp>
      <p:sp>
        <p:nvSpPr>
          <p:cNvPr id="13" name="Rectangle 12">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descr="Shoe footprints outline">
            <a:extLst>
              <a:ext uri="{FF2B5EF4-FFF2-40B4-BE49-F238E27FC236}">
                <a16:creationId xmlns:a16="http://schemas.microsoft.com/office/drawing/2014/main" id="{04D8EA14-FCE6-4353-A58C-B66BF6F0455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413987" y="2857501"/>
            <a:ext cx="1142998" cy="1142998"/>
          </a:xfrm>
          <a:prstGeom prst="rect">
            <a:avLst/>
          </a:prstGeom>
        </p:spPr>
      </p:pic>
      <p:sp>
        <p:nvSpPr>
          <p:cNvPr id="6" name="Slide Number Placeholder 5">
            <a:extLst>
              <a:ext uri="{FF2B5EF4-FFF2-40B4-BE49-F238E27FC236}">
                <a16:creationId xmlns:a16="http://schemas.microsoft.com/office/drawing/2014/main" id="{DC5207E1-9244-491A-9DDE-C768E9982FF3}"/>
              </a:ext>
            </a:extLst>
          </p:cNvPr>
          <p:cNvSpPr>
            <a:spLocks noGrp="1"/>
          </p:cNvSpPr>
          <p:nvPr>
            <p:ph type="sldNum" sz="quarter" idx="12"/>
          </p:nvPr>
        </p:nvSpPr>
        <p:spPr>
          <a:xfrm>
            <a:off x="10341428" y="6356350"/>
            <a:ext cx="1012371" cy="365125"/>
          </a:xfrm>
        </p:spPr>
        <p:txBody>
          <a:bodyPr>
            <a:normAutofit/>
          </a:bodyPr>
          <a:lstStyle/>
          <a:p>
            <a:pPr>
              <a:spcAft>
                <a:spcPts val="600"/>
              </a:spcAft>
            </a:pPr>
            <a:fld id="{DE2C65E8-42CD-40E1-AA3B-13A5781E6586}" type="slidenum">
              <a:rPr lang="en-GB">
                <a:solidFill>
                  <a:srgbClr val="FFFFFF"/>
                </a:solidFill>
              </a:rPr>
              <a:pPr>
                <a:spcAft>
                  <a:spcPts val="600"/>
                </a:spcAft>
              </a:pPr>
              <a:t>6</a:t>
            </a:fld>
            <a:endParaRPr lang="en-GB">
              <a:solidFill>
                <a:srgbClr val="FFFFFF"/>
              </a:solidFill>
            </a:endParaRPr>
          </a:p>
        </p:txBody>
      </p:sp>
    </p:spTree>
    <p:extLst>
      <p:ext uri="{BB962C8B-B14F-4D97-AF65-F5344CB8AC3E}">
        <p14:creationId xmlns:p14="http://schemas.microsoft.com/office/powerpoint/2010/main" val="2667253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4C9D623-ABA6-4A59-ACED-A4CAE15CE3F5}"/>
              </a:ext>
            </a:extLst>
          </p:cNvPr>
          <p:cNvSpPr>
            <a:spLocks noGrp="1"/>
          </p:cNvSpPr>
          <p:nvPr>
            <p:ph type="ftr" sz="quarter" idx="11"/>
          </p:nvPr>
        </p:nvSpPr>
        <p:spPr>
          <a:xfrm>
            <a:off x="1103859" y="6356350"/>
            <a:ext cx="4894169" cy="365125"/>
          </a:xfrm>
        </p:spPr>
        <p:txBody>
          <a:bodyP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050" b="0" i="0" u="none" strike="noStrike" kern="1200" cap="none" spc="0" normalizeH="0" baseline="0" noProof="0" dirty="0">
                <a:ln>
                  <a:noFill/>
                </a:ln>
                <a:solidFill>
                  <a:srgbClr val="000000">
                    <a:lumMod val="75000"/>
                    <a:lumOff val="25000"/>
                  </a:srgbClr>
                </a:solidFill>
                <a:effectLst/>
                <a:uLnTx/>
                <a:uFillTx/>
                <a:latin typeface="Arial"/>
                <a:ea typeface="+mn-ea"/>
                <a:cs typeface="+mn-cs"/>
              </a:rPr>
              <a:t>OFFICIAL – SENSITIVE</a:t>
            </a:r>
          </a:p>
        </p:txBody>
      </p:sp>
      <p:sp>
        <p:nvSpPr>
          <p:cNvPr id="13" name="Rectangle 12">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5" name="Oval 14">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6" name="Slide Number Placeholder 5">
            <a:extLst>
              <a:ext uri="{FF2B5EF4-FFF2-40B4-BE49-F238E27FC236}">
                <a16:creationId xmlns:a16="http://schemas.microsoft.com/office/drawing/2014/main" id="{DC5207E1-9244-491A-9DDE-C768E9982FF3}"/>
              </a:ext>
            </a:extLst>
          </p:cNvPr>
          <p:cNvSpPr>
            <a:spLocks noGrp="1"/>
          </p:cNvSpPr>
          <p:nvPr>
            <p:ph type="sldNum" sz="quarter" idx="12"/>
          </p:nvPr>
        </p:nvSpPr>
        <p:spPr>
          <a:xfrm>
            <a:off x="10341428" y="6356350"/>
            <a:ext cx="1012371" cy="365125"/>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DE2C65E8-42CD-40E1-AA3B-13A5781E6586}" type="slidenum">
              <a:rPr kumimoji="0" lang="en-GB" sz="1000" b="0" i="0" u="none" strike="noStrike" kern="1200" cap="none" spc="0" normalizeH="0" baseline="0" noProof="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7</a:t>
            </a:fld>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pic>
        <p:nvPicPr>
          <p:cNvPr id="7" name="Graphic 6" descr="Envelope with solid fill">
            <a:extLst>
              <a:ext uri="{FF2B5EF4-FFF2-40B4-BE49-F238E27FC236}">
                <a16:creationId xmlns:a16="http://schemas.microsoft.com/office/drawing/2014/main" id="{C15ED117-6DFE-444D-A123-4BC7E2ED01D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528286" y="2971799"/>
            <a:ext cx="914400" cy="914400"/>
          </a:xfrm>
          <a:prstGeom prst="rect">
            <a:avLst/>
          </a:prstGeom>
        </p:spPr>
      </p:pic>
      <p:sp>
        <p:nvSpPr>
          <p:cNvPr id="14" name="Title 9">
            <a:extLst>
              <a:ext uri="{FF2B5EF4-FFF2-40B4-BE49-F238E27FC236}">
                <a16:creationId xmlns:a16="http://schemas.microsoft.com/office/drawing/2014/main" id="{F85B9902-11AF-4BA4-A0A4-E74A4C09C33B}"/>
              </a:ext>
            </a:extLst>
          </p:cNvPr>
          <p:cNvSpPr>
            <a:spLocks noGrp="1"/>
          </p:cNvSpPr>
          <p:nvPr>
            <p:ph type="title"/>
          </p:nvPr>
        </p:nvSpPr>
        <p:spPr>
          <a:xfrm>
            <a:off x="119063" y="115890"/>
            <a:ext cx="11953875" cy="1009648"/>
          </a:xfrm>
        </p:spPr>
        <p:txBody>
          <a:bodyPr>
            <a:normAutofit/>
          </a:bodyPr>
          <a:lstStyle/>
          <a:p>
            <a:r>
              <a:rPr lang="en-GB" dirty="0"/>
              <a:t>Evaluation and Contact Details</a:t>
            </a:r>
          </a:p>
        </p:txBody>
      </p:sp>
      <p:sp>
        <p:nvSpPr>
          <p:cNvPr id="16" name="TextBox 15">
            <a:extLst>
              <a:ext uri="{FF2B5EF4-FFF2-40B4-BE49-F238E27FC236}">
                <a16:creationId xmlns:a16="http://schemas.microsoft.com/office/drawing/2014/main" id="{866B6D28-4BA9-403D-BDC3-FC9F289BFEE9}"/>
              </a:ext>
            </a:extLst>
          </p:cNvPr>
          <p:cNvSpPr txBox="1"/>
          <p:nvPr/>
        </p:nvSpPr>
        <p:spPr>
          <a:xfrm>
            <a:off x="4051467" y="1304132"/>
            <a:ext cx="4563896" cy="5909310"/>
          </a:xfrm>
          <a:prstGeom prst="rect">
            <a:avLst/>
          </a:prstGeom>
          <a:noFill/>
        </p:spPr>
        <p:txBody>
          <a:bodyPr wrap="square" rtlCol="0">
            <a:spAutoFit/>
          </a:bodyPr>
          <a:lstStyle/>
          <a:p>
            <a:r>
              <a:rPr lang="en-GB" sz="2000" u="sng" dirty="0"/>
              <a:t>Published evaluation reports can be found at: </a:t>
            </a:r>
          </a:p>
          <a:p>
            <a:endParaRPr lang="en-GB" sz="2000" dirty="0"/>
          </a:p>
          <a:p>
            <a:r>
              <a:rPr lang="en-GB" sz="2000" dirty="0">
                <a:hlinkClick r:id="rId5"/>
              </a:rPr>
              <a:t>Employment advisers in improving access to psychological therapies - GOV.UK (www.gov.uk)</a:t>
            </a:r>
            <a:endParaRPr lang="en-GB" sz="2000" dirty="0"/>
          </a:p>
          <a:p>
            <a:r>
              <a:rPr lang="en-GB" sz="2000" u="sng" dirty="0"/>
              <a:t> </a:t>
            </a:r>
          </a:p>
          <a:p>
            <a:r>
              <a:rPr lang="en-GB" sz="2000" u="sng" dirty="0"/>
              <a:t>For further information on EA in NHS Talking Therapies contact:</a:t>
            </a:r>
            <a:endParaRPr lang="en-GB" sz="2000" dirty="0"/>
          </a:p>
          <a:p>
            <a:endParaRPr lang="en-GB" sz="2000" dirty="0"/>
          </a:p>
          <a:p>
            <a:r>
              <a:rPr lang="en-GB" sz="2000" dirty="0"/>
              <a:t>Training &amp; Qualification Lead:</a:t>
            </a:r>
          </a:p>
          <a:p>
            <a:r>
              <a:rPr lang="en-GB" sz="2000" dirty="0"/>
              <a:t>Brigid Lowe:</a:t>
            </a:r>
          </a:p>
          <a:p>
            <a:r>
              <a:rPr lang="en-GB" sz="2000" dirty="0">
                <a:hlinkClick r:id="rId6"/>
              </a:rPr>
              <a:t>brigid.lowe@dwp.gov.uk</a:t>
            </a:r>
            <a:r>
              <a:rPr lang="en-GB" sz="2000" dirty="0"/>
              <a:t>  </a:t>
            </a:r>
          </a:p>
          <a:p>
            <a:endParaRPr lang="en-GB" sz="2000" dirty="0"/>
          </a:p>
          <a:p>
            <a:r>
              <a:rPr lang="en-GB" sz="2000" dirty="0"/>
              <a:t>National Lead:</a:t>
            </a:r>
          </a:p>
          <a:p>
            <a:r>
              <a:rPr lang="en-GB" sz="2000" dirty="0"/>
              <a:t>Kevin Jarman: </a:t>
            </a:r>
            <a:r>
              <a:rPr lang="en-GB" sz="2000" dirty="0">
                <a:hlinkClick r:id="rId7"/>
              </a:rPr>
              <a:t>kevin.jarman@dwp.gov.uk</a:t>
            </a:r>
            <a:endParaRPr lang="en-GB" sz="2000" dirty="0"/>
          </a:p>
          <a:p>
            <a:endParaRPr lang="en-GB" dirty="0"/>
          </a:p>
          <a:p>
            <a:endParaRPr lang="en-GB" sz="2000" dirty="0"/>
          </a:p>
        </p:txBody>
      </p:sp>
      <p:pic>
        <p:nvPicPr>
          <p:cNvPr id="17" name="Picture 16">
            <a:extLst>
              <a:ext uri="{FF2B5EF4-FFF2-40B4-BE49-F238E27FC236}">
                <a16:creationId xmlns:a16="http://schemas.microsoft.com/office/drawing/2014/main" id="{2804AEC9-EDE5-4E25-8733-0DFF6217971A}"/>
              </a:ext>
            </a:extLst>
          </p:cNvPr>
          <p:cNvPicPr>
            <a:picLocks noChangeAspect="1"/>
          </p:cNvPicPr>
          <p:nvPr/>
        </p:nvPicPr>
        <p:blipFill rotWithShape="1">
          <a:blip r:embed="rId8"/>
          <a:srcRect l="33486" t="12843" r="35403" b="20196"/>
          <a:stretch/>
        </p:blipFill>
        <p:spPr>
          <a:xfrm>
            <a:off x="137729" y="1241428"/>
            <a:ext cx="3584902" cy="5143884"/>
          </a:xfrm>
          <a:prstGeom prst="rect">
            <a:avLst/>
          </a:prstGeom>
          <a:ln>
            <a:solidFill>
              <a:schemeClr val="tx1"/>
            </a:solidFill>
          </a:ln>
        </p:spPr>
      </p:pic>
    </p:spTree>
    <p:extLst>
      <p:ext uri="{BB962C8B-B14F-4D97-AF65-F5344CB8AC3E}">
        <p14:creationId xmlns:p14="http://schemas.microsoft.com/office/powerpoint/2010/main" val="3617084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ork and Health Unit">
  <a:themeElements>
    <a:clrScheme name="Work and Health Unit">
      <a:dk1>
        <a:srgbClr val="000000"/>
      </a:dk1>
      <a:lt1>
        <a:srgbClr val="FFFFFF"/>
      </a:lt1>
      <a:dk2>
        <a:srgbClr val="6F777B"/>
      </a:dk2>
      <a:lt2>
        <a:srgbClr val="FAFAFA"/>
      </a:lt2>
      <a:accent1>
        <a:srgbClr val="005EA5"/>
      </a:accent1>
      <a:accent2>
        <a:srgbClr val="2B8CC4"/>
      </a:accent2>
      <a:accent3>
        <a:srgbClr val="00BEB7"/>
      </a:accent3>
      <a:accent4>
        <a:srgbClr val="00AD93"/>
      </a:accent4>
      <a:accent5>
        <a:srgbClr val="46B246"/>
      </a:accent5>
      <a:accent6>
        <a:srgbClr val="00823B"/>
      </a:accent6>
      <a:hlink>
        <a:srgbClr val="005EA5"/>
      </a:hlink>
      <a:folHlink>
        <a:srgbClr val="2E358B"/>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2091</TotalTime>
  <Words>1058</Words>
  <Application>Microsoft Office PowerPoint</Application>
  <PresentationFormat>Widescreen</PresentationFormat>
  <Paragraphs>85</Paragraphs>
  <Slides>7</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Work and Health Unit</vt:lpstr>
      <vt:lpstr>Employment Advisers in NHS Talking Therapies – National Perspective </vt:lpstr>
      <vt:lpstr>Context</vt:lpstr>
      <vt:lpstr>Why EAs in NHS Talking Therapies? </vt:lpstr>
      <vt:lpstr>Key Features of EA in NHS Talking Therapies Employment Support</vt:lpstr>
      <vt:lpstr>Training of EAs and establishing an EA qualification</vt:lpstr>
      <vt:lpstr> Next Steps &amp; joint work to be undertaken with Health Education England   </vt:lpstr>
      <vt:lpstr>Evaluation and Contact Details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Employment Advisers in IAPT</dc:title>
  <dc:creator>Lavender Bridie POLICY GROUP Employers, Health  Inclusive Employment</dc:creator>
  <cp:lastModifiedBy>Jarman Kevin POLICY GROUP Joint DWP and DHSC Work  Health Directorate</cp:lastModifiedBy>
  <cp:revision>62</cp:revision>
  <dcterms:created xsi:type="dcterms:W3CDTF">2022-06-28T09:41:25Z</dcterms:created>
  <dcterms:modified xsi:type="dcterms:W3CDTF">2023-04-17T16:49:31Z</dcterms:modified>
</cp:coreProperties>
</file>