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9" r:id="rId3"/>
    <p:sldId id="261" r:id="rId4"/>
    <p:sldId id="257" r:id="rId5"/>
    <p:sldId id="26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226" autoAdjust="0"/>
  </p:normalViewPr>
  <p:slideViewPr>
    <p:cSldViewPr snapToGrid="0">
      <p:cViewPr varScale="1">
        <p:scale>
          <a:sx n="79" d="100"/>
          <a:sy n="79" d="100"/>
        </p:scale>
        <p:origin x="802" y="7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3C3BBF-E35D-424C-9FAE-36AD28CFBF60}" type="datetimeFigureOut">
              <a:rPr lang="en-GB" smtClean="0"/>
              <a:t>03/04/2023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2FB34-9965-453F-948B-6C6706E28A87}" type="slidenum">
              <a:rPr lang="en-GB" smtClean="0"/>
              <a:t>‹#›</a:t>
            </a:fld>
            <a:endParaRPr lang="en-GB"/>
          </a:p>
        </p:txBody>
      </p:sp>
    </p:spTree>
    <p:extLst>
      <p:ext uri="{BB962C8B-B14F-4D97-AF65-F5344CB8AC3E}">
        <p14:creationId xmlns:p14="http://schemas.microsoft.com/office/powerpoint/2010/main" val="2222466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262FB34-9965-453F-948B-6C6706E28A87}" type="slidenum">
              <a:rPr lang="en-GB" smtClean="0"/>
              <a:t>1</a:t>
            </a:fld>
            <a:endParaRPr lang="en-GB"/>
          </a:p>
        </p:txBody>
      </p:sp>
    </p:spTree>
    <p:extLst>
      <p:ext uri="{BB962C8B-B14F-4D97-AF65-F5344CB8AC3E}">
        <p14:creationId xmlns:p14="http://schemas.microsoft.com/office/powerpoint/2010/main" val="925083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2FB34-9965-453F-948B-6C6706E28A87}" type="slidenum">
              <a:rPr lang="en-GB" smtClean="0"/>
              <a:t>2</a:t>
            </a:fld>
            <a:endParaRPr lang="en-GB"/>
          </a:p>
        </p:txBody>
      </p:sp>
    </p:spTree>
    <p:extLst>
      <p:ext uri="{BB962C8B-B14F-4D97-AF65-F5344CB8AC3E}">
        <p14:creationId xmlns:p14="http://schemas.microsoft.com/office/powerpoint/2010/main" val="42150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62FB34-9965-453F-948B-6C6706E28A87}" type="slidenum">
              <a:rPr lang="en-GB" smtClean="0"/>
              <a:t>3</a:t>
            </a:fld>
            <a:endParaRPr lang="en-GB"/>
          </a:p>
        </p:txBody>
      </p:sp>
    </p:spTree>
    <p:extLst>
      <p:ext uri="{BB962C8B-B14F-4D97-AF65-F5344CB8AC3E}">
        <p14:creationId xmlns:p14="http://schemas.microsoft.com/office/powerpoint/2010/main" val="2827328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2FB34-9965-453F-948B-6C6706E28A87}" type="slidenum">
              <a:rPr lang="en-GB" smtClean="0"/>
              <a:t>4</a:t>
            </a:fld>
            <a:endParaRPr lang="en-GB"/>
          </a:p>
        </p:txBody>
      </p:sp>
    </p:spTree>
    <p:extLst>
      <p:ext uri="{BB962C8B-B14F-4D97-AF65-F5344CB8AC3E}">
        <p14:creationId xmlns:p14="http://schemas.microsoft.com/office/powerpoint/2010/main" val="1411137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262FB34-9965-453F-948B-6C6706E28A87}" type="slidenum">
              <a:rPr lang="en-GB" smtClean="0"/>
              <a:t>5</a:t>
            </a:fld>
            <a:endParaRPr lang="en-GB"/>
          </a:p>
        </p:txBody>
      </p:sp>
    </p:spTree>
    <p:extLst>
      <p:ext uri="{BB962C8B-B14F-4D97-AF65-F5344CB8AC3E}">
        <p14:creationId xmlns:p14="http://schemas.microsoft.com/office/powerpoint/2010/main" val="1042550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1E55-C807-8E17-C522-FA357980E6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2A77759-1536-420F-4F7A-5AFA9B7196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A2F698B-4980-7EAE-3854-42A6BF093FFA}"/>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265AC4A1-785E-53E9-2296-B51C0B8028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864153-8A72-A179-08B8-77E714BE98FA}"/>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728083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B641D-1EC4-AA3E-334A-9089926778B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E8D9BD-40C7-ED21-E88E-06B6354359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8AF23D-4534-1F2D-9FB5-55947583FB1A}"/>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CB81F067-A64B-2B47-4C60-50892F7E08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FADFFE-E345-27E6-2B85-9328C9484E28}"/>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3817214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FB4A31-9487-910E-0C31-59FA34B24B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DA99F4-48B3-2B07-5A8E-6975908E61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4B56F8-546E-19FC-D6EE-68B4D0B3FDBA}"/>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7C417031-D62C-CCC0-6704-8E7CE0D4D1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E7ED1C-9CAB-21BD-3364-8CA3EBDA9DC0}"/>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417764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131F8-1B3C-9356-4756-FE8984D9D2B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F8B503-04E7-635E-2D11-B0E65D10ED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7806F2-80FC-A6AB-E5ED-958BBFCF04A4}"/>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6007D80B-9D79-86B8-C482-B1426600CD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CEB64F-55ED-E679-6511-28AD108576DF}"/>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3178382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65ADC-28B4-C89C-F9E5-E39EEC139F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6D7090-57E6-115C-F737-383FC34D02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1F3B85-C3F3-DF63-2CE8-83C580F36C3F}"/>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CD425A8F-9698-6EB5-547A-D4634ED657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83D4A-E0AC-2896-380D-BEAE2E7DBDE3}"/>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2528651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5DC94-B443-E995-A57C-B68C2D1DED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CF8B040-5311-07BD-CB5F-48EDA5FE87D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E88427-DCBF-B96B-DC7A-D118570F57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ED6D3B-2025-3D8F-AA38-325088D186CC}"/>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6" name="Footer Placeholder 5">
            <a:extLst>
              <a:ext uri="{FF2B5EF4-FFF2-40B4-BE49-F238E27FC236}">
                <a16:creationId xmlns:a16="http://schemas.microsoft.com/office/drawing/2014/main" id="{1ECBB85D-4F6B-BE1C-67FB-42CF54AD50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B109BD-81AC-5BB0-9DC4-1A749FCE3306}"/>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390864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F3F98-DFE9-2D7D-89AD-F8B8FDFA374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E18928-A35E-F8BB-4A02-87CA134DF6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C5B439-C350-E9C3-E889-E08066899B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C98A327-27E0-B08E-DF47-4754DC7DDD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6130E6-448C-27F7-AE8C-12483357AD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165B570-B6A7-0964-0DE4-DED747DBD72D}"/>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8" name="Footer Placeholder 7">
            <a:extLst>
              <a:ext uri="{FF2B5EF4-FFF2-40B4-BE49-F238E27FC236}">
                <a16:creationId xmlns:a16="http://schemas.microsoft.com/office/drawing/2014/main" id="{88F364D1-8F89-7101-6241-11BD0CD675A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BCCFFA-7788-F46A-3F55-3672195897DC}"/>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6668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9C702-1B22-2C1C-B97F-6FE24180465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3CB875-3F5C-7BDB-C867-1F370410231C}"/>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4" name="Footer Placeholder 3">
            <a:extLst>
              <a:ext uri="{FF2B5EF4-FFF2-40B4-BE49-F238E27FC236}">
                <a16:creationId xmlns:a16="http://schemas.microsoft.com/office/drawing/2014/main" id="{8F115015-E565-6DF8-30FC-C48362BCE40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4B6A1D-64C1-71E4-8437-AA54832C9EBF}"/>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80305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CDE57F-435A-3C16-D7B1-7684FA7E8CD1}"/>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3" name="Footer Placeholder 2">
            <a:extLst>
              <a:ext uri="{FF2B5EF4-FFF2-40B4-BE49-F238E27FC236}">
                <a16:creationId xmlns:a16="http://schemas.microsoft.com/office/drawing/2014/main" id="{17589085-99DB-1ED7-43D5-B69BD9C718A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9B0FB73-5F0E-E061-E69F-3BC1BDD9F5A7}"/>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4060133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F3E60-B401-8470-629D-B0B907D88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DE339AC-1BBB-6F07-3A5D-615B639253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67B73A-B17B-F5BA-74F3-07ABB9F85C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B00F56-4B98-FCC9-8550-F757DC40A65A}"/>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6" name="Footer Placeholder 5">
            <a:extLst>
              <a:ext uri="{FF2B5EF4-FFF2-40B4-BE49-F238E27FC236}">
                <a16:creationId xmlns:a16="http://schemas.microsoft.com/office/drawing/2014/main" id="{DC1C7C29-DEE6-1C67-5BF1-56A7276360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7C454F-7EDE-B59E-D696-727B8CDFB10D}"/>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362636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E491F-43A5-E8C9-9ACB-034FC5C265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27131E9-99DB-C83B-74CC-21D5FD713F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CF3AE2D-8104-41D1-4634-E8A37A29FF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0E7468-B623-25A7-7C98-A86C89CC8BDF}"/>
              </a:ext>
            </a:extLst>
          </p:cNvPr>
          <p:cNvSpPr>
            <a:spLocks noGrp="1"/>
          </p:cNvSpPr>
          <p:nvPr>
            <p:ph type="dt" sz="half" idx="10"/>
          </p:nvPr>
        </p:nvSpPr>
        <p:spPr/>
        <p:txBody>
          <a:bodyPr/>
          <a:lstStyle/>
          <a:p>
            <a:fld id="{DA4C0F56-585F-4F54-B554-EB56D3D5A43A}" type="datetimeFigureOut">
              <a:rPr lang="en-GB" smtClean="0"/>
              <a:t>03/04/2023</a:t>
            </a:fld>
            <a:endParaRPr lang="en-GB"/>
          </a:p>
        </p:txBody>
      </p:sp>
      <p:sp>
        <p:nvSpPr>
          <p:cNvPr id="6" name="Footer Placeholder 5">
            <a:extLst>
              <a:ext uri="{FF2B5EF4-FFF2-40B4-BE49-F238E27FC236}">
                <a16:creationId xmlns:a16="http://schemas.microsoft.com/office/drawing/2014/main" id="{6EDE2DB0-F485-C663-9EFB-6793F30595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6B7FBEA-6B16-0DEE-97A4-0AD2CE5E67B3}"/>
              </a:ext>
            </a:extLst>
          </p:cNvPr>
          <p:cNvSpPr>
            <a:spLocks noGrp="1"/>
          </p:cNvSpPr>
          <p:nvPr>
            <p:ph type="sldNum" sz="quarter" idx="12"/>
          </p:nvPr>
        </p:nvSpPr>
        <p:spPr/>
        <p:txBody>
          <a:bodyPr/>
          <a:lstStyle/>
          <a:p>
            <a:fld id="{4CF342B6-D27B-44EC-B73C-EFD8F6649E3A}" type="slidenum">
              <a:rPr lang="en-GB" smtClean="0"/>
              <a:t>‹#›</a:t>
            </a:fld>
            <a:endParaRPr lang="en-GB"/>
          </a:p>
        </p:txBody>
      </p:sp>
    </p:spTree>
    <p:extLst>
      <p:ext uri="{BB962C8B-B14F-4D97-AF65-F5344CB8AC3E}">
        <p14:creationId xmlns:p14="http://schemas.microsoft.com/office/powerpoint/2010/main" val="381654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C07F61-0610-0C58-6231-EC8179EAA4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951C926-3F36-43D6-8291-80DC6955C3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2D8F57-FB82-9A62-837D-232C7EA665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4C0F56-585F-4F54-B554-EB56D3D5A43A}" type="datetimeFigureOut">
              <a:rPr lang="en-GB" smtClean="0"/>
              <a:t>03/04/2023</a:t>
            </a:fld>
            <a:endParaRPr lang="en-GB"/>
          </a:p>
        </p:txBody>
      </p:sp>
      <p:sp>
        <p:nvSpPr>
          <p:cNvPr id="5" name="Footer Placeholder 4">
            <a:extLst>
              <a:ext uri="{FF2B5EF4-FFF2-40B4-BE49-F238E27FC236}">
                <a16:creationId xmlns:a16="http://schemas.microsoft.com/office/drawing/2014/main" id="{FF744AC3-32F4-DB41-D9CD-F92F005FB0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2C3627F-D479-A1DF-07FD-561EC7E73E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342B6-D27B-44EC-B73C-EFD8F6649E3A}" type="slidenum">
              <a:rPr lang="en-GB" smtClean="0"/>
              <a:t>‹#›</a:t>
            </a:fld>
            <a:endParaRPr lang="en-GB"/>
          </a:p>
        </p:txBody>
      </p:sp>
    </p:spTree>
    <p:extLst>
      <p:ext uri="{BB962C8B-B14F-4D97-AF65-F5344CB8AC3E}">
        <p14:creationId xmlns:p14="http://schemas.microsoft.com/office/powerpoint/2010/main" val="367076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0" name="Freeform: Shape 4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2" name="Freeform: Shape 5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47DFF6-0176-8B0A-FDAA-103331C50861}"/>
              </a:ext>
            </a:extLst>
          </p:cNvPr>
          <p:cNvSpPr>
            <a:spLocks noGrp="1"/>
          </p:cNvSpPr>
          <p:nvPr>
            <p:ph type="ctrTitle"/>
          </p:nvPr>
        </p:nvSpPr>
        <p:spPr>
          <a:xfrm>
            <a:off x="1524000" y="2563322"/>
            <a:ext cx="9144000" cy="1169450"/>
          </a:xfrm>
        </p:spPr>
        <p:txBody>
          <a:bodyPr anchor="ctr">
            <a:normAutofit/>
          </a:bodyPr>
          <a:lstStyle/>
          <a:p>
            <a:r>
              <a:rPr lang="en-US" sz="3200" dirty="0"/>
              <a:t>High Intensity Psychotherapeutic Counselling Training Pilot project – a brief service perspective </a:t>
            </a:r>
            <a:endParaRPr lang="en-GB" sz="3200" dirty="0"/>
          </a:p>
        </p:txBody>
      </p:sp>
      <p:sp>
        <p:nvSpPr>
          <p:cNvPr id="54" name="Rectangle 5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Graphical user interface, application&#10;&#10;Description automatically generated">
            <a:extLst>
              <a:ext uri="{FF2B5EF4-FFF2-40B4-BE49-F238E27FC236}">
                <a16:creationId xmlns:a16="http://schemas.microsoft.com/office/drawing/2014/main" id="{E491DCFF-9165-3D56-EF34-3398C200281E}"/>
              </a:ext>
            </a:extLst>
          </p:cNvPr>
          <p:cNvPicPr>
            <a:picLocks noChangeAspect="1"/>
          </p:cNvPicPr>
          <p:nvPr/>
        </p:nvPicPr>
        <p:blipFill rotWithShape="1">
          <a:blip r:embed="rId3"/>
          <a:srcRect l="8421" t="17327" r="65908" b="55280"/>
          <a:stretch/>
        </p:blipFill>
        <p:spPr bwMode="auto">
          <a:xfrm>
            <a:off x="2940249" y="471294"/>
            <a:ext cx="6311502" cy="1894592"/>
          </a:xfrm>
          <a:prstGeom prst="rect">
            <a:avLst/>
          </a:prstGeom>
          <a:ln>
            <a:noFill/>
          </a:ln>
          <a:extLst>
            <a:ext uri="{53640926-AAD7-44D8-BBD7-CCE9431645EC}">
              <a14:shadowObscured xmlns:a14="http://schemas.microsoft.com/office/drawing/2010/main"/>
            </a:ext>
          </a:extLst>
        </p:spPr>
      </p:pic>
      <p:pic>
        <p:nvPicPr>
          <p:cNvPr id="6" name="Picture 5" descr="Graphical user interface, application&#10;&#10;Description automatically generated">
            <a:extLst>
              <a:ext uri="{FF2B5EF4-FFF2-40B4-BE49-F238E27FC236}">
                <a16:creationId xmlns:a16="http://schemas.microsoft.com/office/drawing/2014/main" id="{9D1F4B00-8917-8405-7974-F1A449914CC3}"/>
              </a:ext>
            </a:extLst>
          </p:cNvPr>
          <p:cNvPicPr>
            <a:picLocks noChangeAspect="1"/>
          </p:cNvPicPr>
          <p:nvPr/>
        </p:nvPicPr>
        <p:blipFill rotWithShape="1">
          <a:blip r:embed="rId4"/>
          <a:srcRect l="5373" t="50726" r="63676" b="28851"/>
          <a:stretch/>
        </p:blipFill>
        <p:spPr bwMode="auto">
          <a:xfrm>
            <a:off x="0" y="5571529"/>
            <a:ext cx="12184761" cy="1306610"/>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8EB8E036-5812-B466-B2B2-D8742A2B6D36}"/>
              </a:ext>
            </a:extLst>
          </p:cNvPr>
          <p:cNvSpPr txBox="1"/>
          <p:nvPr/>
        </p:nvSpPr>
        <p:spPr>
          <a:xfrm>
            <a:off x="2995372" y="4102953"/>
            <a:ext cx="5924144" cy="1200329"/>
          </a:xfrm>
          <a:prstGeom prst="rect">
            <a:avLst/>
          </a:prstGeom>
          <a:noFill/>
        </p:spPr>
        <p:txBody>
          <a:bodyPr wrap="square" rtlCol="0">
            <a:spAutoFit/>
          </a:bodyPr>
          <a:lstStyle/>
          <a:p>
            <a:r>
              <a:rPr lang="en-GB" dirty="0"/>
              <a:t>Toby Sweet, CEO, Sunderland Counselling Service</a:t>
            </a:r>
          </a:p>
          <a:p>
            <a:r>
              <a:rPr lang="en-GB" dirty="0"/>
              <a:t>NENC Clinical Lead for NHS Talking Therapies </a:t>
            </a:r>
          </a:p>
          <a:p>
            <a:r>
              <a:rPr lang="en-GB" dirty="0"/>
              <a:t>Member of BACP Healthcare Executive Division Committee &amp; Third Sector ERG</a:t>
            </a:r>
          </a:p>
        </p:txBody>
      </p:sp>
    </p:spTree>
    <p:extLst>
      <p:ext uri="{BB962C8B-B14F-4D97-AF65-F5344CB8AC3E}">
        <p14:creationId xmlns:p14="http://schemas.microsoft.com/office/powerpoint/2010/main" val="2203765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9424B3-B950-A50F-D727-7C72524DB39E}"/>
              </a:ext>
            </a:extLst>
          </p:cNvPr>
          <p:cNvSpPr>
            <a:spLocks noGrp="1"/>
          </p:cNvSpPr>
          <p:nvPr>
            <p:ph type="title"/>
          </p:nvPr>
        </p:nvSpPr>
        <p:spPr>
          <a:xfrm>
            <a:off x="838200" y="365125"/>
            <a:ext cx="10515600" cy="1325563"/>
          </a:xfrm>
        </p:spPr>
        <p:txBody>
          <a:bodyPr>
            <a:normAutofit/>
          </a:bodyPr>
          <a:lstStyle/>
          <a:p>
            <a:r>
              <a:rPr lang="en-US" sz="4600" dirty="0">
                <a:solidFill>
                  <a:srgbClr val="FFFFFF"/>
                </a:solidFill>
              </a:rPr>
              <a:t>Sunderland Counselling Service: </a:t>
            </a:r>
            <a:endParaRPr lang="en-GB" sz="4600" dirty="0">
              <a:solidFill>
                <a:srgbClr val="FFFFFF"/>
              </a:solidFill>
            </a:endParaRPr>
          </a:p>
        </p:txBody>
      </p:sp>
      <p:sp>
        <p:nvSpPr>
          <p:cNvPr id="3" name="Content Placeholder 2">
            <a:extLst>
              <a:ext uri="{FF2B5EF4-FFF2-40B4-BE49-F238E27FC236}">
                <a16:creationId xmlns:a16="http://schemas.microsoft.com/office/drawing/2014/main" id="{2421C688-4B6D-D402-0051-690291F31FD8}"/>
              </a:ext>
            </a:extLst>
          </p:cNvPr>
          <p:cNvSpPr>
            <a:spLocks noGrp="1"/>
          </p:cNvSpPr>
          <p:nvPr>
            <p:ph idx="1"/>
          </p:nvPr>
        </p:nvSpPr>
        <p:spPr>
          <a:xfrm>
            <a:off x="838200" y="2208179"/>
            <a:ext cx="10515600" cy="4469549"/>
          </a:xfrm>
        </p:spPr>
        <p:txBody>
          <a:bodyPr>
            <a:normAutofit fontScale="85000" lnSpcReduction="10000"/>
          </a:bodyPr>
          <a:lstStyle/>
          <a:p>
            <a:r>
              <a:rPr lang="en-US" sz="2400" dirty="0"/>
              <a:t>A charity celebrating our 40th anniversary in 2023 </a:t>
            </a:r>
          </a:p>
          <a:p>
            <a:r>
              <a:rPr lang="en-US" sz="2400" dirty="0"/>
              <a:t>Established 1983 as bereavement counselling service</a:t>
            </a:r>
          </a:p>
          <a:p>
            <a:r>
              <a:rPr lang="en-US" sz="2400" dirty="0"/>
              <a:t>We are part of four NHS Talking Therapy services in Sunderland, Northumberland, North Tyneside, County Durham &amp; Darlington </a:t>
            </a:r>
          </a:p>
          <a:p>
            <a:r>
              <a:rPr lang="en-US" sz="2400" dirty="0"/>
              <a:t>In these services we focus on counselling for depression (step 3) and low intensity CBT (step 2)  </a:t>
            </a:r>
          </a:p>
          <a:p>
            <a:r>
              <a:rPr lang="en-US" sz="2400" dirty="0"/>
              <a:t>Specialist counselling services – bereavement counselling, counselling for victims / survivors of sexual violence, counselling for people with cancer and other life limiting illnesses, occupational health counselling</a:t>
            </a:r>
          </a:p>
          <a:p>
            <a:r>
              <a:rPr lang="en-US" sz="2400" dirty="0"/>
              <a:t>Counselling and support for children and young people – working as part of Sunderland CAMHS, also in schools and in youth projects in Sunderland </a:t>
            </a:r>
          </a:p>
          <a:p>
            <a:r>
              <a:rPr lang="en-US" sz="2400" dirty="0"/>
              <a:t>Social prescribing / link work projects for people with mental health problems and for new &amp; expectant mothers; new CYP social prescribing project launches in April </a:t>
            </a:r>
          </a:p>
          <a:p>
            <a:r>
              <a:rPr lang="en-US" sz="2400" dirty="0"/>
              <a:t>Experience as a placement provider for counselling trainees and of accessing CfD training for counsellors in Talking Therapies – at York St John university </a:t>
            </a:r>
          </a:p>
          <a:p>
            <a:endParaRPr lang="en-US" sz="2400" dirty="0"/>
          </a:p>
        </p:txBody>
      </p:sp>
    </p:spTree>
    <p:extLst>
      <p:ext uri="{BB962C8B-B14F-4D97-AF65-F5344CB8AC3E}">
        <p14:creationId xmlns:p14="http://schemas.microsoft.com/office/powerpoint/2010/main" val="850697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9424B3-B950-A50F-D727-7C72524DB39E}"/>
              </a:ext>
            </a:extLst>
          </p:cNvPr>
          <p:cNvSpPr>
            <a:spLocks noGrp="1"/>
          </p:cNvSpPr>
          <p:nvPr>
            <p:ph type="title"/>
          </p:nvPr>
        </p:nvSpPr>
        <p:spPr>
          <a:xfrm>
            <a:off x="838200" y="365125"/>
            <a:ext cx="10515600" cy="1325563"/>
          </a:xfrm>
        </p:spPr>
        <p:txBody>
          <a:bodyPr>
            <a:normAutofit/>
          </a:bodyPr>
          <a:lstStyle/>
          <a:p>
            <a:r>
              <a:rPr lang="en-US" sz="4600" dirty="0">
                <a:solidFill>
                  <a:srgbClr val="FFFFFF"/>
                </a:solidFill>
              </a:rPr>
              <a:t>The pilot:</a:t>
            </a:r>
            <a:endParaRPr lang="en-GB" sz="4600" dirty="0">
              <a:solidFill>
                <a:srgbClr val="FFFFFF"/>
              </a:solidFill>
            </a:endParaRPr>
          </a:p>
        </p:txBody>
      </p:sp>
      <p:sp>
        <p:nvSpPr>
          <p:cNvPr id="3" name="Content Placeholder 2">
            <a:extLst>
              <a:ext uri="{FF2B5EF4-FFF2-40B4-BE49-F238E27FC236}">
                <a16:creationId xmlns:a16="http://schemas.microsoft.com/office/drawing/2014/main" id="{2421C688-4B6D-D402-0051-690291F31FD8}"/>
              </a:ext>
            </a:extLst>
          </p:cNvPr>
          <p:cNvSpPr>
            <a:spLocks noGrp="1"/>
          </p:cNvSpPr>
          <p:nvPr>
            <p:ph idx="1"/>
          </p:nvPr>
        </p:nvSpPr>
        <p:spPr>
          <a:xfrm>
            <a:off x="754225" y="2055813"/>
            <a:ext cx="10515600" cy="4662228"/>
          </a:xfrm>
        </p:spPr>
        <p:txBody>
          <a:bodyPr>
            <a:normAutofit fontScale="85000" lnSpcReduction="20000"/>
          </a:bodyPr>
          <a:lstStyle/>
          <a:p>
            <a:r>
              <a:rPr lang="en-GB" sz="2400" dirty="0">
                <a:cs typeface="Times New Roman" panose="02020603050405020304" pitchFamily="18" charset="0"/>
              </a:rPr>
              <a:t>Involved from outset – part of project group and curriculum development group </a:t>
            </a:r>
          </a:p>
          <a:p>
            <a:r>
              <a:rPr lang="en-GB" sz="2400" dirty="0">
                <a:cs typeface="Times New Roman" panose="02020603050405020304" pitchFamily="18" charset="0"/>
              </a:rPr>
              <a:t>See this as hugely significant development for counselling profession, given previous counselling training models</a:t>
            </a:r>
          </a:p>
          <a:p>
            <a:r>
              <a:rPr lang="en-GB" sz="2400" dirty="0">
                <a:cs typeface="Times New Roman" panose="02020603050405020304" pitchFamily="18" charset="0"/>
              </a:rPr>
              <a:t>Three-year salaried training programme, producing Talking Therapies counsellors at the end </a:t>
            </a:r>
          </a:p>
          <a:p>
            <a:r>
              <a:rPr lang="en-GB" sz="2400" dirty="0">
                <a:cs typeface="Times New Roman" panose="02020603050405020304" pitchFamily="18" charset="0"/>
              </a:rPr>
              <a:t>Potentially (long term) part of solution to recruitment challenges?</a:t>
            </a:r>
          </a:p>
          <a:p>
            <a:r>
              <a:rPr lang="en-GB" sz="2400" dirty="0">
                <a:cs typeface="Times New Roman" panose="02020603050405020304" pitchFamily="18" charset="0"/>
              </a:rPr>
              <a:t>Opens up counselling training to people who might not otherwise afford it</a:t>
            </a:r>
          </a:p>
          <a:p>
            <a:r>
              <a:rPr lang="en-GB" sz="2400" dirty="0">
                <a:cs typeface="Times New Roman" panose="02020603050405020304" pitchFamily="18" charset="0"/>
              </a:rPr>
              <a:t>Very keen to be involved as placement setting!</a:t>
            </a:r>
          </a:p>
          <a:p>
            <a:r>
              <a:rPr lang="en-GB" sz="2400" dirty="0">
                <a:cs typeface="Times New Roman" panose="02020603050405020304" pitchFamily="18" charset="0"/>
              </a:rPr>
              <a:t>4 trainees based in the Durham &amp; Darlington service</a:t>
            </a:r>
          </a:p>
          <a:p>
            <a:r>
              <a:rPr lang="en-US" sz="2400" dirty="0">
                <a:cs typeface="Times New Roman" panose="02020603050405020304" pitchFamily="18" charset="0"/>
              </a:rPr>
              <a:t>Person-Centred Experiential - Counselling for Depression (PCE-CfD) pathway at Metanoia </a:t>
            </a:r>
            <a:endParaRPr lang="en-GB" sz="2400" dirty="0">
              <a:cs typeface="Times New Roman" panose="02020603050405020304" pitchFamily="18" charset="0"/>
            </a:endParaRPr>
          </a:p>
          <a:p>
            <a:r>
              <a:rPr lang="en-GB" sz="2400" dirty="0">
                <a:cs typeface="Times New Roman" panose="02020603050405020304" pitchFamily="18" charset="0"/>
              </a:rPr>
              <a:t>Service has a step 1 non IAPT counselling pathway – below caseness </a:t>
            </a:r>
          </a:p>
          <a:p>
            <a:r>
              <a:rPr lang="en-GB" sz="2400" dirty="0">
                <a:cs typeface="Times New Roman" panose="02020603050405020304" pitchFamily="18" charset="0"/>
              </a:rPr>
              <a:t>Trainees now in second term, seeing clients under close supervision, building caseloads</a:t>
            </a:r>
          </a:p>
          <a:p>
            <a:r>
              <a:rPr lang="en-GB" sz="2400" dirty="0">
                <a:cs typeface="Times New Roman" panose="02020603050405020304" pitchFamily="18" charset="0"/>
              </a:rPr>
              <a:t>Additional capacity for service – but also significant investment in support &amp; supervision </a:t>
            </a:r>
          </a:p>
          <a:p>
            <a:r>
              <a:rPr lang="en-GB" sz="2400" dirty="0">
                <a:cs typeface="Times New Roman" panose="02020603050405020304" pitchFamily="18" charset="0"/>
              </a:rPr>
              <a:t>Progress to seeing step 3 clients in second year </a:t>
            </a:r>
            <a:endParaRPr lang="en-US" sz="2400" dirty="0"/>
          </a:p>
        </p:txBody>
      </p:sp>
    </p:spTree>
    <p:extLst>
      <p:ext uri="{BB962C8B-B14F-4D97-AF65-F5344CB8AC3E}">
        <p14:creationId xmlns:p14="http://schemas.microsoft.com/office/powerpoint/2010/main" val="712156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9424B3-B950-A50F-D727-7C72524DB39E}"/>
              </a:ext>
            </a:extLst>
          </p:cNvPr>
          <p:cNvSpPr>
            <a:spLocks noGrp="1"/>
          </p:cNvSpPr>
          <p:nvPr>
            <p:ph type="title"/>
          </p:nvPr>
        </p:nvSpPr>
        <p:spPr>
          <a:xfrm>
            <a:off x="838200" y="365125"/>
            <a:ext cx="10515600" cy="1325563"/>
          </a:xfrm>
        </p:spPr>
        <p:txBody>
          <a:bodyPr>
            <a:normAutofit/>
          </a:bodyPr>
          <a:lstStyle/>
          <a:p>
            <a:r>
              <a:rPr lang="en-US" sz="4600" dirty="0">
                <a:solidFill>
                  <a:srgbClr val="FFFFFF"/>
                </a:solidFill>
              </a:rPr>
              <a:t>Some trainee perspectives: </a:t>
            </a:r>
            <a:endParaRPr lang="en-GB" sz="4600" dirty="0">
              <a:solidFill>
                <a:srgbClr val="FFFFFF"/>
              </a:solidFill>
            </a:endParaRPr>
          </a:p>
        </p:txBody>
      </p:sp>
      <p:sp>
        <p:nvSpPr>
          <p:cNvPr id="3" name="Content Placeholder 2">
            <a:extLst>
              <a:ext uri="{FF2B5EF4-FFF2-40B4-BE49-F238E27FC236}">
                <a16:creationId xmlns:a16="http://schemas.microsoft.com/office/drawing/2014/main" id="{2421C688-4B6D-D402-0051-690291F31FD8}"/>
              </a:ext>
            </a:extLst>
          </p:cNvPr>
          <p:cNvSpPr>
            <a:spLocks noGrp="1"/>
          </p:cNvSpPr>
          <p:nvPr>
            <p:ph idx="1"/>
          </p:nvPr>
        </p:nvSpPr>
        <p:spPr>
          <a:xfrm>
            <a:off x="838200" y="2438400"/>
            <a:ext cx="10515600" cy="4279641"/>
          </a:xfrm>
        </p:spPr>
        <p:txBody>
          <a:bodyPr>
            <a:normAutofit fontScale="77500" lnSpcReduction="20000"/>
          </a:bodyPr>
          <a:lstStyle/>
          <a:p>
            <a:r>
              <a:rPr lang="en-US" sz="2800" i="1" dirty="0">
                <a:effectLst/>
                <a:ea typeface="Times New Roman" panose="02020603050405020304" pitchFamily="18" charset="0"/>
                <a:cs typeface="Times New Roman" panose="02020603050405020304" pitchFamily="18" charset="0"/>
              </a:rPr>
              <a:t>I believe this pilot to be an incredible opportunity to enter a vocation that is so valuable. I was unable to afford a self-funded training option as is often required to be a counsellor. Therefore the chance to participate in this pilot has given people like me a chance and I feel very lucky. I believe initiatives like this will bring hope to more people in my situation who have the skills and the knowledge, but not the financial ability. </a:t>
            </a:r>
          </a:p>
          <a:p>
            <a:r>
              <a:rPr lang="en-US" sz="2800" i="1" dirty="0">
                <a:effectLst/>
                <a:ea typeface="Times New Roman" panose="02020603050405020304" pitchFamily="18" charset="0"/>
                <a:cs typeface="Times New Roman" panose="02020603050405020304" pitchFamily="18" charset="0"/>
              </a:rPr>
              <a:t>I am overjoyed to have been given the opportunity to be part of this pilot. Not only am I exploring myself throughout this course I'm finding the opportunity to discuss experience and advance my skill set during my time in university. I am grateful to have a supportive service and organisation to allow me the space to enhance my skills and be given the opportunity to show that. </a:t>
            </a:r>
          </a:p>
          <a:p>
            <a:r>
              <a:rPr lang="en-US" sz="2800" i="1" dirty="0">
                <a:effectLst/>
                <a:ea typeface="Times New Roman" panose="02020603050405020304" pitchFamily="18" charset="0"/>
                <a:cs typeface="Times New Roman" panose="02020603050405020304" pitchFamily="18" charset="0"/>
              </a:rPr>
              <a:t>I am thrilled and </a:t>
            </a:r>
            <a:r>
              <a:rPr lang="en-US" sz="2800" i="1" dirty="0" err="1">
                <a:effectLst/>
                <a:ea typeface="Times New Roman" panose="02020603050405020304" pitchFamily="18" charset="0"/>
                <a:cs typeface="Times New Roman" panose="02020603050405020304" pitchFamily="18" charset="0"/>
              </a:rPr>
              <a:t>honoured</a:t>
            </a:r>
            <a:r>
              <a:rPr lang="en-US" sz="2800" i="1" dirty="0">
                <a:effectLst/>
                <a:ea typeface="Times New Roman" panose="02020603050405020304" pitchFamily="18" charset="0"/>
                <a:cs typeface="Times New Roman" panose="02020603050405020304" pitchFamily="18" charset="0"/>
              </a:rPr>
              <a:t> to have been chosen as part of this pilot. It has opened up an opportunity that for me financially, I would not have been able to undertake by myself. These posts rarely to never exist, and as such depriving the workforce of valuable and dedicated staff members who genuinely want to make a difference to people’s lives. This has opened up a whole new world to me, one which fulfils me on a personal level, and derives great job satisfaction. Thank you!</a:t>
            </a:r>
          </a:p>
        </p:txBody>
      </p:sp>
    </p:spTree>
    <p:extLst>
      <p:ext uri="{BB962C8B-B14F-4D97-AF65-F5344CB8AC3E}">
        <p14:creationId xmlns:p14="http://schemas.microsoft.com/office/powerpoint/2010/main" val="4180752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0" name="Freeform: Shape 4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2" name="Freeform: Shape 5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47DFF6-0176-8B0A-FDAA-103331C50861}"/>
              </a:ext>
            </a:extLst>
          </p:cNvPr>
          <p:cNvSpPr>
            <a:spLocks noGrp="1"/>
          </p:cNvSpPr>
          <p:nvPr>
            <p:ph type="ctrTitle"/>
          </p:nvPr>
        </p:nvSpPr>
        <p:spPr>
          <a:xfrm>
            <a:off x="1524000" y="2563322"/>
            <a:ext cx="9144000" cy="2764028"/>
          </a:xfrm>
        </p:spPr>
        <p:txBody>
          <a:bodyPr anchor="ctr">
            <a:normAutofit/>
          </a:bodyPr>
          <a:lstStyle/>
          <a:p>
            <a:r>
              <a:rPr lang="en-US" sz="6100" dirty="0"/>
              <a:t>Any questions?</a:t>
            </a:r>
            <a:endParaRPr lang="en-GB" sz="6100" dirty="0"/>
          </a:p>
        </p:txBody>
      </p:sp>
      <p:sp>
        <p:nvSpPr>
          <p:cNvPr id="54" name="Rectangle 5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Graphical user interface, application&#10;&#10;Description automatically generated">
            <a:extLst>
              <a:ext uri="{FF2B5EF4-FFF2-40B4-BE49-F238E27FC236}">
                <a16:creationId xmlns:a16="http://schemas.microsoft.com/office/drawing/2014/main" id="{E491DCFF-9165-3D56-EF34-3398C200281E}"/>
              </a:ext>
            </a:extLst>
          </p:cNvPr>
          <p:cNvPicPr>
            <a:picLocks noChangeAspect="1"/>
          </p:cNvPicPr>
          <p:nvPr/>
        </p:nvPicPr>
        <p:blipFill rotWithShape="1">
          <a:blip r:embed="rId3"/>
          <a:srcRect l="8421" t="17327" r="65908" b="55280"/>
          <a:stretch/>
        </p:blipFill>
        <p:spPr bwMode="auto">
          <a:xfrm>
            <a:off x="2940249" y="471294"/>
            <a:ext cx="6311502" cy="1894592"/>
          </a:xfrm>
          <a:prstGeom prst="rect">
            <a:avLst/>
          </a:prstGeom>
          <a:ln>
            <a:noFill/>
          </a:ln>
          <a:extLst>
            <a:ext uri="{53640926-AAD7-44D8-BBD7-CCE9431645EC}">
              <a14:shadowObscured xmlns:a14="http://schemas.microsoft.com/office/drawing/2010/main"/>
            </a:ext>
          </a:extLst>
        </p:spPr>
      </p:pic>
      <p:pic>
        <p:nvPicPr>
          <p:cNvPr id="6" name="Picture 5" descr="Graphical user interface, application&#10;&#10;Description automatically generated">
            <a:extLst>
              <a:ext uri="{FF2B5EF4-FFF2-40B4-BE49-F238E27FC236}">
                <a16:creationId xmlns:a16="http://schemas.microsoft.com/office/drawing/2014/main" id="{9D1F4B00-8917-8405-7974-F1A449914CC3}"/>
              </a:ext>
            </a:extLst>
          </p:cNvPr>
          <p:cNvPicPr>
            <a:picLocks noChangeAspect="1"/>
          </p:cNvPicPr>
          <p:nvPr/>
        </p:nvPicPr>
        <p:blipFill rotWithShape="1">
          <a:blip r:embed="rId4"/>
          <a:srcRect l="5373" t="50726" r="63676" b="28851"/>
          <a:stretch/>
        </p:blipFill>
        <p:spPr bwMode="auto">
          <a:xfrm>
            <a:off x="0" y="5571529"/>
            <a:ext cx="12184761" cy="13066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74812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612</Words>
  <Application>Microsoft Office PowerPoint</Application>
  <PresentationFormat>Widescreen</PresentationFormat>
  <Paragraphs>36</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High Intensity Psychotherapeutic Counselling Training Pilot project – a brief service perspective </vt:lpstr>
      <vt:lpstr>Sunderland Counselling Service: </vt:lpstr>
      <vt:lpstr>The pilot:</vt:lpstr>
      <vt:lpstr>Some trainee perspectives: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Mental Health Link Worker Service</dc:title>
  <dc:creator>Alicia Harris</dc:creator>
  <cp:lastModifiedBy>Toby Sweet</cp:lastModifiedBy>
  <cp:revision>12</cp:revision>
  <dcterms:created xsi:type="dcterms:W3CDTF">2023-01-27T14:57:04Z</dcterms:created>
  <dcterms:modified xsi:type="dcterms:W3CDTF">2023-04-03T12:21:24Z</dcterms:modified>
</cp:coreProperties>
</file>