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1" r:id="rId4"/>
  </p:sldMasterIdLst>
  <p:notesMasterIdLst>
    <p:notesMasterId r:id="rId16"/>
  </p:notesMasterIdLst>
  <p:sldIdLst>
    <p:sldId id="264" r:id="rId5"/>
    <p:sldId id="265" r:id="rId6"/>
    <p:sldId id="275" r:id="rId7"/>
    <p:sldId id="272" r:id="rId8"/>
    <p:sldId id="271" r:id="rId9"/>
    <p:sldId id="274" r:id="rId10"/>
    <p:sldId id="266" r:id="rId11"/>
    <p:sldId id="268" r:id="rId12"/>
    <p:sldId id="270" r:id="rId13"/>
    <p:sldId id="273" r:id="rId14"/>
    <p:sldId id="269" r:id="rId15"/>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8623D6D-5584-EA3C-CD7B-F3E46828B7D0}" name="stuart@healthyteenminds.com" initials="st" userId="S::urn:spo:guest#stuart@healthyteenminds.com::" providerId="AD"/>
  <p188:author id="{DC49F57E-FA33-14BB-BCB4-556589C9C9C3}" name="Devon Puttick" initials="DP" userId="S::devon.puttick@hee.nhs.uk::ecf24480-4cfc-4f2b-b5e1-b0a0b33e838c" providerId="AD"/>
  <p188:author id="{F79230B8-C767-3A95-EB27-DF884CC4B393}" name="Devon Puttick" initials="DP" userId="S::Devon.Puttick@hee.nhs.uk::ecf24480-4cfc-4f2b-b5e1-b0a0b33e838c" providerId="AD"/>
  <p188:author id="{4F25E1D3-00C5-E9B6-3399-FACD7EEA1FCC}" name="WHITTINGTON, Adrian (NHS ENGLAND &amp; NHS IMPROVEMENT - X24)" initials="WX" userId="S::adrian.whittington_nhs.net#ext#@healtheducationengland.onmicrosoft.com::f2ed534a-07da-4ccd-aaff-475b29696f58" providerId="AD"/>
  <p188:author id="{B46319D5-DF92-0196-DC47-C4D5E550F56B}" name="STONEHAM, Jaclyn (SUSSEX PARTNERSHIP NHS FOUNDATION TRUST)" initials="ST" userId="S::jaclyn.stoneham_nhs.net#ext#@hee.nhs.uk::ba309934-d492-473e-87b8-387c21588b3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30A0"/>
    <a:srgbClr val="141B2B"/>
    <a:srgbClr val="FD7B38"/>
    <a:srgbClr val="F9B1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864" y="10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4E51F4-3DB2-4349-BEAC-EC59077AE706}" type="datetimeFigureOut">
              <a:rPr lang="en-US" smtClean="0"/>
              <a:t>10/6/2022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35914-1693-1144-9887-F3137DA32060}" type="slidenum">
              <a:rPr lang="en-US" smtClean="0"/>
              <a:t>‹#›</a:t>
            </a:fld>
            <a:endParaRPr lang="en-US"/>
          </a:p>
        </p:txBody>
      </p:sp>
    </p:spTree>
    <p:extLst>
      <p:ext uri="{BB962C8B-B14F-4D97-AF65-F5344CB8AC3E}">
        <p14:creationId xmlns:p14="http://schemas.microsoft.com/office/powerpoint/2010/main" val="3456619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AD678-0CBA-4DA7-A65C-B42B1B2EFDC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DAC389ED-A562-4613-A625-4AE83E6A42B7}"/>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33C08CA-E604-4067-A538-5719909D8A81}"/>
              </a:ext>
            </a:extLst>
          </p:cNvPr>
          <p:cNvSpPr>
            <a:spLocks noGrp="1"/>
          </p:cNvSpPr>
          <p:nvPr>
            <p:ph type="dt" sz="half" idx="10"/>
          </p:nvPr>
        </p:nvSpPr>
        <p:spPr/>
        <p:txBody>
          <a:bodyPr/>
          <a:lstStyle/>
          <a:p>
            <a:fld id="{405BCF5D-2314-4142-86A0-6E6FFFEB052A}" type="datetimeFigureOut">
              <a:rPr lang="en-GB" smtClean="0"/>
              <a:t>06/10/2022</a:t>
            </a:fld>
            <a:endParaRPr lang="en-GB"/>
          </a:p>
        </p:txBody>
      </p:sp>
      <p:sp>
        <p:nvSpPr>
          <p:cNvPr id="5" name="Footer Placeholder 4">
            <a:extLst>
              <a:ext uri="{FF2B5EF4-FFF2-40B4-BE49-F238E27FC236}">
                <a16:creationId xmlns:a16="http://schemas.microsoft.com/office/drawing/2014/main" id="{076FDF1A-9A63-45E1-9217-34F5787138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847BF5-0CDD-4F06-BE5B-9BCBFBE7AE25}"/>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871231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7CA96-2E41-44BA-8F65-7FB0AC85EF8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48B0CF-943F-49E5-A5D0-E927012E9EF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01CA6F-2B1C-4D1B-BECB-BB42F9EDF287}"/>
              </a:ext>
            </a:extLst>
          </p:cNvPr>
          <p:cNvSpPr>
            <a:spLocks noGrp="1"/>
          </p:cNvSpPr>
          <p:nvPr>
            <p:ph type="dt" sz="half" idx="10"/>
          </p:nvPr>
        </p:nvSpPr>
        <p:spPr/>
        <p:txBody>
          <a:bodyPr/>
          <a:lstStyle/>
          <a:p>
            <a:fld id="{405BCF5D-2314-4142-86A0-6E6FFFEB052A}" type="datetimeFigureOut">
              <a:rPr lang="en-GB" smtClean="0"/>
              <a:t>06/10/2022</a:t>
            </a:fld>
            <a:endParaRPr lang="en-GB"/>
          </a:p>
        </p:txBody>
      </p:sp>
      <p:sp>
        <p:nvSpPr>
          <p:cNvPr id="5" name="Footer Placeholder 4">
            <a:extLst>
              <a:ext uri="{FF2B5EF4-FFF2-40B4-BE49-F238E27FC236}">
                <a16:creationId xmlns:a16="http://schemas.microsoft.com/office/drawing/2014/main" id="{96B69454-FE1A-45F9-9DA4-3E36FDC1AE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B004042-DED8-4EB3-B22F-F692935B718A}"/>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269298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D4096-03AD-4D4E-8908-D34C821DB137}"/>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B8A9458-27F6-4BA5-8CBD-7AB2212F6275}"/>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32C5D3-E1DF-422F-B8BB-3925486B3A0B}"/>
              </a:ext>
            </a:extLst>
          </p:cNvPr>
          <p:cNvSpPr>
            <a:spLocks noGrp="1"/>
          </p:cNvSpPr>
          <p:nvPr>
            <p:ph type="dt" sz="half" idx="10"/>
          </p:nvPr>
        </p:nvSpPr>
        <p:spPr/>
        <p:txBody>
          <a:bodyPr/>
          <a:lstStyle/>
          <a:p>
            <a:fld id="{405BCF5D-2314-4142-86A0-6E6FFFEB052A}" type="datetimeFigureOut">
              <a:rPr lang="en-GB" smtClean="0"/>
              <a:t>06/10/2022</a:t>
            </a:fld>
            <a:endParaRPr lang="en-GB"/>
          </a:p>
        </p:txBody>
      </p:sp>
      <p:sp>
        <p:nvSpPr>
          <p:cNvPr id="5" name="Footer Placeholder 4">
            <a:extLst>
              <a:ext uri="{FF2B5EF4-FFF2-40B4-BE49-F238E27FC236}">
                <a16:creationId xmlns:a16="http://schemas.microsoft.com/office/drawing/2014/main" id="{DBBF92BC-7581-47D2-A2CA-AE0DE45732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745F05C-7B88-4041-8108-5FFFD08744A7}"/>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741399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3267D-2D68-4F95-B577-CEF33D9B119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9F53779-E28A-4E7D-81AF-8C61792CB9D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F02261-A4E1-4986-A0DF-0BBC8DE3689D}"/>
              </a:ext>
            </a:extLst>
          </p:cNvPr>
          <p:cNvSpPr>
            <a:spLocks noGrp="1"/>
          </p:cNvSpPr>
          <p:nvPr>
            <p:ph type="dt" sz="half" idx="10"/>
          </p:nvPr>
        </p:nvSpPr>
        <p:spPr/>
        <p:txBody>
          <a:bodyPr/>
          <a:lstStyle/>
          <a:p>
            <a:fld id="{405BCF5D-2314-4142-86A0-6E6FFFEB052A}" type="datetimeFigureOut">
              <a:rPr lang="en-GB" smtClean="0"/>
              <a:t>06/10/2022</a:t>
            </a:fld>
            <a:endParaRPr lang="en-GB"/>
          </a:p>
        </p:txBody>
      </p:sp>
      <p:sp>
        <p:nvSpPr>
          <p:cNvPr id="5" name="Footer Placeholder 4">
            <a:extLst>
              <a:ext uri="{FF2B5EF4-FFF2-40B4-BE49-F238E27FC236}">
                <a16:creationId xmlns:a16="http://schemas.microsoft.com/office/drawing/2014/main" id="{C14F3E4D-C40A-4768-A874-D99E828989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5D55AA-ACC8-4A71-A037-D78F3E41C549}"/>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068354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7F131-6D49-42B9-81FE-D98DF0490E37}"/>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5C00473-5F91-48DC-B95B-EB4D02E7ADAF}"/>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413FBD9-5667-4C4C-8FD3-A9F7ECCFED57}"/>
              </a:ext>
            </a:extLst>
          </p:cNvPr>
          <p:cNvSpPr>
            <a:spLocks noGrp="1"/>
          </p:cNvSpPr>
          <p:nvPr>
            <p:ph type="dt" sz="half" idx="10"/>
          </p:nvPr>
        </p:nvSpPr>
        <p:spPr/>
        <p:txBody>
          <a:bodyPr/>
          <a:lstStyle/>
          <a:p>
            <a:fld id="{405BCF5D-2314-4142-86A0-6E6FFFEB052A}" type="datetimeFigureOut">
              <a:rPr lang="en-GB" smtClean="0"/>
              <a:t>06/10/2022</a:t>
            </a:fld>
            <a:endParaRPr lang="en-GB"/>
          </a:p>
        </p:txBody>
      </p:sp>
      <p:sp>
        <p:nvSpPr>
          <p:cNvPr id="5" name="Footer Placeholder 4">
            <a:extLst>
              <a:ext uri="{FF2B5EF4-FFF2-40B4-BE49-F238E27FC236}">
                <a16:creationId xmlns:a16="http://schemas.microsoft.com/office/drawing/2014/main" id="{5820E9B8-6FC8-4056-8554-9F1F412EE4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4EB954-42AE-4CFD-8EB3-148684AF0E30}"/>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522508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E22F6-8A1F-4BDD-98BA-861B10A405E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F5D0B2B-4BF6-4A55-8259-FB0DDE718673}"/>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F44B04F-6007-4383-914D-A43926367062}"/>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8941E75-EB46-4201-BCDA-F1012040723C}"/>
              </a:ext>
            </a:extLst>
          </p:cNvPr>
          <p:cNvSpPr>
            <a:spLocks noGrp="1"/>
          </p:cNvSpPr>
          <p:nvPr>
            <p:ph type="dt" sz="half" idx="10"/>
          </p:nvPr>
        </p:nvSpPr>
        <p:spPr/>
        <p:txBody>
          <a:bodyPr/>
          <a:lstStyle/>
          <a:p>
            <a:fld id="{405BCF5D-2314-4142-86A0-6E6FFFEB052A}" type="datetimeFigureOut">
              <a:rPr lang="en-GB" smtClean="0"/>
              <a:t>06/10/2022</a:t>
            </a:fld>
            <a:endParaRPr lang="en-GB"/>
          </a:p>
        </p:txBody>
      </p:sp>
      <p:sp>
        <p:nvSpPr>
          <p:cNvPr id="6" name="Footer Placeholder 5">
            <a:extLst>
              <a:ext uri="{FF2B5EF4-FFF2-40B4-BE49-F238E27FC236}">
                <a16:creationId xmlns:a16="http://schemas.microsoft.com/office/drawing/2014/main" id="{654ED460-55C4-4538-9130-839888F63EC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11A1D77-65F7-4192-9013-7AAD8C0118B5}"/>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902303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50510-11F4-4EEA-899F-2FDCB5150D4A}"/>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37AC93-BBAC-46BF-838E-8D65A1639915}"/>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B4968340-6760-4F79-BC81-543142EFEED9}"/>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A955488-098E-4B66-8717-C6C81B674894}"/>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7E89AD8E-2075-43E3-8EE2-1F398A1A0BA4}"/>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9E3F49A-0BBC-4DFF-BDA1-FB5D1982DD5F}"/>
              </a:ext>
            </a:extLst>
          </p:cNvPr>
          <p:cNvSpPr>
            <a:spLocks noGrp="1"/>
          </p:cNvSpPr>
          <p:nvPr>
            <p:ph type="dt" sz="half" idx="10"/>
          </p:nvPr>
        </p:nvSpPr>
        <p:spPr/>
        <p:txBody>
          <a:bodyPr/>
          <a:lstStyle/>
          <a:p>
            <a:fld id="{405BCF5D-2314-4142-86A0-6E6FFFEB052A}" type="datetimeFigureOut">
              <a:rPr lang="en-GB" smtClean="0"/>
              <a:t>06/10/2022</a:t>
            </a:fld>
            <a:endParaRPr lang="en-GB"/>
          </a:p>
        </p:txBody>
      </p:sp>
      <p:sp>
        <p:nvSpPr>
          <p:cNvPr id="8" name="Footer Placeholder 7">
            <a:extLst>
              <a:ext uri="{FF2B5EF4-FFF2-40B4-BE49-F238E27FC236}">
                <a16:creationId xmlns:a16="http://schemas.microsoft.com/office/drawing/2014/main" id="{C432C153-13BE-442D-AD99-B3D8C2020BF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1DEDB6A-897B-4860-8448-820BE58D115E}"/>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1905246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E1585-1596-4EB9-8292-93DDA3B59E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D58D7A-CCF0-414F-9672-73885681A196}"/>
              </a:ext>
            </a:extLst>
          </p:cNvPr>
          <p:cNvSpPr>
            <a:spLocks noGrp="1"/>
          </p:cNvSpPr>
          <p:nvPr>
            <p:ph type="dt" sz="half" idx="10"/>
          </p:nvPr>
        </p:nvSpPr>
        <p:spPr/>
        <p:txBody>
          <a:bodyPr/>
          <a:lstStyle/>
          <a:p>
            <a:fld id="{405BCF5D-2314-4142-86A0-6E6FFFEB052A}" type="datetimeFigureOut">
              <a:rPr lang="en-GB" smtClean="0"/>
              <a:t>06/10/2022</a:t>
            </a:fld>
            <a:endParaRPr lang="en-GB"/>
          </a:p>
        </p:txBody>
      </p:sp>
      <p:sp>
        <p:nvSpPr>
          <p:cNvPr id="4" name="Footer Placeholder 3">
            <a:extLst>
              <a:ext uri="{FF2B5EF4-FFF2-40B4-BE49-F238E27FC236}">
                <a16:creationId xmlns:a16="http://schemas.microsoft.com/office/drawing/2014/main" id="{2F0E79FE-64B9-4190-ADB6-E6823EB85BB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F7FB9DA-A8A9-4550-9B4F-8D103517CD9C}"/>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991607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112061-DD72-40D6-A3E9-06CE2B7D089B}"/>
              </a:ext>
            </a:extLst>
          </p:cNvPr>
          <p:cNvSpPr>
            <a:spLocks noGrp="1"/>
          </p:cNvSpPr>
          <p:nvPr>
            <p:ph type="dt" sz="half" idx="10"/>
          </p:nvPr>
        </p:nvSpPr>
        <p:spPr/>
        <p:txBody>
          <a:bodyPr/>
          <a:lstStyle/>
          <a:p>
            <a:fld id="{405BCF5D-2314-4142-86A0-6E6FFFEB052A}" type="datetimeFigureOut">
              <a:rPr lang="en-GB" smtClean="0"/>
              <a:t>06/10/2022</a:t>
            </a:fld>
            <a:endParaRPr lang="en-GB"/>
          </a:p>
        </p:txBody>
      </p:sp>
      <p:sp>
        <p:nvSpPr>
          <p:cNvPr id="3" name="Footer Placeholder 2">
            <a:extLst>
              <a:ext uri="{FF2B5EF4-FFF2-40B4-BE49-F238E27FC236}">
                <a16:creationId xmlns:a16="http://schemas.microsoft.com/office/drawing/2014/main" id="{95B05761-9D12-41B1-8BD3-9993843801B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55CC532-E827-4C9F-8B24-ECFB01093DFD}"/>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2101402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3FC42-CE20-4195-98E8-68573D89C5E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701F88B-E837-4FDE-8BFD-A72799E7F284}"/>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5CDB352-3D60-41D9-AB88-7606A025608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B6C15151-BD5F-435E-82BA-356392743F48}"/>
              </a:ext>
            </a:extLst>
          </p:cNvPr>
          <p:cNvSpPr>
            <a:spLocks noGrp="1"/>
          </p:cNvSpPr>
          <p:nvPr>
            <p:ph type="dt" sz="half" idx="10"/>
          </p:nvPr>
        </p:nvSpPr>
        <p:spPr/>
        <p:txBody>
          <a:bodyPr/>
          <a:lstStyle/>
          <a:p>
            <a:fld id="{405BCF5D-2314-4142-86A0-6E6FFFEB052A}" type="datetimeFigureOut">
              <a:rPr lang="en-GB" smtClean="0"/>
              <a:t>06/10/2022</a:t>
            </a:fld>
            <a:endParaRPr lang="en-GB"/>
          </a:p>
        </p:txBody>
      </p:sp>
      <p:sp>
        <p:nvSpPr>
          <p:cNvPr id="6" name="Footer Placeholder 5">
            <a:extLst>
              <a:ext uri="{FF2B5EF4-FFF2-40B4-BE49-F238E27FC236}">
                <a16:creationId xmlns:a16="http://schemas.microsoft.com/office/drawing/2014/main" id="{70B5C0A3-72BC-4F5B-8F96-3790F58BC7B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2294C5C-E42A-4042-8488-DFF0CAB66B5E}"/>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883461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5660B-2A7E-4DBC-9394-C0D6CC35F1F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D299FF8-AD97-4B44-A81E-8AA815FA9348}"/>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F834B3E7-3979-45D2-B1BB-117BDADA761F}"/>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922D41DD-C30B-4FA2-A056-9B486FDB68D3}"/>
              </a:ext>
            </a:extLst>
          </p:cNvPr>
          <p:cNvSpPr>
            <a:spLocks noGrp="1"/>
          </p:cNvSpPr>
          <p:nvPr>
            <p:ph type="dt" sz="half" idx="10"/>
          </p:nvPr>
        </p:nvSpPr>
        <p:spPr/>
        <p:txBody>
          <a:bodyPr/>
          <a:lstStyle/>
          <a:p>
            <a:fld id="{405BCF5D-2314-4142-86A0-6E6FFFEB052A}" type="datetimeFigureOut">
              <a:rPr lang="en-GB" smtClean="0"/>
              <a:t>06/10/2022</a:t>
            </a:fld>
            <a:endParaRPr lang="en-GB"/>
          </a:p>
        </p:txBody>
      </p:sp>
      <p:sp>
        <p:nvSpPr>
          <p:cNvPr id="6" name="Footer Placeholder 5">
            <a:extLst>
              <a:ext uri="{FF2B5EF4-FFF2-40B4-BE49-F238E27FC236}">
                <a16:creationId xmlns:a16="http://schemas.microsoft.com/office/drawing/2014/main" id="{5A71F63A-E35F-4D15-B330-04DCCA847B9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6409E1D-10A7-499E-B30A-6B9017B6BE0C}"/>
              </a:ext>
            </a:extLst>
          </p:cNvPr>
          <p:cNvSpPr>
            <a:spLocks noGrp="1"/>
          </p:cNvSpPr>
          <p:nvPr>
            <p:ph type="sldNum" sz="quarter" idx="12"/>
          </p:nvPr>
        </p:nvSpPr>
        <p:spPr/>
        <p:txBody>
          <a:bodyPr/>
          <a:lstStyle/>
          <a:p>
            <a:fld id="{6B3A1EAE-D8C3-46FE-BC3C-A85321376529}" type="slidenum">
              <a:rPr lang="en-GB" smtClean="0"/>
              <a:t>‹#›</a:t>
            </a:fld>
            <a:endParaRPr lang="en-GB"/>
          </a:p>
        </p:txBody>
      </p:sp>
    </p:spTree>
    <p:extLst>
      <p:ext uri="{BB962C8B-B14F-4D97-AF65-F5344CB8AC3E}">
        <p14:creationId xmlns:p14="http://schemas.microsoft.com/office/powerpoint/2010/main" val="3207681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494AB4-FD4E-42E0-ADDA-2EDFDCCBB712}"/>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84BC7A7-2635-488A-843E-2D8EC3A89A9C}"/>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F87141-2D58-4F21-9EB8-1AA64941BF69}"/>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05BCF5D-2314-4142-86A0-6E6FFFEB052A}" type="datetimeFigureOut">
              <a:rPr lang="en-GB" smtClean="0"/>
              <a:t>06/10/2022</a:t>
            </a:fld>
            <a:endParaRPr lang="en-GB"/>
          </a:p>
        </p:txBody>
      </p:sp>
      <p:sp>
        <p:nvSpPr>
          <p:cNvPr id="5" name="Footer Placeholder 4">
            <a:extLst>
              <a:ext uri="{FF2B5EF4-FFF2-40B4-BE49-F238E27FC236}">
                <a16:creationId xmlns:a16="http://schemas.microsoft.com/office/drawing/2014/main" id="{A885733C-EA0C-4A57-8928-252DB599DF0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743079B-B9F6-493E-9A22-3183509856F7}"/>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B3A1EAE-D8C3-46FE-BC3C-A85321376529}" type="slidenum">
              <a:rPr lang="en-GB" smtClean="0"/>
              <a:t>‹#›</a:t>
            </a:fld>
            <a:endParaRPr lang="en-GB"/>
          </a:p>
        </p:txBody>
      </p:sp>
    </p:spTree>
    <p:extLst>
      <p:ext uri="{BB962C8B-B14F-4D97-AF65-F5344CB8AC3E}">
        <p14:creationId xmlns:p14="http://schemas.microsoft.com/office/powerpoint/2010/main" val="313665462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PPWeek22.com"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ww.ppn.nhs.uk"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www.ppn.nhs.uk/north-east-and-yorkshire" TargetMode="External"/><Relationship Id="rId3" Type="http://schemas.openxmlformats.org/officeDocument/2006/relationships/hyperlink" Target="mailto:spnt.ppnengland@nhs.net" TargetMode="External"/><Relationship Id="rId7" Type="http://schemas.openxmlformats.org/officeDocument/2006/relationships/hyperlink" Target="https://www.ppn.nhs.uk/midlands"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ppn.nhs.uk/london" TargetMode="External"/><Relationship Id="rId11" Type="http://schemas.openxmlformats.org/officeDocument/2006/relationships/hyperlink" Target="https://www.ppn.nhs.uk/south-west" TargetMode="External"/><Relationship Id="rId5" Type="http://schemas.openxmlformats.org/officeDocument/2006/relationships/hyperlink" Target="https://www.ppn.nhs.uk/east-of-england" TargetMode="External"/><Relationship Id="rId10" Type="http://schemas.openxmlformats.org/officeDocument/2006/relationships/hyperlink" Target="https://www.ppn.nhs.uk/south-east" TargetMode="External"/><Relationship Id="rId4" Type="http://schemas.openxmlformats.org/officeDocument/2006/relationships/hyperlink" Target="https://www.ppn.nhs.uk/" TargetMode="External"/><Relationship Id="rId9" Type="http://schemas.openxmlformats.org/officeDocument/2006/relationships/hyperlink" Target="https://www.nwppn.nhs.uk/"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healthcareers.nhs.uk/explore-roles/psychological-therapies/roles-psychological-therapies"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PPWeek22.com"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s://www.ppn.nhs.uk/"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PPWeek22.com"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hyperlink" Target="https://twitter.com/NEandY_PPN" TargetMode="External"/><Relationship Id="rId3" Type="http://schemas.openxmlformats.org/officeDocument/2006/relationships/hyperlink" Target="https://www.ppn.nhs.uk/resources/conferences" TargetMode="External"/><Relationship Id="rId7" Type="http://schemas.openxmlformats.org/officeDocument/2006/relationships/hyperlink" Target="https://twitter.com/PPNMidlands"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twitter.com/LondonPPN" TargetMode="External"/><Relationship Id="rId11" Type="http://schemas.openxmlformats.org/officeDocument/2006/relationships/hyperlink" Target="https://twitter.com/swppn" TargetMode="External"/><Relationship Id="rId5" Type="http://schemas.openxmlformats.org/officeDocument/2006/relationships/hyperlink" Target="https://twitter.com/PPNEast" TargetMode="External"/><Relationship Id="rId10" Type="http://schemas.openxmlformats.org/officeDocument/2006/relationships/hyperlink" Target="https://twitter.com/se_ppn" TargetMode="External"/><Relationship Id="rId4" Type="http://schemas.openxmlformats.org/officeDocument/2006/relationships/hyperlink" Target="https://twitter.com/PPNEngland" TargetMode="External"/><Relationship Id="rId9" Type="http://schemas.openxmlformats.org/officeDocument/2006/relationships/hyperlink" Target="https://twitter.com/NWPP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442938" y="1600462"/>
            <a:ext cx="7827818" cy="2908489"/>
          </a:xfrm>
          <a:prstGeom prst="rect">
            <a:avLst/>
          </a:prstGeom>
          <a:noFill/>
        </p:spPr>
        <p:txBody>
          <a:bodyPr wrap="square" lIns="91440" tIns="45720" rIns="91440" bIns="45720" rtlCol="0" anchor="t">
            <a:spAutoFit/>
          </a:bodyPr>
          <a:lstStyle/>
          <a:p>
            <a:pPr algn="ctr"/>
            <a:r>
              <a:rPr lang="en-GB" sz="3200" b="1">
                <a:solidFill>
                  <a:srgbClr val="7030A0"/>
                </a:solidFill>
                <a:latin typeface="Century Gothic" panose="020B0502020202020204" pitchFamily="34" charset="0"/>
              </a:rPr>
              <a:t>Psychological Professions Week 2022</a:t>
            </a:r>
          </a:p>
          <a:p>
            <a:pPr algn="ctr"/>
            <a:r>
              <a:rPr lang="en-GB" sz="3200" b="1">
                <a:solidFill>
                  <a:srgbClr val="141B2B"/>
                </a:solidFill>
                <a:latin typeface="Century Gothic" panose="020B0502020202020204" pitchFamily="34" charset="0"/>
              </a:rPr>
              <a:t>Communication Pack</a:t>
            </a:r>
          </a:p>
          <a:p>
            <a:pPr algn="ctr"/>
            <a:endParaRPr lang="en-GB" sz="4000">
              <a:solidFill>
                <a:srgbClr val="7030A0"/>
              </a:solidFill>
              <a:latin typeface="Calibri" panose="020F0502020204030204"/>
            </a:endParaRPr>
          </a:p>
          <a:p>
            <a:pPr algn="ctr"/>
            <a:r>
              <a:rPr lang="en-GB" sz="1800">
                <a:solidFill>
                  <a:srgbClr val="7030A0"/>
                </a:solidFill>
                <a:latin typeface="Century Gothic" panose="020B0502020202020204" pitchFamily="34" charset="0"/>
              </a:rPr>
              <a:t>14 November 2022 – 18 November 2022</a:t>
            </a:r>
          </a:p>
          <a:p>
            <a:endParaRPr lang="en-GB" sz="3200">
              <a:solidFill>
                <a:srgbClr val="7030A0"/>
              </a:solidFill>
              <a:effectLst>
                <a:outerShdw blurRad="38100" dist="38100" dir="2700000" algn="tl">
                  <a:srgbClr val="000000">
                    <a:alpha val="43137"/>
                  </a:srgbClr>
                </a:outerShdw>
              </a:effectLst>
              <a:latin typeface="Calibri" panose="020F0502020204030204"/>
            </a:endParaRPr>
          </a:p>
          <a:p>
            <a:endParaRPr lang="en-GB" sz="2700">
              <a:solidFill>
                <a:srgbClr val="7030A0"/>
              </a:solidFill>
              <a:effectLst>
                <a:outerShdw blurRad="38100" dist="38100" dir="2700000" algn="tl">
                  <a:srgbClr val="000000">
                    <a:alpha val="43137"/>
                  </a:srgbClr>
                </a:outerShdw>
              </a:effectLst>
              <a:latin typeface="Calibri" panose="020F0502020204030204"/>
            </a:endParaRP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5915477" y="141958"/>
            <a:ext cx="3228523" cy="1203158"/>
          </a:xfrm>
          <a:prstGeom prst="rect">
            <a:avLst/>
          </a:prstGeom>
        </p:spPr>
      </p:pic>
      <p:grpSp>
        <p:nvGrpSpPr>
          <p:cNvPr id="15" name="Group 14">
            <a:extLst>
              <a:ext uri="{FF2B5EF4-FFF2-40B4-BE49-F238E27FC236}">
                <a16:creationId xmlns:a16="http://schemas.microsoft.com/office/drawing/2014/main" id="{41F90BCC-7A30-61D0-0CB3-A2B223D78221}"/>
              </a:ext>
            </a:extLst>
          </p:cNvPr>
          <p:cNvGrpSpPr/>
          <p:nvPr/>
        </p:nvGrpSpPr>
        <p:grpSpPr>
          <a:xfrm>
            <a:off x="0" y="4271041"/>
            <a:ext cx="9721358" cy="705558"/>
            <a:chOff x="0" y="4271041"/>
            <a:chExt cx="9721358" cy="705558"/>
          </a:xfrm>
        </p:grpSpPr>
        <p:sp>
          <p:nvSpPr>
            <p:cNvPr id="10" name="TextBox 9">
              <a:extLst>
                <a:ext uri="{FF2B5EF4-FFF2-40B4-BE49-F238E27FC236}">
                  <a16:creationId xmlns:a16="http://schemas.microsoft.com/office/drawing/2014/main" id="{B04C35E1-1F20-4373-B4B6-B5C6D2D77029}"/>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#PsychologicalProfessionsWeek2022 </a:t>
              </a:r>
              <a:endParaRPr lang="en-US" sz="1800">
                <a:solidFill>
                  <a:srgbClr val="7030A0"/>
                </a:solidFill>
                <a:latin typeface="Century Gothic" panose="020B0502020202020204" pitchFamily="34" charset="0"/>
              </a:endParaRPr>
            </a:p>
          </p:txBody>
        </p:sp>
        <p:sp>
          <p:nvSpPr>
            <p:cNvPr id="11" name="TextBox 10">
              <a:extLst>
                <a:ext uri="{FF2B5EF4-FFF2-40B4-BE49-F238E27FC236}">
                  <a16:creationId xmlns:a16="http://schemas.microsoft.com/office/drawing/2014/main" id="{E8070782-9781-4A3D-8B42-2605D4509584}"/>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#PPWeek22 </a:t>
              </a:r>
              <a:endParaRPr lang="en-US" sz="1800">
                <a:solidFill>
                  <a:srgbClr val="7030A0"/>
                </a:solidFill>
                <a:latin typeface="Century Gothic" panose="020B0502020202020204" pitchFamily="34" charset="0"/>
              </a:endParaRPr>
            </a:p>
          </p:txBody>
        </p:sp>
        <p:cxnSp>
          <p:nvCxnSpPr>
            <p:cNvPr id="4" name="Straight Connector 3">
              <a:extLst>
                <a:ext uri="{FF2B5EF4-FFF2-40B4-BE49-F238E27FC236}">
                  <a16:creationId xmlns:a16="http://schemas.microsoft.com/office/drawing/2014/main" id="{A6B5387E-D8B5-8F5D-4460-4E39E879E02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A6C25BC-30D2-7D2F-8F99-119B888926D9}"/>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8272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86781" y="179472"/>
            <a:ext cx="7632595" cy="1554272"/>
          </a:xfrm>
          <a:prstGeom prst="rect">
            <a:avLst/>
          </a:prstGeom>
          <a:noFill/>
        </p:spPr>
        <p:txBody>
          <a:bodyPr wrap="square" lIns="91440" tIns="45720" rIns="91440" bIns="45720" rtlCol="0" anchor="t">
            <a:spAutoFit/>
          </a:bodyPr>
          <a:lstStyle/>
          <a:p>
            <a:r>
              <a:rPr lang="en-GB" sz="3600" b="1">
                <a:solidFill>
                  <a:srgbClr val="7030A0"/>
                </a:solidFill>
                <a:latin typeface="Century Gothic" panose="020B0502020202020204" pitchFamily="34" charset="0"/>
                <a:ea typeface="Calibri"/>
                <a:cs typeface="Calibri"/>
              </a:rPr>
              <a:t>Key messages</a:t>
            </a:r>
            <a:endParaRPr lang="en-GB" sz="3200" b="1">
              <a:solidFill>
                <a:srgbClr val="7030A0"/>
              </a:solidFill>
              <a:latin typeface="Century Gothic" panose="020B0502020202020204" pitchFamily="34" charset="0"/>
              <a:ea typeface="Calibri"/>
              <a:cs typeface="Calibri"/>
            </a:endParaRPr>
          </a:p>
          <a:p>
            <a:endParaRPr lang="en-GB" sz="3200" b="1">
              <a:solidFill>
                <a:srgbClr val="7030A0"/>
              </a:solidFill>
              <a:effectLst>
                <a:outerShdw blurRad="38100" dist="38100" dir="2700000" algn="tl">
                  <a:srgbClr val="000000">
                    <a:alpha val="43137"/>
                  </a:srgbClr>
                </a:outerShdw>
              </a:effectLst>
              <a:latin typeface="Calibri" panose="020F0502020204030204"/>
            </a:endParaRPr>
          </a:p>
          <a:p>
            <a:endParaRPr lang="en-GB" sz="2700" b="1">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6990347" y="84221"/>
            <a:ext cx="2153653" cy="802591"/>
          </a:xfrm>
          <a:prstGeom prst="rect">
            <a:avLst/>
          </a:prstGeom>
        </p:spPr>
      </p:pic>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288099" y="1070853"/>
            <a:ext cx="8426949" cy="2893100"/>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400" b="0" i="0">
                <a:effectLst/>
                <a:latin typeface="Didact Gothic"/>
              </a:rPr>
              <a:t>Psychological Professions Week </a:t>
            </a:r>
            <a:r>
              <a:rPr lang="en-GB" sz="1400">
                <a:latin typeface="Didact Gothic"/>
              </a:rPr>
              <a:t>2022 is</a:t>
            </a:r>
            <a:r>
              <a:rPr lang="en-GB" sz="1400" b="0" i="0">
                <a:effectLst/>
                <a:latin typeface="Didact Gothic"/>
              </a:rPr>
              <a:t> </a:t>
            </a:r>
            <a:r>
              <a:rPr lang="en-GB" sz="1400">
                <a:latin typeface="Didact Gothic"/>
              </a:rPr>
              <a:t>taking place </a:t>
            </a:r>
            <a:r>
              <a:rPr lang="en-GB" sz="1400" b="0" i="0">
                <a:effectLst/>
                <a:latin typeface="Didact Gothic"/>
              </a:rPr>
              <a:t>14-18 November 2022</a:t>
            </a:r>
          </a:p>
          <a:p>
            <a:pPr marL="285750" indent="-285750">
              <a:buFont typeface="Arial" panose="020B0604020202020204" pitchFamily="34" charset="0"/>
              <a:buChar char="•"/>
            </a:pPr>
            <a:r>
              <a:rPr lang="en-GB" sz="1400" b="0" i="0">
                <a:effectLst/>
                <a:latin typeface="Didact Gothic"/>
              </a:rPr>
              <a:t>The </a:t>
            </a:r>
            <a:r>
              <a:rPr lang="en-GB" sz="1400">
                <a:latin typeface="Didact Gothic"/>
              </a:rPr>
              <a:t>week</a:t>
            </a:r>
            <a:r>
              <a:rPr lang="en-GB" sz="1400" b="0" i="0">
                <a:effectLst/>
                <a:latin typeface="Didact Gothic"/>
              </a:rPr>
              <a:t> is led by the Psychological </a:t>
            </a:r>
            <a:r>
              <a:rPr lang="en-GB" sz="1400">
                <a:latin typeface="Didact Gothic"/>
              </a:rPr>
              <a:t>Professions Network</a:t>
            </a:r>
            <a:r>
              <a:rPr lang="en-GB" sz="1400" b="0" i="0">
                <a:effectLst/>
                <a:latin typeface="Didact Gothic"/>
              </a:rPr>
              <a:t> and aims to</a:t>
            </a:r>
            <a:r>
              <a:rPr lang="en-GB" sz="1400">
                <a:latin typeface="Didact Gothic"/>
              </a:rPr>
              <a:t> celebrate the impact and highlight the potential of the psychological professions</a:t>
            </a:r>
            <a:endParaRPr lang="en-GB" sz="1400" b="0" i="0">
              <a:effectLst/>
              <a:latin typeface="Didact Gothic" panose="00000500000000000000" pitchFamily="2" charset="0"/>
            </a:endParaRPr>
          </a:p>
          <a:p>
            <a:pPr marL="285750" indent="-285750">
              <a:buFont typeface="Arial" panose="020B0604020202020204" pitchFamily="34" charset="0"/>
              <a:buChar char="•"/>
            </a:pPr>
            <a:r>
              <a:rPr lang="en-GB" sz="1400">
                <a:latin typeface="Didact Gothic"/>
              </a:rPr>
              <a:t>Join in Psychological Professions Week 2022 by registering for the PPN Conference (from 3 October) at </a:t>
            </a:r>
            <a:r>
              <a:rPr lang="en-GB" sz="1400">
                <a:latin typeface="Didact Gothic"/>
                <a:hlinkClick r:id="rId3"/>
              </a:rPr>
              <a:t>www.PPWeek22.com.</a:t>
            </a:r>
            <a:r>
              <a:rPr lang="en-GB" sz="1400">
                <a:latin typeface="Didact Gothic"/>
              </a:rPr>
              <a:t> Attend one or more of the PPN Conference virtual sessions, a local event, or organise an activity to mark the week locally. </a:t>
            </a:r>
            <a:endParaRPr lang="en-GB" sz="1400">
              <a:highlight>
                <a:srgbClr val="FFFF00"/>
              </a:highlight>
              <a:latin typeface="Didact Gothic"/>
            </a:endParaRPr>
          </a:p>
          <a:p>
            <a:pPr marL="285750" indent="-285750">
              <a:buFont typeface="Arial" panose="020B0604020202020204" pitchFamily="34" charset="0"/>
              <a:buChar char="•"/>
            </a:pPr>
            <a:r>
              <a:rPr lang="en-GB" sz="1400">
                <a:latin typeface="Didact Gothic"/>
              </a:rPr>
              <a:t>The PPN Conference is free and virtual, including:</a:t>
            </a:r>
          </a:p>
          <a:p>
            <a:pPr marL="628650" lvl="1" indent="-285750">
              <a:buFont typeface="Arial" panose="020B0604020202020204" pitchFamily="34" charset="0"/>
              <a:buChar char="•"/>
            </a:pPr>
            <a:r>
              <a:rPr lang="en-GB" sz="1400">
                <a:latin typeface="Didact Gothic"/>
              </a:rPr>
              <a:t>exploring</a:t>
            </a:r>
            <a:r>
              <a:rPr lang="en-GB" sz="1400" b="0" i="0">
                <a:effectLst/>
                <a:latin typeface="Didact Gothic"/>
              </a:rPr>
              <a:t> how you can get into and develop your career within the psychological professions</a:t>
            </a:r>
          </a:p>
          <a:p>
            <a:pPr marL="628650" lvl="1" indent="-285750">
              <a:buFont typeface="Arial" panose="020B0604020202020204" pitchFamily="34" charset="0"/>
              <a:buChar char="•"/>
            </a:pPr>
            <a:r>
              <a:rPr lang="en-GB" sz="1400">
                <a:latin typeface="Didact Gothic"/>
              </a:rPr>
              <a:t>showcasing</a:t>
            </a:r>
            <a:r>
              <a:rPr lang="en-GB" sz="1400" b="0" i="0">
                <a:effectLst/>
                <a:latin typeface="Didact Gothic"/>
              </a:rPr>
              <a:t> how people with lived experience have helped shape the professions and the services they deliver so the high-quality care can be delivered for service users, their families and carers</a:t>
            </a:r>
          </a:p>
          <a:p>
            <a:pPr marL="628650" lvl="1" indent="-285750">
              <a:buFont typeface="Arial" panose="020B0604020202020204" pitchFamily="34" charset="0"/>
              <a:buChar char="•"/>
            </a:pPr>
            <a:r>
              <a:rPr lang="en-GB" sz="1400">
                <a:latin typeface="Didact Gothic"/>
              </a:rPr>
              <a:t>exploring</a:t>
            </a:r>
            <a:r>
              <a:rPr lang="en-GB" sz="1400" b="0" i="0">
                <a:effectLst/>
                <a:latin typeface="Didact Gothic"/>
              </a:rPr>
              <a:t> what the future holds and contribute towards growing and developing the </a:t>
            </a:r>
            <a:r>
              <a:rPr lang="en-GB" sz="1400">
                <a:latin typeface="Didact Gothic"/>
              </a:rPr>
              <a:t>psychological</a:t>
            </a:r>
            <a:r>
              <a:rPr lang="en-GB" sz="1400" b="0" i="0">
                <a:effectLst/>
                <a:latin typeface="Didact Gothic"/>
              </a:rPr>
              <a:t> </a:t>
            </a:r>
            <a:r>
              <a:rPr lang="en-GB" sz="1400">
                <a:latin typeface="Didact Gothic"/>
              </a:rPr>
              <a:t>professions</a:t>
            </a:r>
            <a:r>
              <a:rPr lang="en-GB" sz="1400" b="0" i="0">
                <a:effectLst/>
                <a:latin typeface="Didact Gothic"/>
              </a:rPr>
              <a:t> across England. </a:t>
            </a:r>
            <a:endParaRPr lang="en-GB" sz="1400">
              <a:highlight>
                <a:srgbClr val="FFFF00"/>
              </a:highlight>
              <a:latin typeface="Didact Gothic"/>
            </a:endParaRPr>
          </a:p>
          <a:p>
            <a:pPr marL="285750" indent="-285750">
              <a:buFont typeface="Arial" panose="020B0604020202020204" pitchFamily="34" charset="0"/>
              <a:buChar char="•"/>
            </a:pPr>
            <a:r>
              <a:rPr lang="en-GB" sz="1400">
                <a:latin typeface="Didact Gothic"/>
              </a:rPr>
              <a:t>It is FREE to become</a:t>
            </a:r>
            <a:r>
              <a:rPr lang="en-GB" sz="1400" b="0" i="0">
                <a:effectLst/>
                <a:latin typeface="Didact Gothic"/>
              </a:rPr>
              <a:t> a member of </a:t>
            </a:r>
            <a:r>
              <a:rPr lang="en-GB" sz="1400">
                <a:latin typeface="Didact Gothic"/>
              </a:rPr>
              <a:t>Psychological Professions Network, visit</a:t>
            </a:r>
            <a:r>
              <a:rPr lang="en-GB" sz="1400">
                <a:solidFill>
                  <a:srgbClr val="222222"/>
                </a:solidFill>
                <a:latin typeface="Didact Gothic"/>
              </a:rPr>
              <a:t> </a:t>
            </a:r>
            <a:r>
              <a:rPr lang="en-GB" sz="1400">
                <a:solidFill>
                  <a:srgbClr val="222222"/>
                </a:solidFill>
                <a:latin typeface="Didact Gothic"/>
                <a:hlinkClick r:id="rId4"/>
              </a:rPr>
              <a:t>www.ppn.nhs.uk</a:t>
            </a:r>
            <a:r>
              <a:rPr lang="en-GB" sz="1400">
                <a:solidFill>
                  <a:srgbClr val="222222"/>
                </a:solidFill>
                <a:latin typeface="Didact Gothic"/>
              </a:rPr>
              <a:t>. </a:t>
            </a:r>
            <a:endParaRPr lang="en-GB" sz="1400" b="0" i="0">
              <a:effectLst/>
              <a:latin typeface="Didact Gothic" panose="00000500000000000000" pitchFamily="2" charset="0"/>
            </a:endParaRPr>
          </a:p>
        </p:txBody>
      </p:sp>
      <p:grpSp>
        <p:nvGrpSpPr>
          <p:cNvPr id="4" name="Group 3">
            <a:extLst>
              <a:ext uri="{FF2B5EF4-FFF2-40B4-BE49-F238E27FC236}">
                <a16:creationId xmlns:a16="http://schemas.microsoft.com/office/drawing/2014/main" id="{64688CB2-2A65-5A1D-EDFD-380E4BC7DC9F}"/>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#PsychologicalProfessionsWeek2022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#PPWeek22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83812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70878" y="288858"/>
            <a:ext cx="7632595" cy="1554272"/>
          </a:xfrm>
          <a:prstGeom prst="rect">
            <a:avLst/>
          </a:prstGeom>
          <a:noFill/>
        </p:spPr>
        <p:txBody>
          <a:bodyPr wrap="square" rtlCol="0">
            <a:spAutoFit/>
          </a:bodyPr>
          <a:lstStyle/>
          <a:p>
            <a:r>
              <a:rPr lang="en-GB" sz="3600" b="1">
                <a:solidFill>
                  <a:srgbClr val="7030A0"/>
                </a:solidFill>
                <a:latin typeface="Century Gothic" panose="020B0502020202020204" pitchFamily="34" charset="0"/>
              </a:rPr>
              <a:t>Further information</a:t>
            </a:r>
            <a:endParaRPr lang="en-GB" sz="3200" b="1">
              <a:solidFill>
                <a:srgbClr val="7030A0"/>
              </a:solidFill>
              <a:latin typeface="Century Gothic" panose="020B0502020202020204" pitchFamily="34" charset="0"/>
            </a:endParaRPr>
          </a:p>
          <a:p>
            <a:endParaRPr lang="en-GB" sz="3200">
              <a:solidFill>
                <a:srgbClr val="7030A0"/>
              </a:solidFill>
              <a:effectLst>
                <a:outerShdw blurRad="38100" dist="38100" dir="2700000" algn="tl">
                  <a:srgbClr val="000000">
                    <a:alpha val="43137"/>
                  </a:srgbClr>
                </a:outerShdw>
              </a:effectLst>
              <a:latin typeface="Calibri" panose="020F0502020204030204"/>
            </a:endParaRPr>
          </a:p>
          <a:p>
            <a:endParaRPr lang="en-GB" sz="2700">
              <a:solidFill>
                <a:srgbClr val="7030A0"/>
              </a:solidFill>
              <a:effectLst>
                <a:outerShdw blurRad="38100" dist="38100" dir="2700000" algn="tl">
                  <a:srgbClr val="000000">
                    <a:alpha val="43137"/>
                  </a:srgbClr>
                </a:outerShdw>
              </a:effectLst>
              <a:latin typeface="Calibri" panose="020F0502020204030204"/>
            </a:endParaRP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6990347" y="84221"/>
            <a:ext cx="2153653" cy="802591"/>
          </a:xfrm>
          <a:prstGeom prst="rect">
            <a:avLst/>
          </a:prstGeom>
        </p:spPr>
      </p:pic>
      <p:sp>
        <p:nvSpPr>
          <p:cNvPr id="2" name="TextBox 1">
            <a:extLst>
              <a:ext uri="{FF2B5EF4-FFF2-40B4-BE49-F238E27FC236}">
                <a16:creationId xmlns:a16="http://schemas.microsoft.com/office/drawing/2014/main" id="{D16750CE-20E5-8405-B912-468FE58F08FB}"/>
              </a:ext>
            </a:extLst>
          </p:cNvPr>
          <p:cNvSpPr txBox="1"/>
          <p:nvPr/>
        </p:nvSpPr>
        <p:spPr>
          <a:xfrm>
            <a:off x="251691" y="1136602"/>
            <a:ext cx="8111613" cy="3108543"/>
          </a:xfrm>
          <a:prstGeom prst="rect">
            <a:avLst/>
          </a:prstGeom>
          <a:noFill/>
        </p:spPr>
        <p:txBody>
          <a:bodyPr wrap="square" lIns="91440" tIns="45720" rIns="91440" bIns="45720" rtlCol="0" anchor="t">
            <a:spAutoFit/>
          </a:bodyPr>
          <a:lstStyle/>
          <a:p>
            <a:r>
              <a:rPr lang="en-GB" sz="1400">
                <a:latin typeface="Didact Gothic"/>
              </a:rPr>
              <a:t>For further information or queries, please contact your regional PPN. </a:t>
            </a:r>
          </a:p>
          <a:p>
            <a:endParaRPr lang="en-GB" sz="1400">
              <a:latin typeface="Didact Gothic"/>
            </a:endParaRPr>
          </a:p>
          <a:p>
            <a:r>
              <a:rPr lang="en-GB" sz="1400">
                <a:latin typeface="Didact Gothic"/>
              </a:rPr>
              <a:t>If you require information about Psychological Professions Week 2022, or this communications pack, please contact </a:t>
            </a:r>
            <a:r>
              <a:rPr lang="en-GB" sz="1400">
                <a:latin typeface="Didact Gothic"/>
                <a:ea typeface="+mn-lt"/>
                <a:cs typeface="+mn-lt"/>
                <a:hlinkClick r:id="rId3"/>
              </a:rPr>
              <a:t>spnt.ppnengland@nhs.net</a:t>
            </a:r>
            <a:r>
              <a:rPr lang="en-GB" sz="1400">
                <a:latin typeface="Didact Gothic"/>
                <a:ea typeface="+mn-lt"/>
                <a:cs typeface="+mn-lt"/>
              </a:rPr>
              <a:t> .</a:t>
            </a:r>
            <a:endParaRPr lang="en-GB" sz="1400">
              <a:latin typeface="Didact Gothic"/>
            </a:endParaRPr>
          </a:p>
          <a:p>
            <a:endParaRPr lang="en-GB" sz="1400" b="1">
              <a:latin typeface="Didact Gothic"/>
              <a:cs typeface="Calibri"/>
            </a:endParaRPr>
          </a:p>
          <a:p>
            <a:r>
              <a:rPr lang="en-GB" sz="1400">
                <a:latin typeface="Didact Gothic"/>
                <a:cs typeface="Calibri"/>
                <a:hlinkClick r:id="rId4"/>
              </a:rPr>
              <a:t>PPN - England</a:t>
            </a:r>
            <a:endParaRPr lang="en-GB" sz="1400">
              <a:latin typeface="Didact Gothic"/>
              <a:cs typeface="Calibri"/>
            </a:endParaRPr>
          </a:p>
          <a:p>
            <a:r>
              <a:rPr lang="en-GB" sz="1400">
                <a:latin typeface="Didact Gothic"/>
                <a:ea typeface="+mn-lt"/>
                <a:cs typeface="+mn-lt"/>
                <a:hlinkClick r:id="rId5"/>
              </a:rPr>
              <a:t>PPN - East of England</a:t>
            </a:r>
            <a:endParaRPr lang="en-GB" sz="1400">
              <a:latin typeface="Didact Gothic"/>
              <a:cs typeface="Calibri"/>
            </a:endParaRPr>
          </a:p>
          <a:p>
            <a:r>
              <a:rPr lang="en-GB" sz="1400">
                <a:latin typeface="Didact Gothic"/>
                <a:ea typeface="+mn-lt"/>
                <a:cs typeface="+mn-lt"/>
                <a:hlinkClick r:id="rId6"/>
              </a:rPr>
              <a:t>PPN - London</a:t>
            </a:r>
            <a:r>
              <a:rPr lang="en-GB" sz="1400">
                <a:latin typeface="Didact Gothic"/>
                <a:ea typeface="+mn-lt"/>
                <a:cs typeface="+mn-lt"/>
              </a:rPr>
              <a:t>                               </a:t>
            </a:r>
          </a:p>
          <a:p>
            <a:r>
              <a:rPr lang="en-GB" sz="1400">
                <a:latin typeface="Didact Gothic"/>
                <a:ea typeface="+mn-lt"/>
                <a:cs typeface="+mn-lt"/>
                <a:hlinkClick r:id="rId7"/>
              </a:rPr>
              <a:t>PPN - Midlands </a:t>
            </a:r>
            <a:r>
              <a:rPr lang="en-GB" sz="1400">
                <a:latin typeface="Didact Gothic"/>
                <a:ea typeface="+mn-lt"/>
                <a:cs typeface="+mn-lt"/>
              </a:rPr>
              <a:t>                            </a:t>
            </a:r>
          </a:p>
          <a:p>
            <a:r>
              <a:rPr lang="en-GB" sz="1400">
                <a:latin typeface="Didact Gothic"/>
                <a:ea typeface="+mn-lt"/>
                <a:cs typeface="+mn-lt"/>
                <a:hlinkClick r:id="rId8"/>
              </a:rPr>
              <a:t>PPN - North East and Yorkshire</a:t>
            </a:r>
            <a:endParaRPr lang="en-GB" sz="1400">
              <a:latin typeface="Didact Gothic"/>
              <a:ea typeface="+mn-lt"/>
              <a:cs typeface="+mn-lt"/>
            </a:endParaRPr>
          </a:p>
          <a:p>
            <a:r>
              <a:rPr lang="en-GB" sz="1400">
                <a:latin typeface="Didact Gothic"/>
                <a:ea typeface="+mn-lt"/>
                <a:cs typeface="+mn-lt"/>
                <a:hlinkClick r:id="rId9"/>
              </a:rPr>
              <a:t>PPN - North West</a:t>
            </a:r>
            <a:endParaRPr lang="en-GB" sz="1400">
              <a:latin typeface="Didact Gothic"/>
              <a:ea typeface="+mn-lt"/>
              <a:cs typeface="+mn-lt"/>
            </a:endParaRPr>
          </a:p>
          <a:p>
            <a:r>
              <a:rPr lang="en-GB" sz="1400">
                <a:latin typeface="Didact Gothic"/>
                <a:ea typeface="+mn-lt"/>
                <a:cs typeface="+mn-lt"/>
                <a:hlinkClick r:id="rId10"/>
              </a:rPr>
              <a:t>PPN - South East</a:t>
            </a:r>
            <a:endParaRPr lang="en-GB" sz="1400">
              <a:latin typeface="Didact Gothic"/>
              <a:cs typeface="Calibri"/>
            </a:endParaRPr>
          </a:p>
          <a:p>
            <a:r>
              <a:rPr lang="en-GB" sz="1400">
                <a:latin typeface="Didact Gothic"/>
                <a:ea typeface="+mn-lt"/>
                <a:cs typeface="+mn-lt"/>
                <a:hlinkClick r:id="rId11"/>
              </a:rPr>
              <a:t>PPN - South West</a:t>
            </a:r>
            <a:endParaRPr lang="en-GB" sz="1400">
              <a:latin typeface="Didact Gothic"/>
              <a:cs typeface="Calibri"/>
            </a:endParaRPr>
          </a:p>
          <a:p>
            <a:endParaRPr lang="en-GB" sz="1400">
              <a:latin typeface="Didact Gothic"/>
              <a:cs typeface="Calibri"/>
            </a:endParaRPr>
          </a:p>
        </p:txBody>
      </p:sp>
      <p:grpSp>
        <p:nvGrpSpPr>
          <p:cNvPr id="4" name="Group 3">
            <a:extLst>
              <a:ext uri="{FF2B5EF4-FFF2-40B4-BE49-F238E27FC236}">
                <a16:creationId xmlns:a16="http://schemas.microsoft.com/office/drawing/2014/main" id="{30A14E1D-10CF-4D71-6E1F-7A1DD7D3E51A}"/>
              </a:ext>
            </a:extLst>
          </p:cNvPr>
          <p:cNvGrpSpPr/>
          <p:nvPr/>
        </p:nvGrpSpPr>
        <p:grpSpPr>
          <a:xfrm>
            <a:off x="0" y="4353721"/>
            <a:ext cx="9721358" cy="705558"/>
            <a:chOff x="0" y="4271041"/>
            <a:chExt cx="9721358" cy="705558"/>
          </a:xfrm>
        </p:grpSpPr>
        <p:sp>
          <p:nvSpPr>
            <p:cNvPr id="7" name="TextBox 6">
              <a:extLst>
                <a:ext uri="{FF2B5EF4-FFF2-40B4-BE49-F238E27FC236}">
                  <a16:creationId xmlns:a16="http://schemas.microsoft.com/office/drawing/2014/main" id="{05EA6844-8BB7-2F88-40A7-75F1C15E75A4}"/>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#PsychologicalProfessionsWeek2022 </a:t>
              </a:r>
              <a:endParaRPr lang="en-US" sz="1800">
                <a:solidFill>
                  <a:srgbClr val="7030A0"/>
                </a:solidFill>
                <a:latin typeface="Century Gothic" panose="020B0502020202020204" pitchFamily="34" charset="0"/>
              </a:endParaRPr>
            </a:p>
          </p:txBody>
        </p:sp>
        <p:sp>
          <p:nvSpPr>
            <p:cNvPr id="8" name="TextBox 7">
              <a:extLst>
                <a:ext uri="{FF2B5EF4-FFF2-40B4-BE49-F238E27FC236}">
                  <a16:creationId xmlns:a16="http://schemas.microsoft.com/office/drawing/2014/main" id="{D48D608F-4472-6185-E827-04F277C9ED43}"/>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#PPWeek22 </a:t>
              </a:r>
              <a:endParaRPr lang="en-US" sz="1800">
                <a:solidFill>
                  <a:srgbClr val="7030A0"/>
                </a:solidFill>
                <a:latin typeface="Century Gothic" panose="020B0502020202020204" pitchFamily="34" charset="0"/>
              </a:endParaRPr>
            </a:p>
          </p:txBody>
        </p:sp>
        <p:cxnSp>
          <p:nvCxnSpPr>
            <p:cNvPr id="9" name="Straight Connector 8">
              <a:extLst>
                <a:ext uri="{FF2B5EF4-FFF2-40B4-BE49-F238E27FC236}">
                  <a16:creationId xmlns:a16="http://schemas.microsoft.com/office/drawing/2014/main" id="{91BCB164-5C88-4A17-A55D-FD10FB47532F}"/>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55F32ED-4720-3E0C-9273-DF500B7216D3}"/>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56814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86780" y="131846"/>
            <a:ext cx="6220627" cy="1200329"/>
          </a:xfrm>
          <a:prstGeom prst="rect">
            <a:avLst/>
          </a:prstGeom>
          <a:noFill/>
        </p:spPr>
        <p:txBody>
          <a:bodyPr wrap="square" lIns="91440" tIns="45720" rIns="91440" bIns="45720" rtlCol="0" anchor="t">
            <a:spAutoFit/>
          </a:bodyPr>
          <a:lstStyle/>
          <a:p>
            <a:r>
              <a:rPr lang="en-GB" sz="3600" b="1">
                <a:solidFill>
                  <a:srgbClr val="7030A0"/>
                </a:solidFill>
                <a:latin typeface="Century Gothic"/>
              </a:rPr>
              <a:t>What are the Psychological Professions?</a:t>
            </a:r>
            <a:endParaRPr lang="en-GB" sz="3200" b="1">
              <a:solidFill>
                <a:srgbClr val="7030A0"/>
              </a:solidFill>
              <a:latin typeface="Century Gothic"/>
              <a:ea typeface="Calibri"/>
              <a:cs typeface="Calibri"/>
            </a:endParaRP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6990347" y="84221"/>
            <a:ext cx="2153653" cy="802591"/>
          </a:xfrm>
          <a:prstGeom prst="rect">
            <a:avLst/>
          </a:prstGeom>
        </p:spPr>
      </p:pic>
      <p:grpSp>
        <p:nvGrpSpPr>
          <p:cNvPr id="4" name="Group 3">
            <a:extLst>
              <a:ext uri="{FF2B5EF4-FFF2-40B4-BE49-F238E27FC236}">
                <a16:creationId xmlns:a16="http://schemas.microsoft.com/office/drawing/2014/main" id="{64688CB2-2A65-5A1D-EDFD-380E4BC7DC9F}"/>
              </a:ext>
            </a:extLst>
          </p:cNvPr>
          <p:cNvGrpSpPr/>
          <p:nvPr/>
        </p:nvGrpSpPr>
        <p:grpSpPr>
          <a:xfrm>
            <a:off x="0" y="4399376"/>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#PsychologicalProfessionsWeek2022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#PPWeek22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184177" y="1338898"/>
            <a:ext cx="8639167" cy="2462213"/>
          </a:xfrm>
          <a:prstGeom prst="rect">
            <a:avLst/>
          </a:prstGeom>
          <a:noFill/>
        </p:spPr>
        <p:txBody>
          <a:bodyPr wrap="square" lIns="91440" tIns="45720" rIns="91440" bIns="45720" anchor="t">
            <a:spAutoFit/>
          </a:bodyPr>
          <a:lstStyle/>
          <a:p>
            <a:r>
              <a:rPr lang="en-GB" sz="1400" b="0" i="0">
                <a:solidFill>
                  <a:srgbClr val="333333"/>
                </a:solidFill>
                <a:effectLst/>
                <a:latin typeface="Didact Gothic"/>
              </a:rPr>
              <a:t>In England, </a:t>
            </a:r>
            <a:r>
              <a:rPr lang="en-GB" sz="1400">
                <a:solidFill>
                  <a:srgbClr val="333333"/>
                </a:solidFill>
                <a:latin typeface="Didact Gothic"/>
                <a:cs typeface="Calibri"/>
              </a:rPr>
              <a:t>t</a:t>
            </a:r>
            <a:r>
              <a:rPr lang="en-GB" sz="1400">
                <a:latin typeface="Didact Gothic"/>
                <a:cs typeface="Calibri"/>
              </a:rPr>
              <a:t>he</a:t>
            </a:r>
            <a:r>
              <a:rPr lang="en-GB" sz="1400">
                <a:latin typeface="Didact Gothic"/>
                <a:ea typeface="+mn-lt"/>
                <a:cs typeface="+mn-lt"/>
              </a:rPr>
              <a:t> psychological professions are a diverse group of professions whose work is informed by the disciplines of psychology and psychological therapy. They work with people to prevent and alleviate psychological and emotional distress, manage mental health and wellbeing, and empower individuals and communities to improve their lives.  </a:t>
            </a:r>
            <a:endParaRPr lang="en-US"/>
          </a:p>
          <a:p>
            <a:endParaRPr lang="en-GB" sz="1400">
              <a:latin typeface="Didact Gothic"/>
              <a:ea typeface="+mn-lt"/>
              <a:cs typeface="+mn-lt"/>
            </a:endParaRPr>
          </a:p>
          <a:p>
            <a:r>
              <a:rPr lang="en-GB" sz="1400">
                <a:latin typeface="Didact Gothic"/>
                <a:ea typeface="+mn-lt"/>
                <a:cs typeface="+mn-lt"/>
              </a:rPr>
              <a:t>The psychological professions include psychologists, psychological therapists and psychological practitioners. Read more about the range of occupations </a:t>
            </a:r>
            <a:r>
              <a:rPr lang="en-GB" sz="1400">
                <a:latin typeface="Didact Gothic"/>
                <a:ea typeface="+mn-lt"/>
                <a:cs typeface="+mn-lt"/>
                <a:hlinkClick r:id="rId3"/>
              </a:rPr>
              <a:t>Health Careers website</a:t>
            </a:r>
            <a:r>
              <a:rPr lang="en-GB" sz="1400">
                <a:latin typeface="Didact Gothic"/>
                <a:ea typeface="+mn-lt"/>
                <a:cs typeface="+mn-lt"/>
              </a:rPr>
              <a:t>.</a:t>
            </a:r>
            <a:endParaRPr lang="en-GB">
              <a:cs typeface="Calibri"/>
            </a:endParaRPr>
          </a:p>
          <a:p>
            <a:pPr algn="l"/>
            <a:endParaRPr lang="en-GB" sz="1400" b="0" i="0">
              <a:solidFill>
                <a:srgbClr val="000000"/>
              </a:solidFill>
              <a:effectLst/>
              <a:latin typeface="Didact Gothic" panose="00000500000000000000" pitchFamily="2" charset="0"/>
              <a:cs typeface="Calibri"/>
            </a:endParaRPr>
          </a:p>
          <a:p>
            <a:r>
              <a:rPr lang="en-GB" sz="1400" b="1">
                <a:latin typeface="Didact Gothic"/>
                <a:ea typeface="+mn-lt"/>
                <a:cs typeface="+mn-lt"/>
              </a:rPr>
              <a:t>Our Vision</a:t>
            </a:r>
            <a:endParaRPr lang="en-GB" sz="1400">
              <a:latin typeface="Didact Gothic"/>
            </a:endParaRPr>
          </a:p>
          <a:p>
            <a:r>
              <a:rPr lang="en-GB" sz="1400">
                <a:latin typeface="Didact Gothic"/>
                <a:ea typeface="+mn-lt"/>
                <a:cs typeface="+mn-lt"/>
              </a:rPr>
              <a:t>To transform lives and communities by extending and embedding </a:t>
            </a:r>
          </a:p>
          <a:p>
            <a:r>
              <a:rPr lang="en-GB" sz="1400">
                <a:latin typeface="Didact Gothic"/>
                <a:ea typeface="+mn-lt"/>
                <a:cs typeface="+mn-lt"/>
              </a:rPr>
              <a:t>psychological knowledge and practice across the whole of health and care. </a:t>
            </a:r>
            <a:endParaRPr lang="en-GB" sz="1400">
              <a:latin typeface="Didact Gothic"/>
            </a:endParaRPr>
          </a:p>
        </p:txBody>
      </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4"/>
          <a:stretch>
            <a:fillRect/>
          </a:stretch>
        </p:blipFill>
        <p:spPr>
          <a:xfrm>
            <a:off x="6403622" y="2741187"/>
            <a:ext cx="2743200" cy="1580238"/>
          </a:xfrm>
          <a:prstGeom prst="rect">
            <a:avLst/>
          </a:prstGeom>
        </p:spPr>
      </p:pic>
    </p:spTree>
    <p:extLst>
      <p:ext uri="{BB962C8B-B14F-4D97-AF65-F5344CB8AC3E}">
        <p14:creationId xmlns:p14="http://schemas.microsoft.com/office/powerpoint/2010/main" val="3448259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86779" y="131846"/>
            <a:ext cx="8639167" cy="646331"/>
          </a:xfrm>
          <a:prstGeom prst="rect">
            <a:avLst/>
          </a:prstGeom>
          <a:noFill/>
        </p:spPr>
        <p:txBody>
          <a:bodyPr wrap="square" lIns="91440" tIns="45720" rIns="91440" bIns="45720" rtlCol="0" anchor="t">
            <a:spAutoFit/>
          </a:bodyPr>
          <a:lstStyle/>
          <a:p>
            <a:r>
              <a:rPr lang="en-GB" sz="3600" b="1">
                <a:solidFill>
                  <a:srgbClr val="7030A0"/>
                </a:solidFill>
                <a:latin typeface="Century Gothic" panose="020B0502020202020204" pitchFamily="34" charset="0"/>
              </a:rPr>
              <a:t>Background</a:t>
            </a:r>
            <a:endParaRPr lang="en-GB" sz="3200" b="1">
              <a:solidFill>
                <a:srgbClr val="7030A0"/>
              </a:solidFill>
              <a:latin typeface="Century Gothic" panose="020B0502020202020204" pitchFamily="34" charset="0"/>
              <a:ea typeface="Calibri"/>
              <a:cs typeface="Calibri"/>
            </a:endParaRP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6990347" y="84221"/>
            <a:ext cx="2153653" cy="802591"/>
          </a:xfrm>
          <a:prstGeom prst="rect">
            <a:avLst/>
          </a:prstGeom>
        </p:spPr>
      </p:pic>
      <p:grpSp>
        <p:nvGrpSpPr>
          <p:cNvPr id="4" name="Group 3">
            <a:extLst>
              <a:ext uri="{FF2B5EF4-FFF2-40B4-BE49-F238E27FC236}">
                <a16:creationId xmlns:a16="http://schemas.microsoft.com/office/drawing/2014/main" id="{64688CB2-2A65-5A1D-EDFD-380E4BC7DC9F}"/>
              </a:ext>
            </a:extLst>
          </p:cNvPr>
          <p:cNvGrpSpPr/>
          <p:nvPr/>
        </p:nvGrpSpPr>
        <p:grpSpPr>
          <a:xfrm>
            <a:off x="0" y="4399376"/>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#PsychologicalProfessionsWeek2022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#PPWeek22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252416" y="1083444"/>
            <a:ext cx="8639167" cy="3323987"/>
          </a:xfrm>
          <a:prstGeom prst="rect">
            <a:avLst/>
          </a:prstGeom>
          <a:noFill/>
        </p:spPr>
        <p:txBody>
          <a:bodyPr wrap="square" lIns="91440" tIns="45720" rIns="91440" bIns="45720" anchor="t">
            <a:spAutoFit/>
          </a:bodyPr>
          <a:lstStyle/>
          <a:p>
            <a:r>
              <a:rPr lang="en-GB" sz="1400" b="0" i="0">
                <a:solidFill>
                  <a:srgbClr val="222222"/>
                </a:solidFill>
                <a:effectLst/>
                <a:latin typeface="Didact Gothic"/>
              </a:rPr>
              <a:t>The NHS Long Term Plan set out ambitious proposals to expand access to psychological therapies and interventions</a:t>
            </a:r>
            <a:r>
              <a:rPr lang="en-GB" sz="1400">
                <a:solidFill>
                  <a:srgbClr val="222222"/>
                </a:solidFill>
                <a:latin typeface="Didact Gothic"/>
              </a:rPr>
              <a:t> in England</a:t>
            </a:r>
            <a:r>
              <a:rPr lang="en-GB" sz="1400" b="0" i="0">
                <a:solidFill>
                  <a:srgbClr val="222222"/>
                </a:solidFill>
                <a:effectLst/>
                <a:latin typeface="Didact Gothic"/>
              </a:rPr>
              <a:t> at a faster pace than ever before.  Delivering this transformation will require a ‘step-change’ in our workforce - expanding in numbers, but also investing in our staff and supporting them to work differently. The </a:t>
            </a:r>
            <a:r>
              <a:rPr lang="en-GB" sz="1400" b="1" i="0">
                <a:solidFill>
                  <a:srgbClr val="222222"/>
                </a:solidFill>
                <a:effectLst/>
                <a:latin typeface="Didact Gothic"/>
              </a:rPr>
              <a:t>psychological professions workforce alone will need to grow by at least 60 per cent </a:t>
            </a:r>
            <a:r>
              <a:rPr lang="en-GB" sz="1400" b="0" i="0">
                <a:solidFill>
                  <a:srgbClr val="222222"/>
                </a:solidFill>
                <a:effectLst/>
                <a:latin typeface="Didact Gothic"/>
              </a:rPr>
              <a:t>between March 2020 and April 2024. </a:t>
            </a:r>
          </a:p>
          <a:p>
            <a:pPr algn="l"/>
            <a:endParaRPr lang="en-GB" sz="1400">
              <a:solidFill>
                <a:srgbClr val="333333"/>
              </a:solidFill>
              <a:latin typeface="Didact Gothic" panose="00000500000000000000" pitchFamily="2" charset="0"/>
            </a:endParaRPr>
          </a:p>
          <a:p>
            <a:r>
              <a:rPr lang="en-GB" sz="1400" b="0" i="0">
                <a:solidFill>
                  <a:srgbClr val="333333"/>
                </a:solidFill>
                <a:effectLst/>
                <a:latin typeface="Didact Gothic"/>
              </a:rPr>
              <a:t>To drive and enable this ambition, Health Education England </a:t>
            </a:r>
            <a:r>
              <a:rPr lang="en-GB" sz="1400">
                <a:solidFill>
                  <a:srgbClr val="333333"/>
                </a:solidFill>
                <a:latin typeface="Didact Gothic"/>
              </a:rPr>
              <a:t>commissioned </a:t>
            </a:r>
            <a:r>
              <a:rPr lang="en-GB" sz="1400" b="0" i="0">
                <a:solidFill>
                  <a:srgbClr val="333333"/>
                </a:solidFill>
                <a:effectLst/>
                <a:latin typeface="Didact Gothic"/>
              </a:rPr>
              <a:t>Psychological Professions </a:t>
            </a:r>
            <a:r>
              <a:rPr lang="en-GB" sz="1400">
                <a:solidFill>
                  <a:srgbClr val="333333"/>
                </a:solidFill>
                <a:latin typeface="Didact Gothic"/>
              </a:rPr>
              <a:t>Networks </a:t>
            </a:r>
            <a:r>
              <a:rPr lang="en-GB" sz="1400" b="0" i="0">
                <a:solidFill>
                  <a:srgbClr val="333333"/>
                </a:solidFill>
                <a:effectLst/>
                <a:latin typeface="Didact Gothic"/>
              </a:rPr>
              <a:t>(PPNs) nationally and across each of the 7 regions in England. The PPNs provide a joined-up voice for the psychological professions in workforce planning and development, and to support excellence in practice.</a:t>
            </a:r>
            <a:r>
              <a:rPr lang="en-GB" sz="1400">
                <a:solidFill>
                  <a:srgbClr val="333333"/>
                </a:solidFill>
                <a:latin typeface="Didact Gothic"/>
              </a:rPr>
              <a:t> </a:t>
            </a:r>
            <a:r>
              <a:rPr lang="en-GB" sz="1400" b="0" i="0">
                <a:solidFill>
                  <a:srgbClr val="333333"/>
                </a:solidFill>
                <a:effectLst/>
                <a:latin typeface="Didact Gothic"/>
              </a:rPr>
              <a:t> Currently the PPNs have </a:t>
            </a:r>
            <a:r>
              <a:rPr lang="en-GB" sz="1400">
                <a:solidFill>
                  <a:srgbClr val="333333"/>
                </a:solidFill>
                <a:latin typeface="Didact Gothic"/>
              </a:rPr>
              <a:t>over 12,500 members</a:t>
            </a:r>
            <a:r>
              <a:rPr lang="en-GB" sz="1400" b="0" i="0">
                <a:solidFill>
                  <a:srgbClr val="333333"/>
                </a:solidFill>
                <a:effectLst/>
                <a:latin typeface="Didact Gothic"/>
              </a:rPr>
              <a:t>.</a:t>
            </a:r>
          </a:p>
          <a:p>
            <a:pPr algn="l"/>
            <a:endParaRPr lang="en-GB" sz="1400" b="0" i="0">
              <a:solidFill>
                <a:srgbClr val="333333"/>
              </a:solidFill>
              <a:effectLst/>
              <a:latin typeface="Didact Gothic" panose="00000500000000000000" pitchFamily="2" charset="0"/>
            </a:endParaRPr>
          </a:p>
          <a:p>
            <a:r>
              <a:rPr lang="en-GB" sz="1400">
                <a:solidFill>
                  <a:srgbClr val="333333"/>
                </a:solidFill>
                <a:latin typeface="Didact Gothic"/>
              </a:rPr>
              <a:t>On the second week of November s</a:t>
            </a:r>
            <a:r>
              <a:rPr lang="en-GB" sz="1400" b="0" i="0">
                <a:solidFill>
                  <a:srgbClr val="333333"/>
                </a:solidFill>
                <a:effectLst/>
                <a:latin typeface="Didact Gothic"/>
              </a:rPr>
              <a:t>ince 2020, PPNs have </a:t>
            </a:r>
            <a:r>
              <a:rPr lang="en-GB" sz="1400">
                <a:solidFill>
                  <a:srgbClr val="333333"/>
                </a:solidFill>
                <a:latin typeface="Didact Gothic"/>
              </a:rPr>
              <a:t>shared</a:t>
            </a:r>
            <a:r>
              <a:rPr lang="en-GB" sz="1400" b="0" i="0">
                <a:solidFill>
                  <a:srgbClr val="333333"/>
                </a:solidFill>
                <a:effectLst/>
                <a:latin typeface="Didact Gothic"/>
              </a:rPr>
              <a:t> the </a:t>
            </a:r>
            <a:r>
              <a:rPr lang="en-GB" sz="1400">
                <a:solidFill>
                  <a:srgbClr val="333333"/>
                </a:solidFill>
                <a:latin typeface="Didact Gothic"/>
              </a:rPr>
              <a:t>impact and value of the psychological professions</a:t>
            </a:r>
            <a:r>
              <a:rPr lang="en-GB" sz="1400" b="0" i="0">
                <a:solidFill>
                  <a:srgbClr val="333333"/>
                </a:solidFill>
                <a:effectLst/>
                <a:latin typeface="Didact Gothic"/>
              </a:rPr>
              <a:t> </a:t>
            </a:r>
            <a:r>
              <a:rPr lang="en-GB" sz="1400">
                <a:solidFill>
                  <a:srgbClr val="333333"/>
                </a:solidFill>
                <a:latin typeface="Didact Gothic"/>
              </a:rPr>
              <a:t>during Psychological</a:t>
            </a:r>
            <a:r>
              <a:rPr lang="en-GB" sz="1400" b="0" i="0">
                <a:solidFill>
                  <a:srgbClr val="333333"/>
                </a:solidFill>
                <a:effectLst/>
                <a:latin typeface="Didact Gothic"/>
              </a:rPr>
              <a:t> Professions Week.</a:t>
            </a:r>
            <a:endParaRPr lang="en-GB" sz="1000">
              <a:solidFill>
                <a:srgbClr val="333333"/>
              </a:solidFill>
              <a:latin typeface="Didact Gothic"/>
            </a:endParaRPr>
          </a:p>
          <a:p>
            <a:pPr algn="l"/>
            <a:endParaRPr lang="en-GB" sz="2800" b="1">
              <a:solidFill>
                <a:srgbClr val="7030A0"/>
              </a:solidFill>
              <a:effectLst>
                <a:outerShdw blurRad="38100" dist="38100" dir="2700000" algn="tl">
                  <a:srgbClr val="000000">
                    <a:alpha val="43137"/>
                  </a:srgbClr>
                </a:outerShdw>
              </a:effectLst>
              <a:latin typeface="Calibri" panose="020F0502020204030204"/>
            </a:endParaRPr>
          </a:p>
        </p:txBody>
      </p:sp>
    </p:spTree>
    <p:extLst>
      <p:ext uri="{BB962C8B-B14F-4D97-AF65-F5344CB8AC3E}">
        <p14:creationId xmlns:p14="http://schemas.microsoft.com/office/powerpoint/2010/main" val="3733356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86781" y="179471"/>
            <a:ext cx="6560761" cy="954107"/>
          </a:xfrm>
          <a:prstGeom prst="rect">
            <a:avLst/>
          </a:prstGeom>
          <a:noFill/>
        </p:spPr>
        <p:txBody>
          <a:bodyPr wrap="square" lIns="91440" tIns="45720" rIns="91440" bIns="45720" rtlCol="0" anchor="t">
            <a:spAutoFit/>
          </a:bodyPr>
          <a:lstStyle/>
          <a:p>
            <a:r>
              <a:rPr lang="en-GB" sz="2800" b="1">
                <a:solidFill>
                  <a:srgbClr val="7030A0"/>
                </a:solidFill>
                <a:latin typeface="Century Gothic"/>
                <a:ea typeface="Calibri"/>
                <a:cs typeface="Calibri"/>
              </a:rPr>
              <a:t>Psychological Professions Week 2022 - Objectives</a:t>
            </a:r>
            <a:endParaRPr lang="en-GB" sz="2400" b="1">
              <a:solidFill>
                <a:srgbClr val="7030A0"/>
              </a:solidFill>
              <a:latin typeface="Century Gothic"/>
              <a:ea typeface="Calibri"/>
              <a:cs typeface="Calibri"/>
            </a:endParaRP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6990347" y="84221"/>
            <a:ext cx="2153653" cy="802591"/>
          </a:xfrm>
          <a:prstGeom prst="rect">
            <a:avLst/>
          </a:prstGeom>
        </p:spPr>
      </p:pic>
      <p:grpSp>
        <p:nvGrpSpPr>
          <p:cNvPr id="4" name="Group 3">
            <a:extLst>
              <a:ext uri="{FF2B5EF4-FFF2-40B4-BE49-F238E27FC236}">
                <a16:creationId xmlns:a16="http://schemas.microsoft.com/office/drawing/2014/main" id="{64688CB2-2A65-5A1D-EDFD-380E4BC7DC9F}"/>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#PsychologicalProfessionsWeek2022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#PPWeek22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186781" y="1133578"/>
            <a:ext cx="8011014" cy="2677656"/>
          </a:xfrm>
          <a:prstGeom prst="rect">
            <a:avLst/>
          </a:prstGeom>
          <a:noFill/>
        </p:spPr>
        <p:txBody>
          <a:bodyPr wrap="square" lIns="91440" tIns="45720" rIns="91440" bIns="45720" anchor="t">
            <a:spAutoFit/>
          </a:bodyPr>
          <a:lstStyle/>
          <a:p>
            <a:endParaRPr lang="en-GB" sz="1600" b="0" i="0">
              <a:solidFill>
                <a:srgbClr val="141B2B"/>
              </a:solidFill>
              <a:effectLst/>
              <a:latin typeface="Didact Gothic" panose="00000500000000000000" pitchFamily="2" charset="0"/>
              <a:cs typeface="Times New Roman"/>
            </a:endParaRPr>
          </a:p>
          <a:p>
            <a:pPr marL="171450" indent="-171450" fontAlgn="base">
              <a:buFont typeface="Arial" panose="020B0604020202020204" pitchFamily="34" charset="0"/>
              <a:buChar char="•"/>
            </a:pPr>
            <a:r>
              <a:rPr lang="en-GB" sz="1600" b="1" i="0" u="none" strike="noStrike">
                <a:solidFill>
                  <a:srgbClr val="141B2B"/>
                </a:solidFill>
                <a:effectLst/>
                <a:latin typeface="Didact Gothic"/>
              </a:rPr>
              <a:t>Raise </a:t>
            </a:r>
            <a:r>
              <a:rPr lang="en-GB" sz="1600" b="1">
                <a:solidFill>
                  <a:srgbClr val="141B2B"/>
                </a:solidFill>
                <a:latin typeface="Didact Gothic"/>
              </a:rPr>
              <a:t>awareness</a:t>
            </a:r>
            <a:r>
              <a:rPr lang="en-GB" sz="1600" b="0" i="0" u="none" strike="noStrike">
                <a:solidFill>
                  <a:srgbClr val="141B2B"/>
                </a:solidFill>
                <a:effectLst/>
                <a:latin typeface="Didact Gothic"/>
              </a:rPr>
              <a:t> of </a:t>
            </a:r>
            <a:r>
              <a:rPr lang="en-GB" sz="1600">
                <a:solidFill>
                  <a:srgbClr val="141B2B"/>
                </a:solidFill>
                <a:latin typeface="Didact Gothic"/>
              </a:rPr>
              <a:t>the </a:t>
            </a:r>
            <a:r>
              <a:rPr lang="en-GB" sz="1600" b="0" i="0" u="none" strike="noStrike">
                <a:solidFill>
                  <a:srgbClr val="141B2B"/>
                </a:solidFill>
                <a:effectLst/>
                <a:latin typeface="Didact Gothic"/>
              </a:rPr>
              <a:t>psychological professions including careers, opportunities </a:t>
            </a:r>
            <a:r>
              <a:rPr lang="en-GB" sz="1600">
                <a:solidFill>
                  <a:srgbClr val="141B2B"/>
                </a:solidFill>
                <a:latin typeface="Didact Gothic"/>
              </a:rPr>
              <a:t>and the workforce growth ambitions</a:t>
            </a:r>
          </a:p>
          <a:p>
            <a:pPr marL="171450" indent="-171450" fontAlgn="base">
              <a:buFont typeface="Arial" panose="020B0604020202020204" pitchFamily="34" charset="0"/>
              <a:buChar char="•"/>
            </a:pPr>
            <a:r>
              <a:rPr lang="en-GB" sz="1600" b="1">
                <a:solidFill>
                  <a:srgbClr val="141B2B"/>
                </a:solidFill>
                <a:latin typeface="Didact Gothic"/>
              </a:rPr>
              <a:t>Engage</a:t>
            </a:r>
            <a:r>
              <a:rPr lang="en-GB" sz="1600">
                <a:solidFill>
                  <a:srgbClr val="141B2B"/>
                </a:solidFill>
                <a:latin typeface="Didact Gothic"/>
              </a:rPr>
              <a:t> a diverse audience mix to attend the PPN Conference virtual sessions and regional events during 14-18 November 2022</a:t>
            </a:r>
          </a:p>
          <a:p>
            <a:pPr marL="171450" indent="-171450" fontAlgn="base">
              <a:buFont typeface="Arial" panose="020B0604020202020204" pitchFamily="34" charset="0"/>
              <a:buChar char="•"/>
            </a:pPr>
            <a:r>
              <a:rPr lang="en-GB" sz="1600" b="1">
                <a:solidFill>
                  <a:srgbClr val="141B2B"/>
                </a:solidFill>
                <a:latin typeface="Didact Gothic"/>
              </a:rPr>
              <a:t>Increase </a:t>
            </a:r>
            <a:r>
              <a:rPr lang="en-GB" sz="1600">
                <a:solidFill>
                  <a:srgbClr val="141B2B"/>
                </a:solidFill>
                <a:latin typeface="Didact Gothic"/>
              </a:rPr>
              <a:t>membership of the PPNs</a:t>
            </a:r>
          </a:p>
          <a:p>
            <a:pPr marL="171450" indent="-171450" fontAlgn="base">
              <a:buFont typeface="Arial" panose="020B0604020202020204" pitchFamily="34" charset="0"/>
              <a:buChar char="•"/>
            </a:pPr>
            <a:r>
              <a:rPr lang="en-GB" sz="1600" b="1">
                <a:solidFill>
                  <a:srgbClr val="141B2B"/>
                </a:solidFill>
                <a:latin typeface="Didact Gothic"/>
              </a:rPr>
              <a:t>Encourage </a:t>
            </a:r>
            <a:r>
              <a:rPr lang="en-GB" sz="1600">
                <a:solidFill>
                  <a:srgbClr val="141B2B"/>
                </a:solidFill>
                <a:latin typeface="Didact Gothic"/>
              </a:rPr>
              <a:t>health service organisations (mental health and physical heath), education providers, professional bodies and organisations to celebrate Psychological Professions Week by holding their own events and communications.</a:t>
            </a:r>
          </a:p>
          <a:p>
            <a:pPr marL="171450" indent="-171450" algn="l" rtl="0" fontAlgn="base">
              <a:buFont typeface="Arial" panose="020B0604020202020204" pitchFamily="34" charset="0"/>
              <a:buChar char="•"/>
            </a:pPr>
            <a:endParaRPr lang="en-GB" sz="1200">
              <a:solidFill>
                <a:srgbClr val="000610"/>
              </a:solidFill>
              <a:latin typeface="Century Gothic" panose="020B0502020202020204" pitchFamily="34" charset="0"/>
            </a:endParaRPr>
          </a:p>
          <a:p>
            <a:pPr marL="171450" indent="-171450" algn="l" rtl="0" fontAlgn="base">
              <a:buFont typeface="Arial" panose="020B0604020202020204" pitchFamily="34" charset="0"/>
              <a:buChar char="•"/>
            </a:pPr>
            <a:endParaRPr lang="en-GB" sz="1200">
              <a:solidFill>
                <a:srgbClr val="000610"/>
              </a:solidFill>
              <a:latin typeface="Century Gothic" panose="020B0502020202020204" pitchFamily="34" charset="0"/>
            </a:endParaRPr>
          </a:p>
        </p:txBody>
      </p:sp>
    </p:spTree>
    <p:extLst>
      <p:ext uri="{BB962C8B-B14F-4D97-AF65-F5344CB8AC3E}">
        <p14:creationId xmlns:p14="http://schemas.microsoft.com/office/powerpoint/2010/main" val="1100381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86781" y="179472"/>
            <a:ext cx="7632595" cy="1323439"/>
          </a:xfrm>
          <a:prstGeom prst="rect">
            <a:avLst/>
          </a:prstGeom>
          <a:noFill/>
        </p:spPr>
        <p:txBody>
          <a:bodyPr wrap="square" lIns="91440" tIns="45720" rIns="91440" bIns="45720" rtlCol="0" anchor="t">
            <a:spAutoFit/>
          </a:bodyPr>
          <a:lstStyle/>
          <a:p>
            <a:r>
              <a:rPr lang="en-GB" sz="2800" b="1">
                <a:solidFill>
                  <a:srgbClr val="7030A0"/>
                </a:solidFill>
                <a:latin typeface="Century Gothic"/>
                <a:ea typeface="Calibri"/>
                <a:cs typeface="Calibri"/>
              </a:rPr>
              <a:t>Psychological Professions Week 2022</a:t>
            </a:r>
            <a:endParaRPr lang="en-GB" sz="2400" b="1">
              <a:solidFill>
                <a:srgbClr val="7030A0"/>
              </a:solidFill>
              <a:effectLst>
                <a:outerShdw blurRad="38100" dist="38100" dir="2700000" algn="tl">
                  <a:srgbClr val="000000">
                    <a:alpha val="43137"/>
                  </a:srgbClr>
                </a:outerShdw>
              </a:effectLst>
              <a:latin typeface="Calibri" panose="020F0502020204030204"/>
              <a:ea typeface="Calibri"/>
              <a:cs typeface="Calibri"/>
            </a:endParaRPr>
          </a:p>
          <a:p>
            <a:r>
              <a:rPr lang="en-GB" sz="2800" b="1">
                <a:solidFill>
                  <a:srgbClr val="7030A0"/>
                </a:solidFill>
                <a:latin typeface="Century Gothic"/>
                <a:ea typeface="Calibri"/>
                <a:cs typeface="Calibri"/>
              </a:rPr>
              <a:t>- 3</a:t>
            </a:r>
            <a:r>
              <a:rPr lang="en-GB" sz="2800" b="1" baseline="30000">
                <a:solidFill>
                  <a:srgbClr val="7030A0"/>
                </a:solidFill>
                <a:latin typeface="Century Gothic"/>
                <a:ea typeface="Calibri"/>
                <a:cs typeface="Calibri"/>
              </a:rPr>
              <a:t>rd</a:t>
            </a:r>
            <a:r>
              <a:rPr lang="en-GB" sz="2800" b="1">
                <a:solidFill>
                  <a:srgbClr val="7030A0"/>
                </a:solidFill>
                <a:latin typeface="Century Gothic"/>
                <a:ea typeface="Calibri"/>
                <a:cs typeface="Calibri"/>
              </a:rPr>
              <a:t> Annual PPN Conference</a:t>
            </a:r>
            <a:endParaRPr lang="en-GB" sz="2400" b="1">
              <a:solidFill>
                <a:srgbClr val="7030A0"/>
              </a:solidFill>
              <a:effectLst>
                <a:outerShdw blurRad="38100" dist="38100" dir="2700000" algn="tl">
                  <a:srgbClr val="000000">
                    <a:alpha val="43137"/>
                  </a:srgbClr>
                </a:outerShdw>
              </a:effectLst>
              <a:latin typeface="Calibri"/>
              <a:cs typeface="Calibri"/>
            </a:endParaRPr>
          </a:p>
          <a:p>
            <a:endParaRPr lang="en-GB" sz="2400" b="1">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6990347" y="84221"/>
            <a:ext cx="2153653" cy="802591"/>
          </a:xfrm>
          <a:prstGeom prst="rect">
            <a:avLst/>
          </a:prstGeom>
        </p:spPr>
      </p:pic>
      <p:sp>
        <p:nvSpPr>
          <p:cNvPr id="2" name="TextBox 1">
            <a:extLst>
              <a:ext uri="{FF2B5EF4-FFF2-40B4-BE49-F238E27FC236}">
                <a16:creationId xmlns:a16="http://schemas.microsoft.com/office/drawing/2014/main" id="{7F670AE0-1CD5-1038-8DEE-4CC43DA99758}"/>
              </a:ext>
              <a:ext uri="{C183D7F6-B498-43B3-948B-1728B52AA6E4}">
                <adec:decorative xmlns:adec="http://schemas.microsoft.com/office/drawing/2017/decorative" val="1"/>
              </a:ext>
            </a:extLst>
          </p:cNvPr>
          <p:cNvSpPr txBox="1"/>
          <p:nvPr/>
        </p:nvSpPr>
        <p:spPr>
          <a:xfrm>
            <a:off x="242440" y="1154186"/>
            <a:ext cx="8426949" cy="3354765"/>
          </a:xfrm>
          <a:prstGeom prst="rect">
            <a:avLst/>
          </a:prstGeom>
          <a:noFill/>
        </p:spPr>
        <p:txBody>
          <a:bodyPr wrap="square" lIns="91440" tIns="45720" rIns="91440" bIns="45720" anchor="t">
            <a:spAutoFit/>
          </a:bodyPr>
          <a:lstStyle/>
          <a:p>
            <a:r>
              <a:rPr lang="en-GB" sz="1400">
                <a:latin typeface="Didact Gothic"/>
              </a:rPr>
              <a:t>The PPN Conference </a:t>
            </a:r>
            <a:r>
              <a:rPr lang="en-GB" sz="1400" b="0" i="0">
                <a:effectLst/>
                <a:latin typeface="Didact Gothic"/>
              </a:rPr>
              <a:t>is aimed at PPN </a:t>
            </a:r>
            <a:r>
              <a:rPr lang="en-GB" sz="1400">
                <a:latin typeface="Didact Gothic"/>
              </a:rPr>
              <a:t>members and wider stakeholders so they can come together to celebrate the psychological professions, as well as drive strategic ambitions to develop the professional group for the benefit of patients and the public.</a:t>
            </a:r>
          </a:p>
          <a:p>
            <a:endParaRPr lang="en-GB" sz="1400">
              <a:effectLst/>
              <a:latin typeface="Didact Gothic" panose="00000500000000000000" pitchFamily="2" charset="0"/>
              <a:ea typeface="Calibri" panose="020F0502020204030204" pitchFamily="34" charset="0"/>
            </a:endParaRPr>
          </a:p>
          <a:p>
            <a:r>
              <a:rPr lang="en-GB" sz="1400">
                <a:latin typeface="Didact Gothic"/>
                <a:ea typeface="+mn-lt"/>
                <a:cs typeface="Calibri"/>
              </a:rPr>
              <a:t>During</a:t>
            </a:r>
            <a:r>
              <a:rPr lang="en-GB" sz="1400">
                <a:latin typeface="Didact Gothic"/>
                <a:ea typeface="+mn-lt"/>
                <a:cs typeface="+mn-lt"/>
              </a:rPr>
              <a:t> the week, the </a:t>
            </a:r>
            <a:r>
              <a:rPr lang="en-GB" sz="1400">
                <a:effectLst/>
                <a:latin typeface="Didact Gothic"/>
                <a:ea typeface="+mn-lt"/>
                <a:cs typeface="+mn-lt"/>
              </a:rPr>
              <a:t>virtual </a:t>
            </a:r>
            <a:r>
              <a:rPr lang="en-GB" sz="1400">
                <a:latin typeface="Didact Gothic"/>
                <a:ea typeface="+mn-lt"/>
                <a:cs typeface="+mn-lt"/>
              </a:rPr>
              <a:t>sessions will be </a:t>
            </a:r>
            <a:r>
              <a:rPr lang="en-GB" sz="1400">
                <a:effectLst/>
                <a:latin typeface="Didact Gothic"/>
                <a:ea typeface="+mn-lt"/>
                <a:cs typeface="+mn-lt"/>
              </a:rPr>
              <a:t>informative and thought-provoking</a:t>
            </a:r>
            <a:r>
              <a:rPr lang="en-GB" sz="1400">
                <a:latin typeface="Didact Gothic"/>
                <a:ea typeface="+mn-lt"/>
                <a:cs typeface="+mn-lt"/>
              </a:rPr>
              <a:t>,</a:t>
            </a:r>
            <a:r>
              <a:rPr lang="en-GB" sz="1400">
                <a:effectLst/>
                <a:latin typeface="Didact Gothic"/>
                <a:ea typeface="+mn-lt"/>
                <a:cs typeface="+mn-lt"/>
              </a:rPr>
              <a:t> featuring keynote speakers, panel discussions and regionally led events</a:t>
            </a:r>
            <a:r>
              <a:rPr lang="en-GB" sz="1400">
                <a:latin typeface="Didact Gothic"/>
                <a:ea typeface="+mn-lt"/>
                <a:cs typeface="+mn-lt"/>
              </a:rPr>
              <a:t>, including</a:t>
            </a:r>
            <a:r>
              <a:rPr lang="en-GB" sz="1400">
                <a:effectLst/>
                <a:latin typeface="Didact Gothic"/>
                <a:ea typeface="Calibri" panose="020F0502020204030204" pitchFamily="34" charset="0"/>
              </a:rPr>
              <a:t>:</a:t>
            </a:r>
          </a:p>
          <a:p>
            <a:endParaRPr lang="en-GB" sz="1400">
              <a:latin typeface="Didact Gothic" panose="00000500000000000000" pitchFamily="2" charset="0"/>
              <a:ea typeface="Calibri" panose="020F0502020204030204" pitchFamily="34" charset="0"/>
            </a:endParaRPr>
          </a:p>
          <a:p>
            <a:pPr marL="285750" indent="-285750">
              <a:buFont typeface="Arial" panose="020B0604020202020204" pitchFamily="34" charset="0"/>
              <a:buChar char="•"/>
            </a:pPr>
            <a:r>
              <a:rPr lang="en-GB" sz="1400">
                <a:effectLst/>
                <a:latin typeface="Didact Gothic"/>
                <a:ea typeface="Calibri" panose="020F0502020204030204" pitchFamily="34" charset="0"/>
              </a:rPr>
              <a:t>How to enter and develop a career in the psychological professions</a:t>
            </a:r>
          </a:p>
          <a:p>
            <a:pPr marL="285750" indent="-285750">
              <a:buFont typeface="Arial" panose="020B0604020202020204" pitchFamily="34" charset="0"/>
              <a:buChar char="•"/>
            </a:pPr>
            <a:r>
              <a:rPr lang="en-GB" sz="1400">
                <a:effectLst/>
                <a:latin typeface="Didact Gothic"/>
                <a:ea typeface="Calibri" panose="020F0502020204030204" pitchFamily="34" charset="0"/>
              </a:rPr>
              <a:t>Equality, Inclusion &amp; Diversity within the professions</a:t>
            </a:r>
          </a:p>
          <a:p>
            <a:pPr marL="285750" indent="-285750">
              <a:buFont typeface="Arial" panose="020B0604020202020204" pitchFamily="34" charset="0"/>
              <a:buChar char="•"/>
            </a:pPr>
            <a:r>
              <a:rPr lang="en-GB" sz="1400">
                <a:effectLst/>
                <a:latin typeface="Didact Gothic"/>
                <a:ea typeface="Calibri" panose="020F0502020204030204" pitchFamily="34" charset="0"/>
              </a:rPr>
              <a:t>Psychological practice in physical healthcare</a:t>
            </a:r>
          </a:p>
          <a:p>
            <a:pPr marL="285750" indent="-285750">
              <a:buFont typeface="Arial" panose="020B0604020202020204" pitchFamily="34" charset="0"/>
              <a:buChar char="•"/>
            </a:pPr>
            <a:r>
              <a:rPr lang="en-GB" sz="1400">
                <a:effectLst/>
                <a:latin typeface="Didact Gothic"/>
                <a:ea typeface="Calibri" panose="020F0502020204030204" pitchFamily="34" charset="0"/>
                <a:cs typeface="Arial"/>
              </a:rPr>
              <a:t>Public involvement - adding value and transforming lives </a:t>
            </a:r>
            <a:r>
              <a:rPr lang="en-GB" sz="1400" i="1">
                <a:effectLst/>
                <a:latin typeface="Didact Gothic"/>
                <a:ea typeface="Calibri" panose="020F0502020204030204" pitchFamily="34" charset="0"/>
                <a:cs typeface="Arial"/>
              </a:rPr>
              <a:t>(a session co-produced by service users and carers)</a:t>
            </a:r>
          </a:p>
          <a:p>
            <a:endParaRPr lang="en-GB" sz="1400" b="1">
              <a:highlight>
                <a:srgbClr val="FFFF00"/>
              </a:highlight>
              <a:latin typeface="Didact Gothic"/>
              <a:ea typeface="Calibri" panose="020F0502020204030204" pitchFamily="34" charset="0"/>
              <a:cs typeface="Arial"/>
            </a:endParaRPr>
          </a:p>
          <a:p>
            <a:r>
              <a:rPr lang="en-GB" sz="1400">
                <a:latin typeface="Didact Gothic"/>
                <a:ea typeface="Calibri" panose="020F0502020204030204" pitchFamily="34" charset="0"/>
                <a:cs typeface="Arial"/>
              </a:rPr>
              <a:t>Register at:</a:t>
            </a:r>
            <a:r>
              <a:rPr lang="en-GB" sz="1400" b="1">
                <a:latin typeface="Didact Gothic"/>
                <a:ea typeface="Calibri" panose="020F0502020204030204" pitchFamily="34" charset="0"/>
                <a:cs typeface="Arial"/>
              </a:rPr>
              <a:t> </a:t>
            </a:r>
            <a:r>
              <a:rPr lang="en-GB" sz="1400" b="1">
                <a:latin typeface="Didact Gothic"/>
                <a:ea typeface="Calibri" panose="020F0502020204030204" pitchFamily="34" charset="0"/>
                <a:cs typeface="Arial"/>
                <a:hlinkClick r:id="rId3"/>
              </a:rPr>
              <a:t>www.PPWeek22.com</a:t>
            </a:r>
            <a:r>
              <a:rPr lang="en-GB" sz="1400" b="1">
                <a:latin typeface="Didact Gothic"/>
                <a:ea typeface="Calibri" panose="020F0502020204030204" pitchFamily="34" charset="0"/>
                <a:cs typeface="Arial"/>
              </a:rPr>
              <a:t>             </a:t>
            </a:r>
            <a:r>
              <a:rPr lang="en-GB" sz="1400">
                <a:latin typeface="Didact Gothic"/>
                <a:ea typeface="Calibri" panose="020F0502020204030204" pitchFamily="34" charset="0"/>
                <a:cs typeface="Arial"/>
              </a:rPr>
              <a:t>For more information visit:</a:t>
            </a:r>
            <a:r>
              <a:rPr lang="en-GB" sz="1400" b="1">
                <a:latin typeface="Didact Gothic"/>
                <a:ea typeface="Calibri" panose="020F0502020204030204" pitchFamily="34" charset="0"/>
                <a:cs typeface="Arial"/>
              </a:rPr>
              <a:t> </a:t>
            </a:r>
            <a:r>
              <a:rPr lang="en-GB" sz="1400" b="1">
                <a:latin typeface="Didact Gothic"/>
                <a:ea typeface="+mn-lt"/>
                <a:cs typeface="+mn-lt"/>
                <a:hlinkClick r:id="rId4"/>
              </a:rPr>
              <a:t>www.ppn.nhs.uk </a:t>
            </a:r>
            <a:endParaRPr lang="en-GB" sz="1400" b="1">
              <a:effectLst/>
              <a:latin typeface="Didact Gothic"/>
              <a:ea typeface="+mn-lt"/>
              <a:cs typeface="+mn-lt"/>
            </a:endParaRPr>
          </a:p>
          <a:p>
            <a:endParaRPr lang="en-GB" sz="1600" i="1">
              <a:latin typeface="Arial" panose="020B0604020202020204" pitchFamily="34" charset="0"/>
              <a:ea typeface="Calibri" panose="020F0502020204030204" pitchFamily="34" charset="0"/>
            </a:endParaRPr>
          </a:p>
        </p:txBody>
      </p:sp>
      <p:grpSp>
        <p:nvGrpSpPr>
          <p:cNvPr id="4" name="Group 3">
            <a:extLst>
              <a:ext uri="{FF2B5EF4-FFF2-40B4-BE49-F238E27FC236}">
                <a16:creationId xmlns:a16="http://schemas.microsoft.com/office/drawing/2014/main" id="{64688CB2-2A65-5A1D-EDFD-380E4BC7DC9F}"/>
              </a:ext>
            </a:extLst>
          </p:cNvPr>
          <p:cNvGrpSpPr/>
          <p:nvPr/>
        </p:nvGrpSpPr>
        <p:grpSpPr>
          <a:xfrm>
            <a:off x="-49389" y="4249874"/>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#PsychologicalProfessionsWeek2022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#PPWeek22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8422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E428A17-0154-B10A-E6A9-D7029C480767}"/>
              </a:ext>
            </a:extLst>
          </p:cNvPr>
          <p:cNvSpPr/>
          <p:nvPr/>
        </p:nvSpPr>
        <p:spPr>
          <a:xfrm>
            <a:off x="605994" y="886812"/>
            <a:ext cx="148266" cy="3019693"/>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6" name="TextBox 5">
            <a:extLst>
              <a:ext uri="{FF2B5EF4-FFF2-40B4-BE49-F238E27FC236}">
                <a16:creationId xmlns:a16="http://schemas.microsoft.com/office/drawing/2014/main" id="{EE80FEAC-5DB7-4189-A738-7B42950A4250}"/>
              </a:ext>
            </a:extLst>
          </p:cNvPr>
          <p:cNvSpPr txBox="1"/>
          <p:nvPr/>
        </p:nvSpPr>
        <p:spPr>
          <a:xfrm>
            <a:off x="186781" y="179472"/>
            <a:ext cx="7632595" cy="1554272"/>
          </a:xfrm>
          <a:prstGeom prst="rect">
            <a:avLst/>
          </a:prstGeom>
          <a:noFill/>
        </p:spPr>
        <p:txBody>
          <a:bodyPr wrap="square" lIns="91440" tIns="45720" rIns="91440" bIns="45720" rtlCol="0" anchor="t">
            <a:spAutoFit/>
          </a:bodyPr>
          <a:lstStyle/>
          <a:p>
            <a:r>
              <a:rPr lang="en-GB" sz="3600" b="1">
                <a:solidFill>
                  <a:srgbClr val="7030A0"/>
                </a:solidFill>
                <a:latin typeface="Century Gothic" panose="020B0502020202020204" pitchFamily="34" charset="0"/>
                <a:ea typeface="Calibri"/>
                <a:cs typeface="Calibri"/>
              </a:rPr>
              <a:t>Key dates</a:t>
            </a:r>
            <a:endParaRPr lang="en-GB" sz="3200" b="1">
              <a:solidFill>
                <a:srgbClr val="7030A0"/>
              </a:solidFill>
              <a:latin typeface="Century Gothic" panose="020B0502020202020204" pitchFamily="34" charset="0"/>
              <a:ea typeface="Calibri"/>
              <a:cs typeface="Calibri"/>
            </a:endParaRPr>
          </a:p>
          <a:p>
            <a:endParaRPr lang="en-GB" sz="3200" b="1">
              <a:solidFill>
                <a:srgbClr val="7030A0"/>
              </a:solidFill>
              <a:effectLst>
                <a:outerShdw blurRad="38100" dist="38100" dir="2700000" algn="tl">
                  <a:srgbClr val="000000">
                    <a:alpha val="43137"/>
                  </a:srgbClr>
                </a:outerShdw>
              </a:effectLst>
              <a:latin typeface="Calibri" panose="020F0502020204030204"/>
            </a:endParaRPr>
          </a:p>
          <a:p>
            <a:endParaRPr lang="en-GB" sz="2700" b="1">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381762" y="3413534"/>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6990347" y="84221"/>
            <a:ext cx="2153653" cy="802591"/>
          </a:xfrm>
          <a:prstGeom prst="rect">
            <a:avLst/>
          </a:prstGeom>
        </p:spPr>
      </p:pic>
      <p:grpSp>
        <p:nvGrpSpPr>
          <p:cNvPr id="4" name="Group 3">
            <a:extLst>
              <a:ext uri="{FF2B5EF4-FFF2-40B4-BE49-F238E27FC236}">
                <a16:creationId xmlns:a16="http://schemas.microsoft.com/office/drawing/2014/main" id="{64688CB2-2A65-5A1D-EDFD-380E4BC7DC9F}"/>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04A9F394-CB76-4658-4A9B-24EC9822E51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#PsychologicalProfessionsWeek2022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3EFF4AF2-F6F9-0FC4-BC1C-D3E71902C668}"/>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#PPWeek22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B637B0E0-C73A-D87A-63E4-46D2E0E40E0B}"/>
              </a:ext>
            </a:extLst>
          </p:cNvPr>
          <p:cNvGrpSpPr/>
          <p:nvPr/>
        </p:nvGrpSpPr>
        <p:grpSpPr>
          <a:xfrm>
            <a:off x="572029" y="1408425"/>
            <a:ext cx="182231" cy="1730931"/>
            <a:chOff x="709612" y="1613708"/>
            <a:chExt cx="409575" cy="3746440"/>
          </a:xfrm>
          <a:solidFill>
            <a:schemeClr val="bg2">
              <a:lumMod val="75000"/>
            </a:schemeClr>
          </a:solidFill>
        </p:grpSpPr>
        <p:sp>
          <p:nvSpPr>
            <p:cNvPr id="10" name="Oval 9">
              <a:extLst>
                <a:ext uri="{FF2B5EF4-FFF2-40B4-BE49-F238E27FC236}">
                  <a16:creationId xmlns:a16="http://schemas.microsoft.com/office/drawing/2014/main" id="{0B4B9CD1-4FF4-A191-38BE-FFA1C30F73D7}"/>
                </a:ext>
              </a:extLst>
            </p:cNvPr>
            <p:cNvSpPr/>
            <p:nvPr/>
          </p:nvSpPr>
          <p:spPr>
            <a:xfrm>
              <a:off x="709612" y="1613708"/>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1" name="Oval 10">
              <a:extLst>
                <a:ext uri="{FF2B5EF4-FFF2-40B4-BE49-F238E27FC236}">
                  <a16:creationId xmlns:a16="http://schemas.microsoft.com/office/drawing/2014/main" id="{864E0039-4282-5A99-6221-E9680FEAD9FC}"/>
                </a:ext>
              </a:extLst>
            </p:cNvPr>
            <p:cNvSpPr/>
            <p:nvPr/>
          </p:nvSpPr>
          <p:spPr>
            <a:xfrm>
              <a:off x="709612" y="3282141"/>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4" name="Oval 13">
              <a:extLst>
                <a:ext uri="{FF2B5EF4-FFF2-40B4-BE49-F238E27FC236}">
                  <a16:creationId xmlns:a16="http://schemas.microsoft.com/office/drawing/2014/main" id="{AE4F4FC9-38AB-AC06-8967-B1EED70AE83B}"/>
                </a:ext>
              </a:extLst>
            </p:cNvPr>
            <p:cNvSpPr/>
            <p:nvPr/>
          </p:nvSpPr>
          <p:spPr>
            <a:xfrm>
              <a:off x="709612" y="4950573"/>
              <a:ext cx="409575" cy="409575"/>
            </a:xfrm>
            <a:prstGeom prst="ellipse">
              <a:avLst/>
            </a:prstGeom>
            <a:gr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16" name="TextBox 15">
            <a:extLst>
              <a:ext uri="{FF2B5EF4-FFF2-40B4-BE49-F238E27FC236}">
                <a16:creationId xmlns:a16="http://schemas.microsoft.com/office/drawing/2014/main" id="{5BDBF41D-4AD1-4DAD-B9DB-0CEBE2135A5C}"/>
              </a:ext>
              <a:ext uri="{C183D7F6-B498-43B3-948B-1728B52AA6E4}">
                <adec:decorative xmlns:adec="http://schemas.microsoft.com/office/drawing/2017/decorative" val="1"/>
              </a:ext>
            </a:extLst>
          </p:cNvPr>
          <p:cNvSpPr txBox="1"/>
          <p:nvPr/>
        </p:nvSpPr>
        <p:spPr>
          <a:xfrm>
            <a:off x="817516" y="1295838"/>
            <a:ext cx="8176430" cy="369332"/>
          </a:xfrm>
          <a:prstGeom prst="rect">
            <a:avLst/>
          </a:prstGeom>
          <a:noFill/>
        </p:spPr>
        <p:txBody>
          <a:bodyPr wrap="square" lIns="91440" tIns="45720" rIns="91440" bIns="45720" anchor="t">
            <a:spAutoFit/>
          </a:bodyPr>
          <a:lstStyle/>
          <a:p>
            <a:r>
              <a:rPr lang="en-GB" sz="1800">
                <a:latin typeface="Didact Gothic"/>
                <a:ea typeface="Calibri" panose="020F0502020204030204" pitchFamily="34" charset="0"/>
              </a:rPr>
              <a:t>28 September: Psychological Professions Week Communications Commence</a:t>
            </a:r>
            <a:endParaRPr lang="en-GB" sz="1800">
              <a:latin typeface="Didact Gothic" panose="00000500000000000000" pitchFamily="2" charset="0"/>
              <a:ea typeface="Calibri" panose="020F0502020204030204" pitchFamily="34" charset="0"/>
            </a:endParaRPr>
          </a:p>
        </p:txBody>
      </p:sp>
      <p:sp>
        <p:nvSpPr>
          <p:cNvPr id="17" name="TextBox 16">
            <a:extLst>
              <a:ext uri="{FF2B5EF4-FFF2-40B4-BE49-F238E27FC236}">
                <a16:creationId xmlns:a16="http://schemas.microsoft.com/office/drawing/2014/main" id="{B73C89D5-9416-47C8-9BF0-C69103B2B7C3}"/>
              </a:ext>
              <a:ext uri="{C183D7F6-B498-43B3-948B-1728B52AA6E4}">
                <adec:decorative xmlns:adec="http://schemas.microsoft.com/office/drawing/2017/decorative" val="1"/>
              </a:ext>
            </a:extLst>
          </p:cNvPr>
          <p:cNvSpPr txBox="1"/>
          <p:nvPr/>
        </p:nvSpPr>
        <p:spPr>
          <a:xfrm>
            <a:off x="817516" y="2081100"/>
            <a:ext cx="8176430" cy="646331"/>
          </a:xfrm>
          <a:prstGeom prst="rect">
            <a:avLst/>
          </a:prstGeom>
          <a:noFill/>
        </p:spPr>
        <p:txBody>
          <a:bodyPr wrap="square" lIns="91440" tIns="45720" rIns="91440" bIns="45720" anchor="t">
            <a:spAutoFit/>
          </a:bodyPr>
          <a:lstStyle/>
          <a:p>
            <a:r>
              <a:rPr lang="en-GB" sz="1800">
                <a:latin typeface="Didact Gothic"/>
                <a:ea typeface="Calibri" panose="020F0502020204030204" pitchFamily="34" charset="0"/>
              </a:rPr>
              <a:t>3 October 2022: Registrations open for PPN Conference </a:t>
            </a:r>
          </a:p>
          <a:p>
            <a:r>
              <a:rPr lang="en-GB" sz="1800">
                <a:latin typeface="Didact Gothic"/>
                <a:ea typeface="Calibri" panose="020F0502020204030204" pitchFamily="34" charset="0"/>
                <a:hlinkClick r:id="rId3"/>
              </a:rPr>
              <a:t>www.PPWeek22.com</a:t>
            </a:r>
            <a:r>
              <a:rPr lang="en-GB" sz="1800">
                <a:latin typeface="Didact Gothic"/>
                <a:ea typeface="Calibri" panose="020F0502020204030204" pitchFamily="34" charset="0"/>
              </a:rPr>
              <a:t> </a:t>
            </a:r>
            <a:endParaRPr lang="en-GB" sz="1800">
              <a:latin typeface="Didact Gothic" panose="00000500000000000000" pitchFamily="2" charset="0"/>
              <a:ea typeface="Calibri" panose="020F0502020204030204" pitchFamily="34" charset="0"/>
            </a:endParaRPr>
          </a:p>
        </p:txBody>
      </p:sp>
      <p:sp>
        <p:nvSpPr>
          <p:cNvPr id="18" name="TextBox 17">
            <a:extLst>
              <a:ext uri="{FF2B5EF4-FFF2-40B4-BE49-F238E27FC236}">
                <a16:creationId xmlns:a16="http://schemas.microsoft.com/office/drawing/2014/main" id="{0CE0B61A-D879-4A10-B7A4-A447AD9C0F92}"/>
              </a:ext>
              <a:ext uri="{C183D7F6-B498-43B3-948B-1728B52AA6E4}">
                <adec:decorative xmlns:adec="http://schemas.microsoft.com/office/drawing/2017/decorative" val="1"/>
              </a:ext>
            </a:extLst>
          </p:cNvPr>
          <p:cNvSpPr txBox="1"/>
          <p:nvPr/>
        </p:nvSpPr>
        <p:spPr>
          <a:xfrm>
            <a:off x="817516" y="2850110"/>
            <a:ext cx="8176430" cy="369332"/>
          </a:xfrm>
          <a:prstGeom prst="rect">
            <a:avLst/>
          </a:prstGeom>
          <a:noFill/>
        </p:spPr>
        <p:txBody>
          <a:bodyPr wrap="square" lIns="91440" tIns="45720" rIns="91440" bIns="45720" anchor="t">
            <a:spAutoFit/>
          </a:bodyPr>
          <a:lstStyle/>
          <a:p>
            <a:r>
              <a:rPr lang="en-GB" sz="1800">
                <a:latin typeface="Didact Gothic"/>
                <a:ea typeface="Calibri" panose="020F0502020204030204" pitchFamily="34" charset="0"/>
              </a:rPr>
              <a:t>7 November 2022: 'One week to go' communications </a:t>
            </a:r>
          </a:p>
        </p:txBody>
      </p:sp>
      <p:sp>
        <p:nvSpPr>
          <p:cNvPr id="22" name="TextBox 21">
            <a:extLst>
              <a:ext uri="{FF2B5EF4-FFF2-40B4-BE49-F238E27FC236}">
                <a16:creationId xmlns:a16="http://schemas.microsoft.com/office/drawing/2014/main" id="{70617AC8-929A-199B-FED6-69E595E74EC7}"/>
              </a:ext>
              <a:ext uri="{C183D7F6-B498-43B3-948B-1728B52AA6E4}">
                <adec:decorative xmlns:adec="http://schemas.microsoft.com/office/drawing/2017/decorative" val="1"/>
              </a:ext>
            </a:extLst>
          </p:cNvPr>
          <p:cNvSpPr txBox="1"/>
          <p:nvPr/>
        </p:nvSpPr>
        <p:spPr>
          <a:xfrm>
            <a:off x="817516" y="3541554"/>
            <a:ext cx="8176430" cy="369332"/>
          </a:xfrm>
          <a:prstGeom prst="rect">
            <a:avLst/>
          </a:prstGeom>
          <a:noFill/>
        </p:spPr>
        <p:txBody>
          <a:bodyPr wrap="square" lIns="91440" tIns="45720" rIns="91440" bIns="45720" anchor="t">
            <a:spAutoFit/>
          </a:bodyPr>
          <a:lstStyle/>
          <a:p>
            <a:r>
              <a:rPr lang="en-GB" sz="1800">
                <a:latin typeface="Didact Gothic"/>
                <a:ea typeface="Calibri" panose="020F0502020204030204" pitchFamily="34" charset="0"/>
              </a:rPr>
              <a:t>14 – 18 November 2022: Psychological Professions Week 2022!</a:t>
            </a:r>
          </a:p>
        </p:txBody>
      </p:sp>
      <p:sp>
        <p:nvSpPr>
          <p:cNvPr id="23" name="Star: 5 Points 22">
            <a:extLst>
              <a:ext uri="{FF2B5EF4-FFF2-40B4-BE49-F238E27FC236}">
                <a16:creationId xmlns:a16="http://schemas.microsoft.com/office/drawing/2014/main" id="{CDBED8EF-8947-3F7F-2918-40B46CE3246F}"/>
              </a:ext>
            </a:extLst>
          </p:cNvPr>
          <p:cNvSpPr/>
          <p:nvPr/>
        </p:nvSpPr>
        <p:spPr>
          <a:xfrm>
            <a:off x="481189" y="3539772"/>
            <a:ext cx="366890" cy="366890"/>
          </a:xfrm>
          <a:prstGeom prst="star5">
            <a:avLst/>
          </a:prstGeom>
          <a:solidFill>
            <a:schemeClr val="bg1">
              <a:lumMod val="6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70480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94251" y="257592"/>
            <a:ext cx="7632595" cy="1061829"/>
          </a:xfrm>
          <a:prstGeom prst="rect">
            <a:avLst/>
          </a:prstGeom>
          <a:noFill/>
        </p:spPr>
        <p:txBody>
          <a:bodyPr wrap="square" rtlCol="0">
            <a:spAutoFit/>
          </a:bodyPr>
          <a:lstStyle/>
          <a:p>
            <a:r>
              <a:rPr lang="en-GB" sz="3600" b="1">
                <a:solidFill>
                  <a:srgbClr val="7030A0"/>
                </a:solidFill>
                <a:latin typeface="Century Gothic" panose="020B0502020202020204" pitchFamily="34" charset="0"/>
              </a:rPr>
              <a:t>Audience</a:t>
            </a:r>
            <a:endParaRPr lang="en-GB" sz="3200" b="1">
              <a:solidFill>
                <a:srgbClr val="7030A0"/>
              </a:solidFill>
              <a:latin typeface="Century Gothic" panose="020B0502020202020204" pitchFamily="34" charset="0"/>
            </a:endParaRPr>
          </a:p>
          <a:p>
            <a:endParaRPr lang="en-GB" sz="2700">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6990347" y="89964"/>
            <a:ext cx="2153653" cy="802591"/>
          </a:xfrm>
          <a:prstGeom prst="rect">
            <a:avLst/>
          </a:prstGeom>
        </p:spPr>
      </p:pic>
      <p:sp>
        <p:nvSpPr>
          <p:cNvPr id="2" name="TextBox 1">
            <a:extLst>
              <a:ext uri="{FF2B5EF4-FFF2-40B4-BE49-F238E27FC236}">
                <a16:creationId xmlns:a16="http://schemas.microsoft.com/office/drawing/2014/main" id="{89909176-67B6-6A04-EAFA-AFF68218E2CF}"/>
              </a:ext>
              <a:ext uri="{C183D7F6-B498-43B3-948B-1728B52AA6E4}">
                <adec:decorative xmlns:adec="http://schemas.microsoft.com/office/drawing/2017/decorative" val="1"/>
              </a:ext>
            </a:extLst>
          </p:cNvPr>
          <p:cNvSpPr txBox="1"/>
          <p:nvPr/>
        </p:nvSpPr>
        <p:spPr>
          <a:xfrm>
            <a:off x="94251" y="1182127"/>
            <a:ext cx="8968870" cy="3693319"/>
          </a:xfrm>
          <a:prstGeom prst="rect">
            <a:avLst/>
          </a:prstGeom>
          <a:noFill/>
        </p:spPr>
        <p:txBody>
          <a:bodyPr wrap="square" lIns="91440" tIns="45720" rIns="91440" bIns="45720" anchor="t">
            <a:spAutoFit/>
          </a:bodyPr>
          <a:lstStyle/>
          <a:p>
            <a:r>
              <a:rPr lang="en-GB" sz="1800">
                <a:effectLst/>
                <a:latin typeface="Didact Gothic"/>
                <a:ea typeface="Calibri" panose="020F0502020204030204" pitchFamily="34" charset="0"/>
              </a:rPr>
              <a:t>Everyone is welcome to </a:t>
            </a:r>
            <a:r>
              <a:rPr lang="en-GB" sz="1800">
                <a:latin typeface="Didact Gothic"/>
                <a:ea typeface="Calibri" panose="020F0502020204030204" pitchFamily="34" charset="0"/>
              </a:rPr>
              <a:t>mark Psychological Professions Week 2022 across England and join the PPNs' 3</a:t>
            </a:r>
            <a:r>
              <a:rPr lang="en-GB" sz="1800" baseline="30000">
                <a:latin typeface="Didact Gothic"/>
                <a:ea typeface="Calibri" panose="020F0502020204030204" pitchFamily="34" charset="0"/>
              </a:rPr>
              <a:t>rd</a:t>
            </a:r>
            <a:r>
              <a:rPr lang="en-GB" sz="1800">
                <a:latin typeface="Didact Gothic"/>
                <a:ea typeface="Calibri" panose="020F0502020204030204" pitchFamily="34" charset="0"/>
              </a:rPr>
              <a:t> annual conference!</a:t>
            </a:r>
          </a:p>
          <a:p>
            <a:endParaRPr lang="en-GB" sz="1800">
              <a:effectLst/>
              <a:latin typeface="Didact Gothic"/>
              <a:ea typeface="Calibri" panose="020F0502020204030204" pitchFamily="34" charset="0"/>
            </a:endParaRPr>
          </a:p>
          <a:p>
            <a:r>
              <a:rPr lang="en-GB" sz="1800">
                <a:effectLst/>
                <a:latin typeface="Didact Gothic"/>
                <a:ea typeface="Calibri" panose="020F0502020204030204" pitchFamily="34" charset="0"/>
              </a:rPr>
              <a:t>Target audiences include:</a:t>
            </a:r>
          </a:p>
          <a:p>
            <a:pPr marL="285750" indent="-285750">
              <a:buFont typeface="Arial" panose="020B0604020202020204" pitchFamily="34" charset="0"/>
              <a:buChar char="•"/>
            </a:pPr>
            <a:r>
              <a:rPr lang="en-GB" sz="1800">
                <a:latin typeface="Didact Gothic"/>
                <a:ea typeface="Calibri" panose="020F0502020204030204" pitchFamily="34" charset="0"/>
              </a:rPr>
              <a:t>P</a:t>
            </a:r>
            <a:r>
              <a:rPr lang="en-GB" sz="1800">
                <a:effectLst/>
                <a:latin typeface="Didact Gothic"/>
                <a:ea typeface="Calibri" panose="020F0502020204030204" pitchFamily="34" charset="0"/>
              </a:rPr>
              <a:t>sychological professionals – current, training and aspiring</a:t>
            </a:r>
            <a:r>
              <a:rPr lang="en-GB" sz="1800">
                <a:latin typeface="Didact Gothic"/>
                <a:ea typeface="Calibri" panose="020F0502020204030204" pitchFamily="34" charset="0"/>
              </a:rPr>
              <a:t> </a:t>
            </a:r>
          </a:p>
          <a:p>
            <a:pPr marL="285750" indent="-285750">
              <a:buFont typeface="Arial" panose="020B0604020202020204" pitchFamily="34" charset="0"/>
              <a:buChar char="•"/>
            </a:pPr>
            <a:r>
              <a:rPr lang="en-GB" sz="1800">
                <a:effectLst/>
                <a:latin typeface="Didact Gothic"/>
                <a:ea typeface="Calibri" panose="020F0502020204030204" pitchFamily="34" charset="0"/>
              </a:rPr>
              <a:t>Experts by </a:t>
            </a:r>
            <a:r>
              <a:rPr lang="en-GB" sz="1800">
                <a:latin typeface="Didact Gothic"/>
                <a:ea typeface="Calibri" panose="020F0502020204030204" pitchFamily="34" charset="0"/>
              </a:rPr>
              <a:t>Experience</a:t>
            </a:r>
            <a:r>
              <a:rPr lang="en-GB" sz="1800">
                <a:effectLst/>
                <a:latin typeface="Didact Gothic"/>
                <a:ea typeface="Calibri" panose="020F0502020204030204" pitchFamily="34" charset="0"/>
              </a:rPr>
              <a:t> and people with lived experience</a:t>
            </a:r>
            <a:endParaRPr lang="en-GB" sz="1800">
              <a:latin typeface="Didact Gothic"/>
              <a:ea typeface="Calibri" panose="020F0502020204030204" pitchFamily="34" charset="0"/>
            </a:endParaRPr>
          </a:p>
          <a:p>
            <a:pPr marL="285750" indent="-285750">
              <a:buFont typeface="Arial" panose="020B0604020202020204" pitchFamily="34" charset="0"/>
              <a:buChar char="•"/>
            </a:pPr>
            <a:r>
              <a:rPr lang="en-GB" sz="1800">
                <a:latin typeface="Didact Gothic"/>
                <a:ea typeface="Calibri" panose="020F0502020204030204" pitchFamily="34" charset="0"/>
              </a:rPr>
              <a:t>Policymakers</a:t>
            </a:r>
            <a:endParaRPr lang="en-GB" sz="1800">
              <a:effectLst/>
              <a:latin typeface="Didact Gothic"/>
              <a:ea typeface="Calibri" panose="020F0502020204030204" pitchFamily="34" charset="0"/>
            </a:endParaRPr>
          </a:p>
          <a:p>
            <a:pPr marL="285750" indent="-285750">
              <a:buFont typeface="Arial" panose="020B0604020202020204" pitchFamily="34" charset="0"/>
              <a:buChar char="•"/>
            </a:pPr>
            <a:r>
              <a:rPr lang="en-GB" sz="1800">
                <a:latin typeface="Didact Gothic"/>
                <a:ea typeface="Calibri" panose="020F0502020204030204" pitchFamily="34" charset="0"/>
              </a:rPr>
              <a:t>Education, workforce and career leads and teams</a:t>
            </a:r>
          </a:p>
          <a:p>
            <a:pPr marL="285750" indent="-285750">
              <a:buFont typeface="Arial" panose="020B0604020202020204" pitchFamily="34" charset="0"/>
              <a:buChar char="•"/>
            </a:pPr>
            <a:r>
              <a:rPr lang="en-GB" sz="1800">
                <a:latin typeface="Didact Gothic"/>
                <a:ea typeface="Calibri" panose="020F0502020204030204" pitchFamily="34" charset="0"/>
              </a:rPr>
              <a:t>Mental health service providers </a:t>
            </a:r>
          </a:p>
          <a:p>
            <a:pPr marL="285750" indent="-285750">
              <a:buFont typeface="Arial" panose="020B0604020202020204" pitchFamily="34" charset="0"/>
              <a:buChar char="•"/>
            </a:pPr>
            <a:r>
              <a:rPr lang="en-GB" sz="1800">
                <a:latin typeface="Didact Gothic"/>
                <a:ea typeface="Calibri" panose="020F0502020204030204" pitchFamily="34" charset="0"/>
              </a:rPr>
              <a:t>Members of the public interested in the psychological professions and mental health services.</a:t>
            </a:r>
          </a:p>
          <a:p>
            <a:endParaRPr lang="en-GB" sz="1800">
              <a:latin typeface="Didact Gothic" panose="00000500000000000000" pitchFamily="2" charset="0"/>
              <a:ea typeface="Calibri" panose="020F0502020204030204" pitchFamily="34" charset="0"/>
            </a:endParaRPr>
          </a:p>
          <a:p>
            <a:endParaRPr lang="en-GB" sz="1800">
              <a:effectLst/>
              <a:latin typeface="Didact Gothic" panose="00000500000000000000" pitchFamily="2" charset="0"/>
              <a:ea typeface="Calibri" panose="020F0502020204030204" pitchFamily="34" charset="0"/>
            </a:endParaRPr>
          </a:p>
        </p:txBody>
      </p:sp>
      <p:grpSp>
        <p:nvGrpSpPr>
          <p:cNvPr id="4" name="Group 3">
            <a:extLst>
              <a:ext uri="{FF2B5EF4-FFF2-40B4-BE49-F238E27FC236}">
                <a16:creationId xmlns:a16="http://schemas.microsoft.com/office/drawing/2014/main" id="{7FF72D8B-79CE-8958-89A8-4B61452C83A1}"/>
              </a:ext>
            </a:extLst>
          </p:cNvPr>
          <p:cNvGrpSpPr/>
          <p:nvPr/>
        </p:nvGrpSpPr>
        <p:grpSpPr>
          <a:xfrm>
            <a:off x="0" y="4392894"/>
            <a:ext cx="9721358" cy="705558"/>
            <a:chOff x="0" y="4271041"/>
            <a:chExt cx="9721358" cy="705558"/>
          </a:xfrm>
        </p:grpSpPr>
        <p:sp>
          <p:nvSpPr>
            <p:cNvPr id="7" name="TextBox 6">
              <a:extLst>
                <a:ext uri="{FF2B5EF4-FFF2-40B4-BE49-F238E27FC236}">
                  <a16:creationId xmlns:a16="http://schemas.microsoft.com/office/drawing/2014/main" id="{CEE6049E-389E-F862-8306-0933C91D1681}"/>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#PsychologicalProfessionsWeek2022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0C43B940-D0EA-CE8F-D581-61E8971CCB69}"/>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#PPWeek22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AA29EF06-4562-BF5E-9C77-600DF227F292}"/>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6C0B276-52DB-1B66-749E-28022CA0855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30842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197738" y="218999"/>
            <a:ext cx="7632595" cy="1554272"/>
          </a:xfrm>
          <a:prstGeom prst="rect">
            <a:avLst/>
          </a:prstGeom>
          <a:noFill/>
        </p:spPr>
        <p:txBody>
          <a:bodyPr wrap="square" rtlCol="0">
            <a:spAutoFit/>
          </a:bodyPr>
          <a:lstStyle/>
          <a:p>
            <a:r>
              <a:rPr lang="en-GB" sz="3600" b="1">
                <a:solidFill>
                  <a:srgbClr val="7030A0"/>
                </a:solidFill>
                <a:latin typeface="Century Gothic" panose="020B0502020202020204" pitchFamily="34" charset="0"/>
              </a:rPr>
              <a:t>How to help?</a:t>
            </a:r>
            <a:endParaRPr lang="en-GB" sz="3200" b="1">
              <a:solidFill>
                <a:srgbClr val="7030A0"/>
              </a:solidFill>
              <a:latin typeface="Century Gothic" panose="020B0502020202020204" pitchFamily="34" charset="0"/>
            </a:endParaRPr>
          </a:p>
          <a:p>
            <a:endParaRPr lang="en-GB" sz="3200">
              <a:solidFill>
                <a:srgbClr val="7030A0"/>
              </a:solidFill>
              <a:effectLst>
                <a:outerShdw blurRad="38100" dist="38100" dir="2700000" algn="tl">
                  <a:srgbClr val="000000">
                    <a:alpha val="43137"/>
                  </a:srgbClr>
                </a:outerShdw>
              </a:effectLst>
              <a:latin typeface="Calibri" panose="020F0502020204030204"/>
            </a:endParaRPr>
          </a:p>
          <a:p>
            <a:endParaRPr lang="en-GB" sz="2700">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6990347" y="84221"/>
            <a:ext cx="2153653" cy="802591"/>
          </a:xfrm>
          <a:prstGeom prst="rect">
            <a:avLst/>
          </a:prstGeom>
        </p:spPr>
      </p:pic>
      <p:sp>
        <p:nvSpPr>
          <p:cNvPr id="2" name="TextBox 1">
            <a:extLst>
              <a:ext uri="{FF2B5EF4-FFF2-40B4-BE49-F238E27FC236}">
                <a16:creationId xmlns:a16="http://schemas.microsoft.com/office/drawing/2014/main" id="{2CD88302-4157-9885-1236-DD1007E817D2}"/>
              </a:ext>
              <a:ext uri="{C183D7F6-B498-43B3-948B-1728B52AA6E4}">
                <adec:decorative xmlns:adec="http://schemas.microsoft.com/office/drawing/2017/decorative" val="1"/>
              </a:ext>
            </a:extLst>
          </p:cNvPr>
          <p:cNvSpPr txBox="1"/>
          <p:nvPr/>
        </p:nvSpPr>
        <p:spPr>
          <a:xfrm>
            <a:off x="197100" y="1029545"/>
            <a:ext cx="8426949" cy="3018712"/>
          </a:xfrm>
          <a:prstGeom prst="rect">
            <a:avLst/>
          </a:prstGeom>
          <a:noFill/>
        </p:spPr>
        <p:txBody>
          <a:bodyPr wrap="square" lIns="91440" tIns="45720" rIns="91440" bIns="45720" anchor="t">
            <a:spAutoFit/>
          </a:bodyPr>
          <a:lstStyle/>
          <a:p>
            <a:pPr>
              <a:lnSpc>
                <a:spcPct val="107000"/>
              </a:lnSpc>
              <a:spcAft>
                <a:spcPts val="800"/>
              </a:spcAft>
            </a:pPr>
            <a:r>
              <a:rPr lang="en-GB" sz="1600" b="0" i="0">
                <a:solidFill>
                  <a:srgbClr val="000000"/>
                </a:solidFill>
                <a:effectLst/>
                <a:latin typeface="Didact Gothic"/>
              </a:rPr>
              <a:t>We need your help to encourage</a:t>
            </a:r>
            <a:r>
              <a:rPr lang="en-GB" sz="1600">
                <a:solidFill>
                  <a:srgbClr val="000000"/>
                </a:solidFill>
                <a:latin typeface="Didact Gothic"/>
              </a:rPr>
              <a:t> </a:t>
            </a:r>
            <a:r>
              <a:rPr lang="en-GB" sz="1600" b="0" i="0">
                <a:solidFill>
                  <a:srgbClr val="000000"/>
                </a:solidFill>
                <a:effectLst/>
                <a:latin typeface="Didact Gothic"/>
              </a:rPr>
              <a:t>colleagues, organisations and partners to mark Psychological Professions Week </a:t>
            </a:r>
            <a:r>
              <a:rPr lang="en-GB" sz="1600">
                <a:solidFill>
                  <a:srgbClr val="000000"/>
                </a:solidFill>
                <a:latin typeface="Didact Gothic"/>
              </a:rPr>
              <a:t>2022</a:t>
            </a:r>
            <a:r>
              <a:rPr lang="en-GB" sz="1600" b="0" i="0">
                <a:solidFill>
                  <a:srgbClr val="000000"/>
                </a:solidFill>
                <a:effectLst/>
                <a:latin typeface="Didact Gothic"/>
              </a:rPr>
              <a:t>. </a:t>
            </a:r>
            <a:r>
              <a:rPr lang="en-GB" sz="1600">
                <a:solidFill>
                  <a:srgbClr val="000000"/>
                </a:solidFill>
                <a:latin typeface="Didact Gothic"/>
              </a:rPr>
              <a:t> </a:t>
            </a:r>
            <a:endParaRPr lang="en-US" sz="1600">
              <a:latin typeface="Didact Gothic"/>
              <a:cs typeface="Calibri"/>
            </a:endParaRPr>
          </a:p>
          <a:p>
            <a:pPr>
              <a:lnSpc>
                <a:spcPct val="107000"/>
              </a:lnSpc>
              <a:spcAft>
                <a:spcPts val="800"/>
              </a:spcAft>
            </a:pPr>
            <a:r>
              <a:rPr lang="en-GB" sz="1600" b="0" i="0">
                <a:solidFill>
                  <a:srgbClr val="000000"/>
                </a:solidFill>
                <a:effectLst/>
                <a:latin typeface="Didact Gothic"/>
              </a:rPr>
              <a:t>You can help us </a:t>
            </a:r>
            <a:r>
              <a:rPr lang="en-GB" sz="1600">
                <a:solidFill>
                  <a:srgbClr val="000000"/>
                </a:solidFill>
                <a:latin typeface="Didact Gothic"/>
              </a:rPr>
              <a:t>d</a:t>
            </a:r>
            <a:r>
              <a:rPr lang="en-GB" sz="1600" b="0" i="0">
                <a:solidFill>
                  <a:srgbClr val="000000"/>
                </a:solidFill>
                <a:effectLst/>
                <a:latin typeface="Didact Gothic"/>
              </a:rPr>
              <a:t>o this by:</a:t>
            </a:r>
            <a:endParaRPr lang="en-GB" sz="1600">
              <a:latin typeface="Didact Gothic"/>
              <a:cs typeface="Calibri"/>
            </a:endParaRPr>
          </a:p>
          <a:p>
            <a:pPr marL="285750" indent="-285750">
              <a:lnSpc>
                <a:spcPct val="107000"/>
              </a:lnSpc>
              <a:spcAft>
                <a:spcPts val="800"/>
              </a:spcAft>
              <a:buFont typeface="Arial" panose="020B0604020202020204" pitchFamily="34" charset="0"/>
              <a:buChar char="•"/>
            </a:pPr>
            <a:r>
              <a:rPr lang="en-US" sz="1600">
                <a:solidFill>
                  <a:schemeClr val="bg2">
                    <a:lumMod val="10000"/>
                  </a:schemeClr>
                </a:solidFill>
                <a:effectLst/>
                <a:latin typeface="Didact Gothic"/>
                <a:ea typeface="Calibri" panose="020F0502020204030204" pitchFamily="34" charset="0"/>
                <a:cs typeface="Times New Roman"/>
              </a:rPr>
              <a:t>Developing creative and authentic local content to promote Psychological Professions Week across your platforms - This can include profiling and telling the stories of </a:t>
            </a:r>
            <a:r>
              <a:rPr lang="en-US" sz="1600">
                <a:solidFill>
                  <a:schemeClr val="bg2">
                    <a:lumMod val="10000"/>
                  </a:schemeClr>
                </a:solidFill>
                <a:latin typeface="Didact Gothic"/>
                <a:ea typeface="Calibri" panose="020F0502020204030204" pitchFamily="34" charset="0"/>
                <a:cs typeface="Times New Roman"/>
              </a:rPr>
              <a:t>psychological professionals and service users who have been benefited from their services, sharing career opportunities and jobs available, creating </a:t>
            </a:r>
            <a:r>
              <a:rPr lang="en-US" sz="1600">
                <a:solidFill>
                  <a:schemeClr val="bg2">
                    <a:lumMod val="10000"/>
                  </a:schemeClr>
                </a:solidFill>
                <a:effectLst/>
                <a:latin typeface="Didact Gothic"/>
                <a:ea typeface="Calibri" panose="020F0502020204030204" pitchFamily="34" charset="0"/>
                <a:cs typeface="Times New Roman"/>
              </a:rPr>
              <a:t>blogs, </a:t>
            </a:r>
            <a:r>
              <a:rPr lang="en-US" sz="1600">
                <a:solidFill>
                  <a:schemeClr val="bg2">
                    <a:lumMod val="10000"/>
                  </a:schemeClr>
                </a:solidFill>
                <a:latin typeface="Didact Gothic"/>
                <a:ea typeface="Calibri" panose="020F0502020204030204" pitchFamily="34" charset="0"/>
                <a:cs typeface="Times New Roman"/>
              </a:rPr>
              <a:t>developing </a:t>
            </a:r>
            <a:r>
              <a:rPr lang="en-US" sz="1600">
                <a:solidFill>
                  <a:schemeClr val="bg2">
                    <a:lumMod val="10000"/>
                  </a:schemeClr>
                </a:solidFill>
                <a:effectLst/>
                <a:latin typeface="Didact Gothic"/>
                <a:ea typeface="Calibri" panose="020F0502020204030204" pitchFamily="34" charset="0"/>
                <a:cs typeface="Times New Roman"/>
              </a:rPr>
              <a:t>local news stories, running celebratory virtual or face to face events,</a:t>
            </a:r>
          </a:p>
          <a:p>
            <a:pPr marL="285750" indent="-285750">
              <a:lnSpc>
                <a:spcPct val="107000"/>
              </a:lnSpc>
              <a:spcAft>
                <a:spcPts val="800"/>
              </a:spcAft>
              <a:buFont typeface="Arial" panose="020B0604020202020204" pitchFamily="34" charset="0"/>
              <a:buChar char="•"/>
            </a:pPr>
            <a:r>
              <a:rPr lang="en-US" sz="1600">
                <a:solidFill>
                  <a:schemeClr val="bg2">
                    <a:lumMod val="10000"/>
                  </a:schemeClr>
                </a:solidFill>
                <a:effectLst/>
                <a:latin typeface="Didact Gothic"/>
                <a:ea typeface="Calibri" panose="020F0502020204030204" pitchFamily="34" charset="0"/>
                <a:cs typeface="Times New Roman"/>
              </a:rPr>
              <a:t>Sharing</a:t>
            </a:r>
            <a:r>
              <a:rPr lang="en-US" sz="1600">
                <a:latin typeface="Didact Gothic"/>
                <a:ea typeface="+mn-lt"/>
                <a:cs typeface="+mn-lt"/>
              </a:rPr>
              <a:t>, via your channels and networks, details of </a:t>
            </a:r>
            <a:r>
              <a:rPr lang="en-US" sz="1600">
                <a:effectLst/>
                <a:latin typeface="Didact Gothic"/>
                <a:ea typeface="+mn-lt"/>
                <a:cs typeface="+mn-lt"/>
              </a:rPr>
              <a:t>Psychological</a:t>
            </a:r>
            <a:r>
              <a:rPr lang="en-US" sz="1600">
                <a:latin typeface="Didact Gothic"/>
                <a:ea typeface="+mn-lt"/>
                <a:cs typeface="+mn-lt"/>
              </a:rPr>
              <a:t> Professions Week 2022, regional events, PPN websites, key messages, communication assets and membership links.</a:t>
            </a:r>
            <a:endParaRPr lang="en-US" sz="1600">
              <a:effectLst/>
              <a:latin typeface="Didact Gothic" panose="00000500000000000000" pitchFamily="2"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0B212E8D-9BCA-E61E-4972-AFE1EC2CCED3}"/>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B7412B30-AD8A-DF49-B21F-C4E7BB1C787B}"/>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#PsychologicalProfessionsWeek2022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9DDB0C37-7772-C1C1-BD9E-7E2467BD763B}"/>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#PPWeek22 </a:t>
              </a:r>
              <a:endParaRPr lang="en-US" sz="18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56A3A807-BFB3-DCB3-97B6-F575B9A45B3D}"/>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722F44-3CB8-E9F8-1027-71BF65288A7F}"/>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43443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272434" y="186509"/>
            <a:ext cx="7632595" cy="1554272"/>
          </a:xfrm>
          <a:prstGeom prst="rect">
            <a:avLst/>
          </a:prstGeom>
          <a:noFill/>
        </p:spPr>
        <p:txBody>
          <a:bodyPr wrap="square" rtlCol="0">
            <a:spAutoFit/>
          </a:bodyPr>
          <a:lstStyle/>
          <a:p>
            <a:r>
              <a:rPr lang="en-GB" sz="3600" b="1">
                <a:solidFill>
                  <a:srgbClr val="7030A0"/>
                </a:solidFill>
                <a:latin typeface="Century Gothic" panose="020B0502020202020204" pitchFamily="34" charset="0"/>
              </a:rPr>
              <a:t>Assets</a:t>
            </a:r>
            <a:endParaRPr lang="en-GB" sz="3200" b="1">
              <a:solidFill>
                <a:srgbClr val="7030A0"/>
              </a:solidFill>
              <a:latin typeface="Century Gothic" panose="020B0502020202020204" pitchFamily="34" charset="0"/>
            </a:endParaRPr>
          </a:p>
          <a:p>
            <a:endParaRPr lang="en-GB" sz="3200">
              <a:solidFill>
                <a:srgbClr val="7030A0"/>
              </a:solidFill>
              <a:effectLst>
                <a:outerShdw blurRad="38100" dist="38100" dir="2700000" algn="tl">
                  <a:srgbClr val="000000">
                    <a:alpha val="43137"/>
                  </a:srgbClr>
                </a:outerShdw>
              </a:effectLst>
              <a:latin typeface="Calibri" panose="020F0502020204030204"/>
            </a:endParaRPr>
          </a:p>
          <a:p>
            <a:endParaRPr lang="en-GB" sz="2700">
              <a:solidFill>
                <a:srgbClr val="7030A0"/>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CBED42E0-7964-45DE-AFAB-9DF67C00AD53}"/>
              </a:ext>
            </a:extLst>
          </p:cNvPr>
          <p:cNvSpPr txBox="1"/>
          <p:nvPr/>
        </p:nvSpPr>
        <p:spPr>
          <a:xfrm>
            <a:off x="3432941" y="3456183"/>
            <a:ext cx="2754306" cy="346249"/>
          </a:xfrm>
          <a:prstGeom prst="rect">
            <a:avLst/>
          </a:prstGeom>
          <a:noFill/>
        </p:spPr>
        <p:txBody>
          <a:bodyPr wrap="square" rtlCol="0">
            <a:spAutoFit/>
          </a:bodyPr>
          <a:lstStyle/>
          <a:p>
            <a:r>
              <a:rPr lang="en-GB" sz="1650" b="1">
                <a:solidFill>
                  <a:srgbClr val="7030A0"/>
                </a:solidFill>
                <a:latin typeface="Calibri" panose="020F0502020204030204"/>
              </a:rPr>
              <a:t> </a:t>
            </a:r>
          </a:p>
        </p:txBody>
      </p:sp>
      <p:pic>
        <p:nvPicPr>
          <p:cNvPr id="3" name="Picture 2" descr="Graphical user interface, text, application&#10;&#10;Description automatically generated">
            <a:extLst>
              <a:ext uri="{FF2B5EF4-FFF2-40B4-BE49-F238E27FC236}">
                <a16:creationId xmlns:a16="http://schemas.microsoft.com/office/drawing/2014/main" id="{F77C5F8D-7ECC-F645-06B9-C7A2F5EFFA55}"/>
              </a:ext>
            </a:extLst>
          </p:cNvPr>
          <p:cNvPicPr>
            <a:picLocks noChangeAspect="1"/>
          </p:cNvPicPr>
          <p:nvPr/>
        </p:nvPicPr>
        <p:blipFill>
          <a:blip r:embed="rId2"/>
          <a:stretch>
            <a:fillRect/>
          </a:stretch>
        </p:blipFill>
        <p:spPr>
          <a:xfrm>
            <a:off x="6990347" y="84221"/>
            <a:ext cx="2153653" cy="802591"/>
          </a:xfrm>
          <a:prstGeom prst="rect">
            <a:avLst/>
          </a:prstGeom>
        </p:spPr>
      </p:pic>
      <p:sp>
        <p:nvSpPr>
          <p:cNvPr id="4" name="TextBox 3">
            <a:extLst>
              <a:ext uri="{FF2B5EF4-FFF2-40B4-BE49-F238E27FC236}">
                <a16:creationId xmlns:a16="http://schemas.microsoft.com/office/drawing/2014/main" id="{427CD332-0259-ABB9-A511-6A8E91141577}"/>
              </a:ext>
            </a:extLst>
          </p:cNvPr>
          <p:cNvSpPr txBox="1"/>
          <p:nvPr/>
        </p:nvSpPr>
        <p:spPr>
          <a:xfrm>
            <a:off x="273300" y="813840"/>
            <a:ext cx="8294332" cy="3816429"/>
          </a:xfrm>
          <a:prstGeom prst="rect">
            <a:avLst/>
          </a:prstGeom>
          <a:noFill/>
        </p:spPr>
        <p:txBody>
          <a:bodyPr wrap="square" lIns="91440" tIns="45720" rIns="91440" bIns="45720" anchor="t">
            <a:spAutoFit/>
          </a:bodyPr>
          <a:lstStyle/>
          <a:p>
            <a:r>
              <a:rPr lang="en-GB" sz="1400">
                <a:latin typeface="Didact Gothic"/>
                <a:ea typeface="Calibri" panose="020F0502020204030204" pitchFamily="34" charset="0"/>
                <a:cs typeface="Arial"/>
              </a:rPr>
              <a:t>Using the link to the </a:t>
            </a:r>
            <a:r>
              <a:rPr lang="en-GB" sz="1400">
                <a:latin typeface="Didact Gothic"/>
                <a:ea typeface="Calibri" panose="020F0502020204030204" pitchFamily="34" charset="0"/>
                <a:cs typeface="Arial"/>
                <a:hlinkClick r:id="rId3"/>
              </a:rPr>
              <a:t>PPN England website</a:t>
            </a:r>
            <a:r>
              <a:rPr lang="en-GB" sz="1400">
                <a:latin typeface="Didact Gothic"/>
                <a:ea typeface="Calibri" panose="020F0502020204030204" pitchFamily="34" charset="0"/>
                <a:cs typeface="Arial"/>
              </a:rPr>
              <a:t>, you’ll find one central hub for all the Psychological Professions Week 2022 assets:</a:t>
            </a:r>
            <a:endParaRPr lang="en-GB" sz="1400">
              <a:latin typeface="Didact Gothic"/>
            </a:endParaRPr>
          </a:p>
          <a:p>
            <a:pPr marL="342900" indent="-342900">
              <a:buFont typeface="Arial" panose="020B0604020202020204" pitchFamily="34" charset="0"/>
              <a:buChar char="•"/>
            </a:pPr>
            <a:r>
              <a:rPr lang="en-GB" sz="1400">
                <a:latin typeface="Didact Gothic"/>
                <a:ea typeface="Calibri" panose="020F0502020204030204" pitchFamily="34" charset="0"/>
                <a:cs typeface="Arial"/>
              </a:rPr>
              <a:t>GIF</a:t>
            </a:r>
          </a:p>
          <a:p>
            <a:pPr marL="342900" indent="-342900">
              <a:buFont typeface="Arial" panose="020B0604020202020204" pitchFamily="34" charset="0"/>
              <a:buChar char="•"/>
            </a:pPr>
            <a:r>
              <a:rPr lang="en-GB" sz="1400">
                <a:latin typeface="Didact Gothic"/>
                <a:ea typeface="Calibri"/>
                <a:cs typeface="Arial"/>
              </a:rPr>
              <a:t>Logo</a:t>
            </a:r>
          </a:p>
          <a:p>
            <a:pPr marL="342900" indent="-342900">
              <a:buFont typeface="Arial" panose="020B0604020202020204" pitchFamily="34" charset="0"/>
              <a:buChar char="•"/>
            </a:pPr>
            <a:r>
              <a:rPr lang="en-GB" sz="1400">
                <a:latin typeface="Didact Gothic"/>
                <a:ea typeface="Calibri"/>
                <a:cs typeface="Arial"/>
              </a:rPr>
              <a:t>Social Card Quote Templates</a:t>
            </a:r>
            <a:endParaRPr lang="en-GB">
              <a:latin typeface="Didact Gothic"/>
              <a:ea typeface="Calibri"/>
              <a:cs typeface="Calibri" panose="020F0502020204030204"/>
            </a:endParaRPr>
          </a:p>
          <a:p>
            <a:pPr marL="342900" indent="-342900">
              <a:buFont typeface="Arial" panose="020B0604020202020204" pitchFamily="34" charset="0"/>
              <a:buChar char="•"/>
            </a:pPr>
            <a:r>
              <a:rPr lang="en-GB" sz="1400">
                <a:latin typeface="Didact Gothic"/>
                <a:ea typeface="Calibri"/>
                <a:cs typeface="Arial"/>
              </a:rPr>
              <a:t>Email</a:t>
            </a:r>
            <a:r>
              <a:rPr lang="en-GB" sz="1400">
                <a:latin typeface="Didact Gothic"/>
                <a:ea typeface="Calibri" panose="020F0502020204030204" pitchFamily="34" charset="0"/>
                <a:cs typeface="Arial"/>
              </a:rPr>
              <a:t> signatures</a:t>
            </a:r>
            <a:endParaRPr lang="en-GB">
              <a:latin typeface="Didact Gothic"/>
              <a:ea typeface="Calibri" panose="020F0502020204030204" pitchFamily="34" charset="0"/>
              <a:cs typeface="Calibri" panose="020F0502020204030204"/>
            </a:endParaRPr>
          </a:p>
          <a:p>
            <a:pPr marL="342900" indent="-342900">
              <a:buFont typeface="Arial" panose="020B0604020202020204" pitchFamily="34" charset="0"/>
              <a:buChar char="•"/>
            </a:pPr>
            <a:r>
              <a:rPr lang="en-GB" sz="1400">
                <a:latin typeface="Didact Gothic"/>
                <a:ea typeface="Calibri" panose="020F0502020204030204" pitchFamily="34" charset="0"/>
                <a:cs typeface="Arial"/>
              </a:rPr>
              <a:t>Poster</a:t>
            </a:r>
            <a:endParaRPr lang="en-GB">
              <a:latin typeface="Didact Gothic"/>
              <a:ea typeface="Calibri" panose="020F0502020204030204" pitchFamily="34" charset="0"/>
              <a:cs typeface="Calibri" panose="020F0502020204030204"/>
            </a:endParaRPr>
          </a:p>
          <a:p>
            <a:pPr marL="342900" indent="-342900">
              <a:buFont typeface="Arial" panose="020B0604020202020204" pitchFamily="34" charset="0"/>
              <a:buChar char="•"/>
            </a:pPr>
            <a:r>
              <a:rPr lang="en-GB" sz="1400">
                <a:latin typeface="Didact Gothic"/>
                <a:ea typeface="Calibri" panose="020F0502020204030204" pitchFamily="34" charset="0"/>
                <a:cs typeface="Arial"/>
              </a:rPr>
              <a:t>Copy</a:t>
            </a:r>
          </a:p>
          <a:p>
            <a:endParaRPr lang="en-GB" sz="1400">
              <a:latin typeface="Didact Gothic"/>
              <a:ea typeface="Calibri" panose="020F0502020204030204" pitchFamily="34" charset="0"/>
              <a:cs typeface="Arial"/>
            </a:endParaRPr>
          </a:p>
          <a:p>
            <a:pPr marL="0" indent="0">
              <a:buNone/>
            </a:pPr>
            <a:r>
              <a:rPr lang="en-US" sz="1400">
                <a:solidFill>
                  <a:schemeClr val="bg2">
                    <a:lumMod val="10000"/>
                  </a:schemeClr>
                </a:solidFill>
                <a:latin typeface="Didact Gothic"/>
                <a:ea typeface="Calibri" panose="020F0502020204030204" pitchFamily="34" charset="0"/>
                <a:cs typeface="Times New Roman"/>
              </a:rPr>
              <a:t>Don’t forget to share your activity and celebrations with us. You can also tag </a:t>
            </a:r>
            <a:r>
              <a:rPr lang="en-US" sz="1400" b="0" i="0" u="none" strike="noStrike" baseline="0">
                <a:solidFill>
                  <a:srgbClr val="000000"/>
                </a:solidFill>
                <a:latin typeface="Didact Gothic"/>
              </a:rPr>
              <a:t>relevant regional PPN accounts on Twitter posts:</a:t>
            </a:r>
          </a:p>
          <a:p>
            <a:r>
              <a:rPr lang="en-US" sz="1400">
                <a:latin typeface="Century Gothic"/>
                <a:ea typeface="+mn-lt"/>
                <a:cs typeface="+mn-lt"/>
                <a:hlinkClick r:id="rId4"/>
              </a:rPr>
              <a:t>@PPNEngland</a:t>
            </a:r>
            <a:r>
              <a:rPr lang="en-US" sz="1400">
                <a:latin typeface="Century Gothic"/>
                <a:ea typeface="+mn-lt"/>
                <a:cs typeface="+mn-lt"/>
              </a:rPr>
              <a:t>               </a:t>
            </a:r>
            <a:r>
              <a:rPr lang="en-US" sz="1400">
                <a:latin typeface="Century Gothic"/>
                <a:ea typeface="+mn-lt"/>
                <a:cs typeface="+mn-lt"/>
                <a:hlinkClick r:id="rId5"/>
              </a:rPr>
              <a:t>@PPNEast</a:t>
            </a:r>
            <a:r>
              <a:rPr lang="en-US" sz="1400">
                <a:latin typeface="Century Gothic"/>
                <a:ea typeface="+mn-lt"/>
                <a:cs typeface="+mn-lt"/>
              </a:rPr>
              <a:t>               </a:t>
            </a:r>
            <a:r>
              <a:rPr lang="en-US" sz="1400">
                <a:latin typeface="Century Gothic"/>
                <a:ea typeface="+mn-lt"/>
                <a:cs typeface="+mn-lt"/>
                <a:hlinkClick r:id="rId6"/>
              </a:rPr>
              <a:t>@LondonPPN</a:t>
            </a:r>
            <a:r>
              <a:rPr lang="en-US" sz="1400">
                <a:latin typeface="Century Gothic"/>
                <a:ea typeface="+mn-lt"/>
                <a:cs typeface="+mn-lt"/>
              </a:rPr>
              <a:t>               </a:t>
            </a:r>
            <a:r>
              <a:rPr lang="en-US" sz="1400">
                <a:latin typeface="Century Gothic"/>
                <a:ea typeface="+mn-lt"/>
                <a:cs typeface="+mn-lt"/>
                <a:hlinkClick r:id="rId7"/>
              </a:rPr>
              <a:t>@PPNMidlands</a:t>
            </a:r>
            <a:endParaRPr lang="en-US" sz="1400">
              <a:latin typeface="Century Gothic"/>
              <a:cs typeface="Calibri"/>
            </a:endParaRPr>
          </a:p>
          <a:p>
            <a:r>
              <a:rPr lang="en-US" sz="1400">
                <a:latin typeface="Century Gothic"/>
                <a:ea typeface="+mn-lt"/>
                <a:cs typeface="+mn-lt"/>
                <a:hlinkClick r:id="rId8"/>
              </a:rPr>
              <a:t>@NEandY_PPN</a:t>
            </a:r>
            <a:r>
              <a:rPr lang="en-US" sz="1400">
                <a:latin typeface="Century Gothic"/>
                <a:ea typeface="+mn-lt"/>
                <a:cs typeface="+mn-lt"/>
              </a:rPr>
              <a:t>              </a:t>
            </a:r>
            <a:r>
              <a:rPr lang="en-US" sz="1400">
                <a:latin typeface="Century Gothic"/>
                <a:ea typeface="+mn-lt"/>
                <a:cs typeface="+mn-lt"/>
                <a:hlinkClick r:id="rId9"/>
              </a:rPr>
              <a:t>@NWPPN</a:t>
            </a:r>
            <a:r>
              <a:rPr lang="en-US" sz="1400">
                <a:latin typeface="Century Gothic"/>
                <a:ea typeface="+mn-lt"/>
                <a:cs typeface="+mn-lt"/>
              </a:rPr>
              <a:t>                </a:t>
            </a:r>
            <a:r>
              <a:rPr lang="en-US" sz="1400">
                <a:latin typeface="Century Gothic"/>
                <a:ea typeface="+mn-lt"/>
                <a:cs typeface="+mn-lt"/>
                <a:hlinkClick r:id="rId10"/>
              </a:rPr>
              <a:t>@se_ppn</a:t>
            </a:r>
            <a:r>
              <a:rPr lang="en-US" sz="1400">
                <a:latin typeface="Century Gothic"/>
                <a:ea typeface="+mn-lt"/>
                <a:cs typeface="+mn-lt"/>
              </a:rPr>
              <a:t>                      </a:t>
            </a:r>
            <a:r>
              <a:rPr lang="en-US" sz="1400">
                <a:latin typeface="Century Gothic"/>
                <a:ea typeface="+mn-lt"/>
                <a:cs typeface="+mn-lt"/>
                <a:hlinkClick r:id="rId11"/>
              </a:rPr>
              <a:t>@swppn</a:t>
            </a:r>
            <a:endParaRPr lang="en-US" sz="1400">
              <a:latin typeface="Century Gothic"/>
              <a:cs typeface="Calibri" panose="020F0502020204030204"/>
            </a:endParaRPr>
          </a:p>
          <a:p>
            <a:endParaRPr lang="en-GB" sz="1400">
              <a:latin typeface="Century Gothic" panose="020B0502020202020204" pitchFamily="34" charset="0"/>
            </a:endParaRPr>
          </a:p>
          <a:p>
            <a:r>
              <a:rPr lang="en-US" sz="1400" b="0" i="0" u="none" strike="noStrike" baseline="0">
                <a:solidFill>
                  <a:srgbClr val="000000"/>
                </a:solidFill>
                <a:latin typeface="Century Gothic"/>
              </a:rPr>
              <a:t>Please use the hashtag </a:t>
            </a:r>
            <a:r>
              <a:rPr lang="en-US" sz="1400" b="1" i="0" u="none" strike="noStrike" baseline="0">
                <a:solidFill>
                  <a:srgbClr val="000000"/>
                </a:solidFill>
                <a:latin typeface="Century Gothic"/>
              </a:rPr>
              <a:t>#</a:t>
            </a:r>
            <a:r>
              <a:rPr lang="en-US" sz="1400" b="1">
                <a:solidFill>
                  <a:srgbClr val="000000"/>
                </a:solidFill>
                <a:latin typeface="Century Gothic"/>
              </a:rPr>
              <a:t>PPWeek22</a:t>
            </a:r>
            <a:r>
              <a:rPr lang="en-US" sz="1400" b="1" i="0" u="none" strike="noStrike" baseline="0">
                <a:solidFill>
                  <a:srgbClr val="000000"/>
                </a:solidFill>
                <a:latin typeface="Century Gothic"/>
              </a:rPr>
              <a:t> or </a:t>
            </a:r>
            <a:r>
              <a:rPr lang="en-US" sz="1400" b="1">
                <a:solidFill>
                  <a:srgbClr val="000000"/>
                </a:solidFill>
                <a:latin typeface="Century Gothic"/>
              </a:rPr>
              <a:t>#PsychologicalProfessionsWeek2022 </a:t>
            </a:r>
            <a:r>
              <a:rPr lang="en-US" sz="1400" b="0" i="0" u="none" strike="noStrike" baseline="0">
                <a:solidFill>
                  <a:srgbClr val="000000"/>
                </a:solidFill>
                <a:latin typeface="Century Gothic"/>
              </a:rPr>
              <a:t>in all posts.</a:t>
            </a:r>
            <a:endParaRPr lang="en-GB" sz="1400">
              <a:latin typeface="Century Gothic"/>
              <a:ea typeface="Calibri" panose="020F0502020204030204" pitchFamily="34" charset="0"/>
              <a:cs typeface="Arial"/>
            </a:endParaRPr>
          </a:p>
          <a:p>
            <a:endParaRPr lang="en-GB" sz="1400">
              <a:latin typeface="Century Gothic" panose="020B0502020202020204" pitchFamily="34" charset="0"/>
              <a:ea typeface="Calibri" panose="020F0502020204030204" pitchFamily="34" charset="0"/>
              <a:cs typeface="Arial"/>
            </a:endParaRPr>
          </a:p>
          <a:p>
            <a:endParaRPr lang="en-GB" sz="1800" b="1">
              <a:latin typeface="Arial"/>
              <a:ea typeface="+mn-lt"/>
              <a:cs typeface="Arial"/>
            </a:endParaRPr>
          </a:p>
        </p:txBody>
      </p:sp>
      <p:sp>
        <p:nvSpPr>
          <p:cNvPr id="12" name="AutoShape 4">
            <a:extLst>
              <a:ext uri="{FF2B5EF4-FFF2-40B4-BE49-F238E27FC236}">
                <a16:creationId xmlns:a16="http://schemas.microsoft.com/office/drawing/2014/main" id="{CF346E53-E92C-82BA-48CF-D011EF575F9C}"/>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2" name="Group 1">
            <a:extLst>
              <a:ext uri="{FF2B5EF4-FFF2-40B4-BE49-F238E27FC236}">
                <a16:creationId xmlns:a16="http://schemas.microsoft.com/office/drawing/2014/main" id="{00992F63-E7FF-14E3-8191-AF491B4FFFB3}"/>
              </a:ext>
            </a:extLst>
          </p:cNvPr>
          <p:cNvGrpSpPr/>
          <p:nvPr/>
        </p:nvGrpSpPr>
        <p:grpSpPr>
          <a:xfrm>
            <a:off x="0" y="4271041"/>
            <a:ext cx="9721358" cy="705558"/>
            <a:chOff x="0" y="4271041"/>
            <a:chExt cx="9721358" cy="705558"/>
          </a:xfrm>
        </p:grpSpPr>
        <p:sp>
          <p:nvSpPr>
            <p:cNvPr id="7" name="TextBox 6">
              <a:extLst>
                <a:ext uri="{FF2B5EF4-FFF2-40B4-BE49-F238E27FC236}">
                  <a16:creationId xmlns:a16="http://schemas.microsoft.com/office/drawing/2014/main" id="{A01048AB-E1A9-6B4D-92B1-68F36474891B}"/>
                </a:ext>
              </a:extLst>
            </p:cNvPr>
            <p:cNvSpPr txBox="1"/>
            <p:nvPr/>
          </p:nvSpPr>
          <p:spPr>
            <a:xfrm>
              <a:off x="311400" y="4587659"/>
              <a:ext cx="4329755"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#PsychologicalProfessionsWeek2022 </a:t>
              </a:r>
              <a:endParaRPr lang="en-US" sz="18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97D73870-258E-D087-3F76-78A20BA952DF}"/>
                </a:ext>
              </a:extLst>
            </p:cNvPr>
            <p:cNvSpPr txBox="1"/>
            <p:nvPr/>
          </p:nvSpPr>
          <p:spPr>
            <a:xfrm>
              <a:off x="7250460" y="4607267"/>
              <a:ext cx="2470898" cy="369332"/>
            </a:xfrm>
            <a:prstGeom prst="rect">
              <a:avLst/>
            </a:prstGeom>
            <a:noFill/>
          </p:spPr>
          <p:txBody>
            <a:bodyPr wrap="square" lIns="91440" tIns="45720" rIns="91440" bIns="45720" rtlCol="0" anchor="t">
              <a:spAutoFit/>
            </a:bodyPr>
            <a:lstStyle/>
            <a:p>
              <a:r>
                <a:rPr lang="en-GB" sz="1800">
                  <a:solidFill>
                    <a:srgbClr val="7030A0"/>
                  </a:solidFill>
                  <a:latin typeface="Century Gothic" panose="020B0502020202020204" pitchFamily="34" charset="0"/>
                </a:rPr>
                <a:t>#PPWeek22 </a:t>
              </a:r>
              <a:endParaRPr lang="en-US" sz="1800">
                <a:solidFill>
                  <a:srgbClr val="7030A0"/>
                </a:solidFill>
                <a:latin typeface="Century Gothic" panose="020B0502020202020204" pitchFamily="34" charset="0"/>
              </a:endParaRPr>
            </a:p>
          </p:txBody>
        </p:sp>
        <p:cxnSp>
          <p:nvCxnSpPr>
            <p:cNvPr id="13" name="Straight Connector 12">
              <a:extLst>
                <a:ext uri="{FF2B5EF4-FFF2-40B4-BE49-F238E27FC236}">
                  <a16:creationId xmlns:a16="http://schemas.microsoft.com/office/drawing/2014/main" id="{095DBF94-B1E8-4803-E590-2A1AD2B82326}"/>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BE9FB76-3155-05CD-A197-2A838F6C0FD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451978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ffba80a-7c73-4e02-b2da-8fa11b1d1a0d" xsi:nil="true"/>
    <lcf76f155ced4ddcb4097134ff3c332f xmlns="8d1c86c9-e727-46b8-8e60-6d315c8da76c">
      <Terms xmlns="http://schemas.microsoft.com/office/infopath/2007/PartnerControls"/>
    </lcf76f155ced4ddcb4097134ff3c332f>
    <SharedWithUsers xmlns="cffba80a-7c73-4e02-b2da-8fa11b1d1a0d">
      <UserInfo>
        <DisplayName>Kimberley Blakemore</DisplayName>
        <AccountId>31</AccountId>
        <AccountType/>
      </UserInfo>
      <UserInfo>
        <DisplayName>Polly James</DisplayName>
        <AccountId>600</AccountId>
        <AccountType/>
      </UserInfo>
      <UserInfo>
        <DisplayName>Devon Puttick</DisplayName>
        <AccountId>12</AccountId>
        <AccountType/>
      </UserInfo>
      <UserInfo>
        <DisplayName>Megan Wilson</DisplayName>
        <AccountId>1303</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FC863D66348F74A80EF1EF2B6B2D2A1" ma:contentTypeVersion="16" ma:contentTypeDescription="Create a new document." ma:contentTypeScope="" ma:versionID="132ac410ab26867597cbc402eb305ce9">
  <xsd:schema xmlns:xsd="http://www.w3.org/2001/XMLSchema" xmlns:xs="http://www.w3.org/2001/XMLSchema" xmlns:p="http://schemas.microsoft.com/office/2006/metadata/properties" xmlns:ns2="8d1c86c9-e727-46b8-8e60-6d315c8da76c" xmlns:ns3="cffba80a-7c73-4e02-b2da-8fa11b1d1a0d" targetNamespace="http://schemas.microsoft.com/office/2006/metadata/properties" ma:root="true" ma:fieldsID="8082ef19ef1f744933411fe9141335c7" ns2:_="" ns3:_="">
    <xsd:import namespace="8d1c86c9-e727-46b8-8e60-6d315c8da76c"/>
    <xsd:import namespace="cffba80a-7c73-4e02-b2da-8fa11b1d1a0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1c86c9-e727-46b8-8e60-6d315c8da7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b5e471e-86a7-4573-b003-24887ebde44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ffba80a-7c73-4e02-b2da-8fa11b1d1a0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ff9fa32-f305-42b0-bc87-e4689e6287c7}" ma:internalName="TaxCatchAll" ma:showField="CatchAllData" ma:web="cffba80a-7c73-4e02-b2da-8fa11b1d1a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749B2E-1478-4769-86CB-445AA09DEB1B}">
  <ds:schemaRefs>
    <ds:schemaRef ds:uri="8d1c86c9-e727-46b8-8e60-6d315c8da76c"/>
    <ds:schemaRef ds:uri="http://schemas.microsoft.com/office/2006/metadata/properties"/>
    <ds:schemaRef ds:uri="http://schemas.microsoft.com/office/infopath/2007/PartnerControls"/>
    <ds:schemaRef ds:uri="http://purl.org/dc/elements/1.1/"/>
    <ds:schemaRef ds:uri="http://schemas.microsoft.com/office/2006/documentManagement/types"/>
    <ds:schemaRef ds:uri="http://purl.org/dc/dcmitype/"/>
    <ds:schemaRef ds:uri="http://purl.org/dc/terms/"/>
    <ds:schemaRef ds:uri="http://schemas.openxmlformats.org/package/2006/metadata/core-properties"/>
    <ds:schemaRef ds:uri="cffba80a-7c73-4e02-b2da-8fa11b1d1a0d"/>
    <ds:schemaRef ds:uri="http://www.w3.org/XML/1998/namespace"/>
  </ds:schemaRefs>
</ds:datastoreItem>
</file>

<file path=customXml/itemProps2.xml><?xml version="1.0" encoding="utf-8"?>
<ds:datastoreItem xmlns:ds="http://schemas.openxmlformats.org/officeDocument/2006/customXml" ds:itemID="{0CC1A9B0-3863-4DA6-B8A1-F057DAB4A3EA}">
  <ds:schemaRefs>
    <ds:schemaRef ds:uri="http://schemas.microsoft.com/sharepoint/v3/contenttype/forms"/>
  </ds:schemaRefs>
</ds:datastoreItem>
</file>

<file path=customXml/itemProps3.xml><?xml version="1.0" encoding="utf-8"?>
<ds:datastoreItem xmlns:ds="http://schemas.openxmlformats.org/officeDocument/2006/customXml" ds:itemID="{2841A0CF-7189-4BEA-B942-A3E0F5AFA61D}">
  <ds:schemaRefs>
    <ds:schemaRef ds:uri="8d1c86c9-e727-46b8-8e60-6d315c8da76c"/>
    <ds:schemaRef ds:uri="cffba80a-7c73-4e02-b2da-8fa11b1d1a0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HEE</Template>
  <TotalTime>0</TotalTime>
  <Words>1120</Words>
  <Application>Microsoft Office PowerPoint</Application>
  <PresentationFormat>On-screen Show (16:9)</PresentationFormat>
  <Paragraphs>121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Century Gothic</vt:lpstr>
      <vt:lpstr>Didact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Studio Whatever</dc:creator>
  <cp:lastModifiedBy>Kimberley Blakemore</cp:lastModifiedBy>
  <cp:revision>2</cp:revision>
  <dcterms:created xsi:type="dcterms:W3CDTF">2021-04-06T16:42:50Z</dcterms:created>
  <dcterms:modified xsi:type="dcterms:W3CDTF">2022-10-06T11:32:31Z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0x010100DFC863D66348F74A80EF1EF2B6B2D2A1</vt:lpwstr>
  </property>
  <property fmtid="{D5CDD505-2E9C-101B-9397-08002B2CF9AE}" pid="3" name="MediaServiceImageTags">
    <vt:lpwstr/>
  </property>
</Properties>
</file>